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notesSlides/notesSlide1.xml" ContentType="application/vnd.openxmlformats-officedocument.presentationml.notesSlide+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xml" ContentType="application/vnd.openxmlformats-officedocument.presentationml.notesSlide+xml"/>
  <Override PartName="/ppt/charts/chart11.xml" ContentType="application/vnd.openxmlformats-officedocument.drawingml.chart+xml"/>
  <Override PartName="/ppt/drawings/drawing6.xml" ContentType="application/vnd.openxmlformats-officedocument.drawingml.chartshapes+xml"/>
  <Override PartName="/ppt/charts/chart12.xml" ContentType="application/vnd.openxmlformats-officedocument.drawingml.chart+xml"/>
  <Override PartName="/ppt/drawings/drawing7.xml" ContentType="application/vnd.openxmlformats-officedocument.drawingml.chartshapes+xml"/>
  <Override PartName="/ppt/charts/chart13.xml" ContentType="application/vnd.openxmlformats-officedocument.drawingml.chart+xml"/>
  <Override PartName="/ppt/drawings/drawing8.xml" ContentType="application/vnd.openxmlformats-officedocument.drawingml.chartshapes+xml"/>
  <Override PartName="/ppt/charts/chart14.xml" ContentType="application/vnd.openxmlformats-officedocument.drawingml.chart+xml"/>
  <Override PartName="/ppt/drawings/drawing9.xml" ContentType="application/vnd.openxmlformats-officedocument.drawingml.chartshapes+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43"/>
  </p:notesMasterIdLst>
  <p:sldIdLst>
    <p:sldId id="337" r:id="rId2"/>
    <p:sldId id="393" r:id="rId3"/>
    <p:sldId id="398" r:id="rId4"/>
    <p:sldId id="340" r:id="rId5"/>
    <p:sldId id="397" r:id="rId6"/>
    <p:sldId id="385" r:id="rId7"/>
    <p:sldId id="345" r:id="rId8"/>
    <p:sldId id="346" r:id="rId9"/>
    <p:sldId id="347" r:id="rId10"/>
    <p:sldId id="348" r:id="rId11"/>
    <p:sldId id="352" r:id="rId12"/>
    <p:sldId id="353" r:id="rId13"/>
    <p:sldId id="399" r:id="rId14"/>
    <p:sldId id="400" r:id="rId15"/>
    <p:sldId id="371" r:id="rId16"/>
    <p:sldId id="373" r:id="rId17"/>
    <p:sldId id="375" r:id="rId18"/>
    <p:sldId id="374" r:id="rId19"/>
    <p:sldId id="379" r:id="rId20"/>
    <p:sldId id="380" r:id="rId21"/>
    <p:sldId id="381" r:id="rId22"/>
    <p:sldId id="382" r:id="rId23"/>
    <p:sldId id="383" r:id="rId24"/>
    <p:sldId id="386" r:id="rId25"/>
    <p:sldId id="403" r:id="rId26"/>
    <p:sldId id="372" r:id="rId27"/>
    <p:sldId id="378" r:id="rId28"/>
    <p:sldId id="404" r:id="rId29"/>
    <p:sldId id="405" r:id="rId30"/>
    <p:sldId id="388" r:id="rId31"/>
    <p:sldId id="395" r:id="rId32"/>
    <p:sldId id="392" r:id="rId33"/>
    <p:sldId id="402" r:id="rId34"/>
    <p:sldId id="390" r:id="rId35"/>
    <p:sldId id="406" r:id="rId36"/>
    <p:sldId id="396" r:id="rId37"/>
    <p:sldId id="389" r:id="rId38"/>
    <p:sldId id="376" r:id="rId39"/>
    <p:sldId id="361" r:id="rId40"/>
    <p:sldId id="401" r:id="rId41"/>
    <p:sldId id="363" r:id="rId42"/>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8ABEDB79-0FAE-4DCB-8163-B98578B2B361}">
          <p14:sldIdLst>
            <p14:sldId id="337"/>
            <p14:sldId id="393"/>
            <p14:sldId id="398"/>
            <p14:sldId id="340"/>
            <p14:sldId id="397"/>
            <p14:sldId id="385"/>
            <p14:sldId id="345"/>
            <p14:sldId id="346"/>
            <p14:sldId id="347"/>
            <p14:sldId id="348"/>
            <p14:sldId id="352"/>
            <p14:sldId id="353"/>
            <p14:sldId id="399"/>
            <p14:sldId id="400"/>
            <p14:sldId id="371"/>
            <p14:sldId id="373"/>
            <p14:sldId id="375"/>
            <p14:sldId id="374"/>
            <p14:sldId id="379"/>
            <p14:sldId id="380"/>
            <p14:sldId id="381"/>
            <p14:sldId id="382"/>
            <p14:sldId id="383"/>
            <p14:sldId id="386"/>
            <p14:sldId id="403"/>
            <p14:sldId id="372"/>
            <p14:sldId id="378"/>
            <p14:sldId id="404"/>
            <p14:sldId id="405"/>
            <p14:sldId id="388"/>
            <p14:sldId id="395"/>
            <p14:sldId id="392"/>
            <p14:sldId id="402"/>
            <p14:sldId id="390"/>
            <p14:sldId id="406"/>
            <p14:sldId id="396"/>
            <p14:sldId id="389"/>
            <p14:sldId id="376"/>
            <p14:sldId id="361"/>
            <p14:sldId id="401"/>
            <p14:sldId id="3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333399"/>
    <a:srgbClr val="3333FF"/>
    <a:srgbClr val="990099"/>
    <a:srgbClr val="CC0066"/>
    <a:srgbClr val="FF3399"/>
    <a:srgbClr val="6600CC"/>
    <a:srgbClr val="A50021"/>
    <a:srgbClr val="0000F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14" autoAdjust="0"/>
  </p:normalViewPr>
  <p:slideViewPr>
    <p:cSldViewPr>
      <p:cViewPr>
        <p:scale>
          <a:sx n="120" d="100"/>
          <a:sy n="120" d="100"/>
        </p:scale>
        <p:origin x="-1374"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5.7824803149606301E-2"/>
          <c:y val="4.1257874015748035E-2"/>
          <c:w val="0.75633251312335958"/>
          <c:h val="0.77028371062992129"/>
        </c:manualLayout>
      </c:layout>
      <c:bar3DChart>
        <c:barDir val="col"/>
        <c:grouping val="clustered"/>
        <c:varyColors val="0"/>
        <c:ser>
          <c:idx val="0"/>
          <c:order val="0"/>
          <c:tx>
            <c:strRef>
              <c:f>Лист1!$B$1</c:f>
              <c:strCache>
                <c:ptCount val="1"/>
                <c:pt idx="0">
                  <c:v>Доходы</c:v>
                </c:pt>
              </c:strCache>
            </c:strRef>
          </c:tx>
          <c:spPr>
            <a:solidFill>
              <a:srgbClr val="FFC000"/>
            </a:solidFill>
          </c:spPr>
          <c:invertIfNegative val="0"/>
          <c:dLbls>
            <c:dLbl>
              <c:idx val="0"/>
              <c:layout>
                <c:manualLayout>
                  <c:x val="1.8749999999999999E-2"/>
                  <c:y val="0.27812500000000001"/>
                </c:manualLayout>
              </c:layout>
              <c:tx>
                <c:rich>
                  <a:bodyPr rot="-5400000" vert="horz"/>
                  <a:lstStyle/>
                  <a:p>
                    <a:pPr>
                      <a:defRPr sz="1800" b="1" i="0" baseline="0">
                        <a:latin typeface="Times New Roman" panose="02020603050405020304" pitchFamily="18" charset="0"/>
                      </a:defRPr>
                    </a:pPr>
                    <a:r>
                      <a:rPr lang="ru-RU" dirty="0" smtClean="0"/>
                      <a:t>805 045,9</a:t>
                    </a:r>
                    <a:endParaRPr lang="en-US" dirty="0"/>
                  </a:p>
                </c:rich>
              </c:tx>
              <c:numFmt formatCode="#,##0.0" sourceLinked="0"/>
              <c:spPr/>
              <c:showLegendKey val="0"/>
              <c:showVal val="1"/>
              <c:showCatName val="0"/>
              <c:showSerName val="0"/>
              <c:showPercent val="0"/>
              <c:showBubbleSize val="0"/>
            </c:dLbl>
            <c:numFmt formatCode="#,##0.0" sourceLinked="0"/>
            <c:txPr>
              <a:bodyPr/>
              <a:lstStyle/>
              <a:p>
                <a:pPr>
                  <a:defRPr sz="2200" b="1" i="0" baseline="0">
                    <a:latin typeface="Times New Roman" panose="02020603050405020304" pitchFamily="18" charset="0"/>
                  </a:defRPr>
                </a:pPr>
                <a:endParaRPr lang="ru-RU"/>
              </a:p>
            </c:txPr>
            <c:showLegendKey val="0"/>
            <c:showVal val="1"/>
            <c:showCatName val="0"/>
            <c:showSerName val="0"/>
            <c:showPercent val="0"/>
            <c:showBubbleSize val="0"/>
            <c:showLeaderLines val="0"/>
          </c:dLbls>
          <c:cat>
            <c:numRef>
              <c:f>Лист1!$A$2</c:f>
              <c:numCache>
                <c:formatCode>General</c:formatCode>
                <c:ptCount val="1"/>
                <c:pt idx="0">
                  <c:v>2022</c:v>
                </c:pt>
              </c:numCache>
            </c:numRef>
          </c:cat>
          <c:val>
            <c:numRef>
              <c:f>Лист1!$B$2</c:f>
              <c:numCache>
                <c:formatCode>General</c:formatCode>
                <c:ptCount val="1"/>
                <c:pt idx="0">
                  <c:v>805045.9</c:v>
                </c:pt>
              </c:numCache>
            </c:numRef>
          </c:val>
        </c:ser>
        <c:ser>
          <c:idx val="1"/>
          <c:order val="1"/>
          <c:tx>
            <c:strRef>
              <c:f>Лист1!$C$1</c:f>
              <c:strCache>
                <c:ptCount val="1"/>
                <c:pt idx="0">
                  <c:v>Расходы</c:v>
                </c:pt>
              </c:strCache>
            </c:strRef>
          </c:tx>
          <c:spPr>
            <a:solidFill>
              <a:srgbClr val="00B0F0"/>
            </a:solidFill>
          </c:spPr>
          <c:invertIfNegative val="0"/>
          <c:dLbls>
            <c:dLbl>
              <c:idx val="0"/>
              <c:layout>
                <c:manualLayout>
                  <c:x val="1.8749999999999999E-2"/>
                  <c:y val="0.28437499999999999"/>
                </c:manualLayout>
              </c:layout>
              <c:tx>
                <c:rich>
                  <a:bodyPr rot="-5400000" vert="horz" anchor="b" anchorCtr="1"/>
                  <a:lstStyle/>
                  <a:p>
                    <a:pPr>
                      <a:defRPr sz="1800" b="1" i="0" baseline="0">
                        <a:latin typeface="Times New Roman" panose="02020603050405020304" pitchFamily="18" charset="0"/>
                      </a:defRPr>
                    </a:pPr>
                    <a:r>
                      <a:rPr lang="ru-RU" dirty="0" smtClean="0"/>
                      <a:t>801912,5</a:t>
                    </a:r>
                    <a:endParaRPr lang="en-US" dirty="0"/>
                  </a:p>
                </c:rich>
              </c:tx>
              <c:numFmt formatCode="#,##0.0" sourceLinked="0"/>
              <c:spPr/>
              <c:showLegendKey val="0"/>
              <c:showVal val="1"/>
              <c:showCatName val="0"/>
              <c:showSerName val="0"/>
              <c:showPercent val="0"/>
              <c:showBubbleSize val="0"/>
            </c:dLbl>
            <c:numFmt formatCode="#,##0.0" sourceLinked="0"/>
            <c:txPr>
              <a:bodyPr/>
              <a:lstStyle/>
              <a:p>
                <a:pPr>
                  <a:defRPr sz="1800" b="1" i="0" baseline="0">
                    <a:latin typeface="Times New Roman" panose="02020603050405020304" pitchFamily="18" charset="0"/>
                  </a:defRPr>
                </a:pPr>
                <a:endParaRPr lang="ru-RU"/>
              </a:p>
            </c:txPr>
            <c:showLegendKey val="0"/>
            <c:showVal val="1"/>
            <c:showCatName val="0"/>
            <c:showSerName val="0"/>
            <c:showPercent val="0"/>
            <c:showBubbleSize val="0"/>
            <c:showLeaderLines val="0"/>
          </c:dLbls>
          <c:cat>
            <c:numRef>
              <c:f>Лист1!$A$2</c:f>
              <c:numCache>
                <c:formatCode>General</c:formatCode>
                <c:ptCount val="1"/>
                <c:pt idx="0">
                  <c:v>2022</c:v>
                </c:pt>
              </c:numCache>
            </c:numRef>
          </c:cat>
          <c:val>
            <c:numRef>
              <c:f>Лист1!$C$2</c:f>
              <c:numCache>
                <c:formatCode>General</c:formatCode>
                <c:ptCount val="1"/>
                <c:pt idx="0">
                  <c:v>801912.5</c:v>
                </c:pt>
              </c:numCache>
            </c:numRef>
          </c:val>
        </c:ser>
        <c:ser>
          <c:idx val="2"/>
          <c:order val="2"/>
          <c:tx>
            <c:strRef>
              <c:f>Лист1!$D$1</c:f>
              <c:strCache>
                <c:ptCount val="1"/>
                <c:pt idx="0">
                  <c:v>Профицит</c:v>
                </c:pt>
              </c:strCache>
            </c:strRef>
          </c:tx>
          <c:spPr>
            <a:solidFill>
              <a:srgbClr val="C00000"/>
            </a:solidFill>
          </c:spPr>
          <c:invertIfNegative val="0"/>
          <c:dLbls>
            <c:dLbl>
              <c:idx val="0"/>
              <c:layout>
                <c:manualLayout>
                  <c:x val="3.1249835958005248E-2"/>
                  <c:y val="-6.8750246062992126E-2"/>
                </c:manualLayout>
              </c:layout>
              <c:tx>
                <c:rich>
                  <a:bodyPr rot="-5400000" vert="horz"/>
                  <a:lstStyle/>
                  <a:p>
                    <a:pPr>
                      <a:defRPr sz="1800" b="1" i="0" baseline="0">
                        <a:latin typeface="Times New Roman" panose="02020603050405020304" pitchFamily="18" charset="0"/>
                      </a:defRPr>
                    </a:pPr>
                    <a:r>
                      <a:rPr lang="ru-RU" dirty="0" smtClean="0"/>
                      <a:t>3 133,4</a:t>
                    </a:r>
                    <a:endParaRPr lang="en-US" dirty="0"/>
                  </a:p>
                </c:rich>
              </c:tx>
              <c:numFmt formatCode="#,##0.0" sourceLinked="0"/>
              <c:spPr/>
              <c:showLegendKey val="0"/>
              <c:showVal val="1"/>
              <c:showCatName val="0"/>
              <c:showSerName val="0"/>
              <c:showPercent val="0"/>
              <c:showBubbleSize val="0"/>
            </c:dLbl>
            <c:numFmt formatCode="#,##0.0" sourceLinked="0"/>
            <c:txPr>
              <a:bodyPr/>
              <a:lstStyle/>
              <a:p>
                <a:pPr>
                  <a:defRPr sz="1800" b="1" i="0" baseline="0">
                    <a:latin typeface="Times New Roman" panose="02020603050405020304" pitchFamily="18" charset="0"/>
                  </a:defRPr>
                </a:pPr>
                <a:endParaRPr lang="ru-RU"/>
              </a:p>
            </c:txPr>
            <c:showLegendKey val="0"/>
            <c:showVal val="1"/>
            <c:showCatName val="0"/>
            <c:showSerName val="0"/>
            <c:showPercent val="0"/>
            <c:showBubbleSize val="0"/>
            <c:showLeaderLines val="0"/>
          </c:dLbls>
          <c:cat>
            <c:numRef>
              <c:f>Лист1!$A$2</c:f>
              <c:numCache>
                <c:formatCode>General</c:formatCode>
                <c:ptCount val="1"/>
                <c:pt idx="0">
                  <c:v>2022</c:v>
                </c:pt>
              </c:numCache>
            </c:numRef>
          </c:cat>
          <c:val>
            <c:numRef>
              <c:f>Лист1!$D$2</c:f>
              <c:numCache>
                <c:formatCode>General</c:formatCode>
                <c:ptCount val="1"/>
                <c:pt idx="0">
                  <c:v>3133.4</c:v>
                </c:pt>
              </c:numCache>
            </c:numRef>
          </c:val>
        </c:ser>
        <c:dLbls>
          <c:showLegendKey val="0"/>
          <c:showVal val="0"/>
          <c:showCatName val="0"/>
          <c:showSerName val="0"/>
          <c:showPercent val="0"/>
          <c:showBubbleSize val="0"/>
        </c:dLbls>
        <c:gapWidth val="150"/>
        <c:shape val="cylinder"/>
        <c:axId val="142774272"/>
        <c:axId val="229863360"/>
        <c:axId val="0"/>
      </c:bar3DChart>
      <c:catAx>
        <c:axId val="142774272"/>
        <c:scaling>
          <c:orientation val="minMax"/>
        </c:scaling>
        <c:delete val="0"/>
        <c:axPos val="b"/>
        <c:numFmt formatCode="General" sourceLinked="1"/>
        <c:majorTickMark val="out"/>
        <c:minorTickMark val="none"/>
        <c:tickLblPos val="nextTo"/>
        <c:txPr>
          <a:bodyPr/>
          <a:lstStyle/>
          <a:p>
            <a:pPr>
              <a:defRPr sz="2000" b="1" i="0" baseline="0">
                <a:latin typeface="Times New Roman" panose="02020603050405020304" pitchFamily="18" charset="0"/>
              </a:defRPr>
            </a:pPr>
            <a:endParaRPr lang="ru-RU"/>
          </a:p>
        </c:txPr>
        <c:crossAx val="229863360"/>
        <c:crosses val="autoZero"/>
        <c:auto val="1"/>
        <c:lblAlgn val="ctr"/>
        <c:lblOffset val="100"/>
        <c:noMultiLvlLbl val="0"/>
      </c:catAx>
      <c:valAx>
        <c:axId val="229863360"/>
        <c:scaling>
          <c:orientation val="minMax"/>
        </c:scaling>
        <c:delete val="1"/>
        <c:axPos val="l"/>
        <c:numFmt formatCode="General" sourceLinked="1"/>
        <c:majorTickMark val="out"/>
        <c:minorTickMark val="none"/>
        <c:tickLblPos val="nextTo"/>
        <c:crossAx val="142774272"/>
        <c:crosses val="autoZero"/>
        <c:crossBetween val="between"/>
      </c:valAx>
      <c:spPr>
        <a:noFill/>
        <a:ln w="25400">
          <a:noFill/>
        </a:ln>
      </c:spPr>
    </c:plotArea>
    <c:legend>
      <c:legendPos val="r"/>
      <c:layout>
        <c:manualLayout>
          <c:xMode val="edge"/>
          <c:yMode val="edge"/>
          <c:x val="0.73884055118110237"/>
          <c:y val="0.17936441929133856"/>
          <c:w val="0.22782611548556431"/>
          <c:h val="0.24127116141732283"/>
        </c:manualLayout>
      </c:layout>
      <c:overlay val="0"/>
      <c:txPr>
        <a:bodyPr/>
        <a:lstStyle/>
        <a:p>
          <a:pPr>
            <a:defRPr sz="1800" b="1" i="0" baseline="0">
              <a:latin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pPr>
        <a:noFill/>
        <a:ln w="25385">
          <a:noFill/>
        </a:ln>
      </c:spPr>
    </c:sideWall>
    <c:backWall>
      <c:thickness val="0"/>
      <c:spPr>
        <a:noFill/>
        <a:ln w="25385">
          <a:noFill/>
        </a:ln>
      </c:spPr>
    </c:backWall>
    <c:plotArea>
      <c:layout>
        <c:manualLayout>
          <c:layoutTarget val="inner"/>
          <c:xMode val="edge"/>
          <c:yMode val="edge"/>
          <c:x val="3.5660806635478215E-2"/>
          <c:y val="7.6139565444571469E-2"/>
          <c:w val="0.80358981375354099"/>
          <c:h val="0.89907081856459781"/>
        </c:manualLayout>
      </c:layout>
      <c:pie3DChart>
        <c:varyColors val="1"/>
        <c:ser>
          <c:idx val="0"/>
          <c:order val="0"/>
          <c:tx>
            <c:strRef>
              <c:f>Лист1!$B$1</c:f>
              <c:strCache>
                <c:ptCount val="1"/>
                <c:pt idx="0">
                  <c:v>Расходы бюджета ГО "Вуктыл в 2022 году</c:v>
                </c:pt>
              </c:strCache>
            </c:strRef>
          </c:tx>
          <c:spPr>
            <a:solidFill>
              <a:srgbClr val="9999FF"/>
            </a:solidFill>
            <a:ln w="12692">
              <a:solidFill>
                <a:srgbClr val="000000"/>
              </a:solidFill>
              <a:prstDash val="solid"/>
            </a:ln>
          </c:spPr>
          <c:explosion val="15"/>
          <c:dPt>
            <c:idx val="0"/>
            <c:bubble3D val="0"/>
            <c:spPr>
              <a:solidFill>
                <a:srgbClr val="00FF00"/>
              </a:solidFill>
              <a:ln w="12692">
                <a:solidFill>
                  <a:srgbClr val="000000"/>
                </a:solidFill>
                <a:prstDash val="solid"/>
              </a:ln>
            </c:spPr>
          </c:dPt>
          <c:dPt>
            <c:idx val="1"/>
            <c:bubble3D val="0"/>
            <c:spPr>
              <a:solidFill>
                <a:srgbClr val="3A2404"/>
              </a:solidFill>
              <a:ln w="12692">
                <a:solidFill>
                  <a:srgbClr val="000000"/>
                </a:solidFill>
                <a:prstDash val="solid"/>
              </a:ln>
            </c:spPr>
          </c:dPt>
          <c:dPt>
            <c:idx val="2"/>
            <c:bubble3D val="0"/>
            <c:spPr>
              <a:solidFill>
                <a:srgbClr val="00FFCC"/>
              </a:solidFill>
              <a:ln w="12692">
                <a:solidFill>
                  <a:srgbClr val="000000"/>
                </a:solidFill>
                <a:prstDash val="solid"/>
              </a:ln>
            </c:spPr>
          </c:dPt>
          <c:dPt>
            <c:idx val="3"/>
            <c:bubble3D val="0"/>
            <c:spPr>
              <a:solidFill>
                <a:srgbClr val="339966"/>
              </a:solidFill>
              <a:ln w="12692">
                <a:solidFill>
                  <a:srgbClr val="000000"/>
                </a:solidFill>
                <a:prstDash val="solid"/>
              </a:ln>
            </c:spPr>
          </c:dPt>
          <c:dPt>
            <c:idx val="4"/>
            <c:bubble3D val="0"/>
            <c:spPr>
              <a:solidFill>
                <a:srgbClr val="993366"/>
              </a:solidFill>
              <a:ln w="12692">
                <a:solidFill>
                  <a:srgbClr val="000000"/>
                </a:solidFill>
                <a:prstDash val="solid"/>
              </a:ln>
            </c:spPr>
          </c:dPt>
          <c:dPt>
            <c:idx val="5"/>
            <c:bubble3D val="0"/>
            <c:explosion val="19"/>
            <c:spPr>
              <a:solidFill>
                <a:srgbClr val="FFFF00"/>
              </a:solidFill>
              <a:ln w="12692">
                <a:solidFill>
                  <a:srgbClr val="000000"/>
                </a:solidFill>
                <a:prstDash val="solid"/>
              </a:ln>
            </c:spPr>
          </c:dPt>
          <c:dPt>
            <c:idx val="6"/>
            <c:bubble3D val="0"/>
            <c:spPr>
              <a:solidFill>
                <a:schemeClr val="accent2">
                  <a:lumMod val="50000"/>
                </a:schemeClr>
              </a:solidFill>
              <a:ln w="12692">
                <a:solidFill>
                  <a:schemeClr val="accent1"/>
                </a:solidFill>
                <a:prstDash val="solid"/>
              </a:ln>
            </c:spPr>
          </c:dPt>
          <c:dPt>
            <c:idx val="7"/>
            <c:bubble3D val="0"/>
            <c:spPr>
              <a:solidFill>
                <a:srgbClr val="FF99FF"/>
              </a:solidFill>
              <a:ln w="12692">
                <a:solidFill>
                  <a:srgbClr val="000000"/>
                </a:solidFill>
                <a:prstDash val="solid"/>
              </a:ln>
            </c:spPr>
          </c:dPt>
          <c:dPt>
            <c:idx val="8"/>
            <c:bubble3D val="0"/>
            <c:spPr>
              <a:solidFill>
                <a:srgbClr val="D60093"/>
              </a:solidFill>
              <a:ln w="12692">
                <a:solidFill>
                  <a:srgbClr val="000000"/>
                </a:solidFill>
                <a:prstDash val="solid"/>
              </a:ln>
            </c:spPr>
          </c:dPt>
          <c:dPt>
            <c:idx val="9"/>
            <c:bubble3D val="0"/>
            <c:spPr>
              <a:solidFill>
                <a:srgbClr val="FF0000"/>
              </a:solidFill>
              <a:ln w="12692">
                <a:solidFill>
                  <a:srgbClr val="000000"/>
                </a:solidFill>
                <a:prstDash val="solid"/>
              </a:ln>
            </c:spPr>
          </c:dPt>
          <c:dLbls>
            <c:dLbl>
              <c:idx val="0"/>
              <c:layout>
                <c:manualLayout>
                  <c:x val="-0.16262134150154742"/>
                  <c:y val="0.16000543870564501"/>
                </c:manualLayout>
              </c:layout>
              <c:tx>
                <c:rich>
                  <a:bodyPr/>
                  <a:lstStyle/>
                  <a:p>
                    <a:r>
                      <a:rPr lang="ru-RU" dirty="0" smtClean="0"/>
                      <a:t>Общегосударственные </a:t>
                    </a:r>
                    <a:r>
                      <a:rPr lang="ru-RU" dirty="0"/>
                      <a:t>вопросы
</a:t>
                    </a:r>
                    <a:r>
                      <a:rPr lang="ru-RU" dirty="0" smtClean="0"/>
                      <a:t>14,9%</a:t>
                    </a:r>
                    <a:endParaRPr lang="ru-RU" dirty="0"/>
                  </a:p>
                </c:rich>
              </c:tx>
              <c:dLblPos val="bestFit"/>
              <c:showLegendKey val="1"/>
              <c:showVal val="0"/>
              <c:showCatName val="1"/>
              <c:showSerName val="0"/>
              <c:showPercent val="1"/>
              <c:showBubbleSize val="0"/>
            </c:dLbl>
            <c:dLbl>
              <c:idx val="1"/>
              <c:layout>
                <c:manualLayout>
                  <c:x val="-3.3533888004083683E-2"/>
                  <c:y val="-0.11707632554212648"/>
                </c:manualLayout>
              </c:layout>
              <c:dLblPos val="bestFit"/>
              <c:showLegendKey val="0"/>
              <c:showVal val="0"/>
              <c:showCatName val="1"/>
              <c:showSerName val="0"/>
              <c:showPercent val="1"/>
              <c:showBubbleSize val="0"/>
            </c:dLbl>
            <c:dLbl>
              <c:idx val="2"/>
              <c:layout>
                <c:manualLayout>
                  <c:x val="-1.1076846591484243E-2"/>
                  <c:y val="-3.3200776545929206E-2"/>
                </c:manualLayout>
              </c:layout>
              <c:tx>
                <c:rich>
                  <a:bodyPr/>
                  <a:lstStyle/>
                  <a:p>
                    <a:r>
                      <a:rPr lang="ru-RU" dirty="0" smtClean="0"/>
                      <a:t>Национальная </a:t>
                    </a:r>
                    <a:r>
                      <a:rPr lang="ru-RU" dirty="0"/>
                      <a:t>безопасность и правоохранительная деятельность
</a:t>
                    </a:r>
                    <a:r>
                      <a:rPr lang="ru-RU" dirty="0" smtClean="0"/>
                      <a:t>0,2%</a:t>
                    </a:r>
                    <a:endParaRPr lang="ru-RU" dirty="0"/>
                  </a:p>
                </c:rich>
              </c:tx>
              <c:dLblPos val="bestFit"/>
              <c:showLegendKey val="1"/>
              <c:showVal val="0"/>
              <c:showCatName val="1"/>
              <c:showSerName val="0"/>
              <c:showPercent val="1"/>
              <c:showBubbleSize val="0"/>
            </c:dLbl>
            <c:dLbl>
              <c:idx val="3"/>
              <c:layout>
                <c:manualLayout>
                  <c:x val="-6.6512237559668798E-3"/>
                  <c:y val="8.3215399794695985E-2"/>
                </c:manualLayout>
              </c:layout>
              <c:tx>
                <c:rich>
                  <a:bodyPr/>
                  <a:lstStyle/>
                  <a:p>
                    <a:r>
                      <a:rPr lang="ru-RU" dirty="0" smtClean="0"/>
                      <a:t>Национальная </a:t>
                    </a:r>
                    <a:r>
                      <a:rPr lang="ru-RU" dirty="0"/>
                      <a:t>экономика
</a:t>
                    </a:r>
                    <a:r>
                      <a:rPr lang="ru-RU" dirty="0" smtClean="0"/>
                      <a:t>10,7%</a:t>
                    </a:r>
                    <a:endParaRPr lang="ru-RU" dirty="0"/>
                  </a:p>
                </c:rich>
              </c:tx>
              <c:dLblPos val="bestFit"/>
              <c:showLegendKey val="1"/>
              <c:showVal val="0"/>
              <c:showCatName val="1"/>
              <c:showSerName val="0"/>
              <c:showPercent val="1"/>
              <c:showBubbleSize val="0"/>
            </c:dLbl>
            <c:dLbl>
              <c:idx val="4"/>
              <c:layout>
                <c:manualLayout>
                  <c:x val="-1.4022401964051745E-2"/>
                  <c:y val="0.10603554011941861"/>
                </c:manualLayout>
              </c:layout>
              <c:tx>
                <c:rich>
                  <a:bodyPr/>
                  <a:lstStyle/>
                  <a:p>
                    <a:r>
                      <a:rPr lang="ru-RU" dirty="0" smtClean="0"/>
                      <a:t>Жилищно-коммунальное </a:t>
                    </a:r>
                    <a:r>
                      <a:rPr lang="ru-RU" dirty="0"/>
                      <a:t>хозяйство
</a:t>
                    </a:r>
                    <a:r>
                      <a:rPr lang="ru-RU" dirty="0" smtClean="0"/>
                      <a:t>14,8%</a:t>
                    </a:r>
                    <a:endParaRPr lang="ru-RU" dirty="0"/>
                  </a:p>
                </c:rich>
              </c:tx>
              <c:dLblPos val="bestFit"/>
              <c:showLegendKey val="1"/>
              <c:showVal val="0"/>
              <c:showCatName val="1"/>
              <c:showSerName val="0"/>
              <c:showPercent val="1"/>
              <c:showBubbleSize val="0"/>
            </c:dLbl>
            <c:dLbl>
              <c:idx val="5"/>
              <c:layout>
                <c:manualLayout>
                  <c:x val="0.1727748645014002"/>
                  <c:y val="-0.12392187782924699"/>
                </c:manualLayout>
              </c:layout>
              <c:tx>
                <c:rich>
                  <a:bodyPr/>
                  <a:lstStyle/>
                  <a:p>
                    <a:r>
                      <a:rPr lang="ru-RU" dirty="0" smtClean="0"/>
                      <a:t>Образование</a:t>
                    </a:r>
                    <a:r>
                      <a:rPr lang="ru-RU" dirty="0"/>
                      <a:t>
</a:t>
                    </a:r>
                    <a:r>
                      <a:rPr lang="ru-RU" dirty="0" smtClean="0"/>
                      <a:t>48,9%</a:t>
                    </a:r>
                    <a:endParaRPr lang="ru-RU" dirty="0"/>
                  </a:p>
                </c:rich>
              </c:tx>
              <c:dLblPos val="bestFit"/>
              <c:showLegendKey val="1"/>
              <c:showVal val="0"/>
              <c:showCatName val="1"/>
              <c:showSerName val="0"/>
              <c:showPercent val="1"/>
              <c:showBubbleSize val="0"/>
            </c:dLbl>
            <c:dLbl>
              <c:idx val="6"/>
              <c:layout>
                <c:manualLayout>
                  <c:x val="8.9310156457817411E-3"/>
                  <c:y val="9.6532818692111458E-2"/>
                </c:manualLayout>
              </c:layout>
              <c:tx>
                <c:rich>
                  <a:bodyPr/>
                  <a:lstStyle/>
                  <a:p>
                    <a:r>
                      <a:rPr lang="ru-RU" dirty="0"/>
                      <a:t>Обслуживание муниципального долга
</a:t>
                    </a:r>
                    <a:r>
                      <a:rPr lang="ru-RU" dirty="0" smtClean="0"/>
                      <a:t>0,3%</a:t>
                    </a:r>
                    <a:endParaRPr lang="ru-RU" dirty="0"/>
                  </a:p>
                </c:rich>
              </c:tx>
              <c:dLblPos val="bestFit"/>
              <c:showLegendKey val="1"/>
              <c:showVal val="0"/>
              <c:showCatName val="1"/>
              <c:showSerName val="0"/>
              <c:showPercent val="1"/>
              <c:showBubbleSize val="0"/>
            </c:dLbl>
            <c:dLbl>
              <c:idx val="7"/>
              <c:layout>
                <c:manualLayout>
                  <c:x val="-1.678497872565916E-2"/>
                  <c:y val="2.510938800021087E-3"/>
                </c:manualLayout>
              </c:layout>
              <c:tx>
                <c:rich>
                  <a:bodyPr/>
                  <a:lstStyle/>
                  <a:p>
                    <a:r>
                      <a:rPr lang="ru-RU" dirty="0"/>
                      <a:t>Культура, кинематография 
</a:t>
                    </a:r>
                    <a:r>
                      <a:rPr lang="ru-RU" dirty="0" smtClean="0"/>
                      <a:t>8,7%</a:t>
                    </a:r>
                    <a:endParaRPr lang="ru-RU" dirty="0"/>
                  </a:p>
                </c:rich>
              </c:tx>
              <c:dLblPos val="bestFit"/>
              <c:showLegendKey val="1"/>
              <c:showVal val="0"/>
              <c:showCatName val="1"/>
              <c:showSerName val="0"/>
              <c:showPercent val="1"/>
              <c:showBubbleSize val="0"/>
            </c:dLbl>
            <c:dLbl>
              <c:idx val="8"/>
              <c:layout>
                <c:manualLayout>
                  <c:x val="-6.5792102799896559E-3"/>
                  <c:y val="0"/>
                </c:manualLayout>
              </c:layout>
              <c:tx>
                <c:rich>
                  <a:bodyPr/>
                  <a:lstStyle/>
                  <a:p>
                    <a:r>
                      <a:rPr lang="ru-RU" dirty="0"/>
                      <a:t>Социальная политика
</a:t>
                    </a:r>
                    <a:r>
                      <a:rPr lang="ru-RU" dirty="0" smtClean="0"/>
                      <a:t>1,4%</a:t>
                    </a:r>
                    <a:endParaRPr lang="ru-RU" dirty="0"/>
                  </a:p>
                </c:rich>
              </c:tx>
              <c:dLblPos val="bestFit"/>
              <c:showLegendKey val="1"/>
              <c:showVal val="0"/>
              <c:showCatName val="1"/>
              <c:showSerName val="0"/>
              <c:showPercent val="1"/>
              <c:showBubbleSize val="0"/>
            </c:dLbl>
            <c:dLbl>
              <c:idx val="9"/>
              <c:layout>
                <c:manualLayout>
                  <c:x val="0.17579142149989163"/>
                  <c:y val="0"/>
                </c:manualLayout>
              </c:layout>
              <c:tx>
                <c:rich>
                  <a:bodyPr/>
                  <a:lstStyle/>
                  <a:p>
                    <a:r>
                      <a:rPr lang="ru-RU" dirty="0" smtClean="0"/>
                      <a:t>Физическая </a:t>
                    </a:r>
                    <a:r>
                      <a:rPr lang="ru-RU" dirty="0"/>
                      <a:t>культура и спорт
</a:t>
                    </a:r>
                    <a:r>
                      <a:rPr lang="ru-RU" dirty="0" smtClean="0"/>
                      <a:t>0,1%</a:t>
                    </a:r>
                    <a:endParaRPr lang="ru-RU" dirty="0"/>
                  </a:p>
                </c:rich>
              </c:tx>
              <c:dLblPos val="bestFit"/>
              <c:showLegendKey val="0"/>
              <c:showVal val="0"/>
              <c:showCatName val="1"/>
              <c:showSerName val="0"/>
              <c:showPercent val="1"/>
              <c:showBubbleSize val="0"/>
            </c:dLbl>
            <c:dLbl>
              <c:idx val="10"/>
              <c:layout>
                <c:manualLayout>
                  <c:x val="0.31978713091141941"/>
                  <c:y val="5.8265208917017679E-4"/>
                </c:manualLayout>
              </c:layout>
              <c:dLblPos val="bestFit"/>
              <c:showLegendKey val="1"/>
              <c:showVal val="0"/>
              <c:showCatName val="1"/>
              <c:showSerName val="0"/>
              <c:showPercent val="1"/>
              <c:showBubbleSize val="0"/>
            </c:dLbl>
            <c:numFmt formatCode="0.0%" sourceLinked="0"/>
            <c:spPr>
              <a:noFill/>
              <a:ln w="25385">
                <a:noFill/>
              </a:ln>
            </c:spPr>
            <c:txPr>
              <a:bodyPr/>
              <a:lstStyle/>
              <a:p>
                <a:pPr>
                  <a:defRPr sz="1000" b="1" i="0" u="none" strike="noStrike" baseline="0">
                    <a:solidFill>
                      <a:srgbClr val="000000"/>
                    </a:solidFill>
                    <a:latin typeface="Times New Roman"/>
                    <a:ea typeface="Times New Roman"/>
                    <a:cs typeface="Times New Roman"/>
                  </a:defRPr>
                </a:pPr>
                <a:endParaRPr lang="ru-RU"/>
              </a:p>
            </c:txPr>
            <c:dLblPos val="bestFit"/>
            <c:showLegendKey val="1"/>
            <c:showVal val="0"/>
            <c:showCatName val="1"/>
            <c:showSerName val="0"/>
            <c:showPercent val="1"/>
            <c:showBubbleSize val="0"/>
            <c:showLeaderLines val="1"/>
          </c:dLbls>
          <c:cat>
            <c:strRef>
              <c:f>Лист1!$A$2:$A$12</c:f>
              <c:strCache>
                <c:ptCount val="10"/>
                <c:pt idx="0">
                  <c:v>Общегосударственные вопросы</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Обслуживание муниципального долга</c:v>
                </c:pt>
                <c:pt idx="7">
                  <c:v>Культура, кинематография и средства массовой информации</c:v>
                </c:pt>
                <c:pt idx="8">
                  <c:v>Социальная политика</c:v>
                </c:pt>
                <c:pt idx="9">
                  <c:v>Физическая культура и спорт</c:v>
                </c:pt>
              </c:strCache>
            </c:strRef>
          </c:cat>
          <c:val>
            <c:numRef>
              <c:f>Лист1!$B$2:$B$12</c:f>
              <c:numCache>
                <c:formatCode>General</c:formatCode>
                <c:ptCount val="11"/>
                <c:pt idx="0" formatCode="#,##0.0">
                  <c:v>119562.1</c:v>
                </c:pt>
                <c:pt idx="2" formatCode="#,##0.0">
                  <c:v>1403.4</c:v>
                </c:pt>
                <c:pt idx="3" formatCode="#,##0.0">
                  <c:v>85798.6</c:v>
                </c:pt>
                <c:pt idx="4" formatCode="#,##0.0">
                  <c:v>119150.9</c:v>
                </c:pt>
                <c:pt idx="5" formatCode="#,##0.0">
                  <c:v>392659.9</c:v>
                </c:pt>
                <c:pt idx="6" formatCode="#,##0.0">
                  <c:v>2466.1999999999998</c:v>
                </c:pt>
                <c:pt idx="7" formatCode="#,##0.0">
                  <c:v>69562.899999999994</c:v>
                </c:pt>
                <c:pt idx="8" formatCode="#,##0.0">
                  <c:v>10856.8</c:v>
                </c:pt>
                <c:pt idx="9" formatCode="#,##0.0">
                  <c:v>451.7</c:v>
                </c:pt>
              </c:numCache>
            </c:numRef>
          </c:val>
        </c:ser>
        <c:dLbls>
          <c:showLegendKey val="0"/>
          <c:showVal val="0"/>
          <c:showCatName val="0"/>
          <c:showSerName val="0"/>
          <c:showPercent val="0"/>
          <c:showBubbleSize val="0"/>
          <c:showLeaderLines val="1"/>
        </c:dLbls>
      </c:pie3DChart>
    </c:plotArea>
    <c:plotVisOnly val="1"/>
    <c:dispBlanksAs val="gap"/>
    <c:showDLblsOverMax val="0"/>
  </c:chart>
  <c:spPr>
    <a:noFill/>
    <a:ln>
      <a:noFill/>
    </a:ln>
  </c:spPr>
  <c:txPr>
    <a:bodyPr/>
    <a:lstStyle/>
    <a:p>
      <a:pPr>
        <a:defRPr sz="1799"/>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30"/>
    </c:view3D>
    <c:floor>
      <c:thickness val="0"/>
      <c:spPr>
        <a:noFill/>
        <a:ln w="10000">
          <a:noFill/>
        </a:ln>
      </c:spPr>
    </c:floor>
    <c:sideWall>
      <c:thickness val="0"/>
      <c:spPr>
        <a:noFill/>
        <a:ln w="25400">
          <a:noFill/>
        </a:ln>
      </c:spPr>
    </c:sideWall>
    <c:backWall>
      <c:thickness val="0"/>
      <c:spPr>
        <a:noFill/>
        <a:ln w="25400">
          <a:noFill/>
        </a:ln>
      </c:spPr>
    </c:backWall>
    <c:plotArea>
      <c:layout>
        <c:manualLayout>
          <c:layoutTarget val="inner"/>
          <c:xMode val="edge"/>
          <c:yMode val="edge"/>
          <c:x val="5.4236425100560393E-3"/>
          <c:y val="3.0935663813956408E-2"/>
          <c:w val="0.926554325152527"/>
          <c:h val="0.92851643642338189"/>
        </c:manualLayout>
      </c:layout>
      <c:bar3DChart>
        <c:barDir val="col"/>
        <c:grouping val="stacked"/>
        <c:varyColors val="0"/>
        <c:dLbls>
          <c:showLegendKey val="0"/>
          <c:showVal val="0"/>
          <c:showCatName val="0"/>
          <c:showSerName val="0"/>
          <c:showPercent val="0"/>
          <c:showBubbleSize val="0"/>
        </c:dLbls>
        <c:gapWidth val="100"/>
        <c:shape val="cone"/>
        <c:axId val="257354240"/>
        <c:axId val="230515264"/>
        <c:axId val="0"/>
      </c:bar3DChart>
      <c:catAx>
        <c:axId val="257354240"/>
        <c:scaling>
          <c:orientation val="minMax"/>
        </c:scaling>
        <c:delete val="1"/>
        <c:axPos val="b"/>
        <c:numFmt formatCode="General" sourceLinked="1"/>
        <c:majorTickMark val="out"/>
        <c:minorTickMark val="none"/>
        <c:tickLblPos val="nextTo"/>
        <c:crossAx val="230515264"/>
        <c:crossesAt val="0"/>
        <c:auto val="1"/>
        <c:lblAlgn val="ctr"/>
        <c:lblOffset val="100"/>
        <c:noMultiLvlLbl val="0"/>
      </c:catAx>
      <c:valAx>
        <c:axId val="230515264"/>
        <c:scaling>
          <c:orientation val="minMax"/>
        </c:scaling>
        <c:delete val="1"/>
        <c:axPos val="l"/>
        <c:numFmt formatCode="#,##0.0" sourceLinked="1"/>
        <c:majorTickMark val="out"/>
        <c:minorTickMark val="none"/>
        <c:tickLblPos val="nextTo"/>
        <c:crossAx val="257354240"/>
        <c:crosses val="autoZero"/>
        <c:crossBetween val="between"/>
      </c:valAx>
    </c:plotArea>
    <c:plotVisOnly val="1"/>
    <c:dispBlanksAs val="gap"/>
    <c:showDLblsOverMax val="0"/>
  </c:chart>
  <c:spPr>
    <a:noFill/>
    <a:ln>
      <a:noFill/>
    </a:ln>
  </c:spPr>
  <c:txPr>
    <a:bodyPr/>
    <a:lstStyle/>
    <a:p>
      <a:pPr>
        <a:defRPr sz="1799"/>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3.6807586710215064E-2"/>
          <c:y val="3.0930633460258896E-2"/>
          <c:w val="0.63307545682073385"/>
          <c:h val="0.86466929019842098"/>
        </c:manualLayout>
      </c:layout>
      <c:bar3DChart>
        <c:barDir val="col"/>
        <c:grouping val="stacked"/>
        <c:varyColors val="0"/>
        <c:ser>
          <c:idx val="0"/>
          <c:order val="0"/>
          <c:tx>
            <c:strRef>
              <c:f>Лист1!$B$1</c:f>
              <c:strCache>
                <c:ptCount val="1"/>
                <c:pt idx="0">
                  <c:v>изменение остатков средств на счетах</c:v>
                </c:pt>
              </c:strCache>
            </c:strRef>
          </c:tx>
          <c:spPr>
            <a:solidFill>
              <a:schemeClr val="bg2">
                <a:lumMod val="50000"/>
              </a:schemeClr>
            </a:solidFill>
          </c:spPr>
          <c:invertIfNegative val="0"/>
          <c:cat>
            <c:numRef>
              <c:f>Лист1!$A$2:$A$4</c:f>
              <c:numCache>
                <c:formatCode>General</c:formatCode>
                <c:ptCount val="3"/>
                <c:pt idx="0">
                  <c:v>2020</c:v>
                </c:pt>
                <c:pt idx="1">
                  <c:v>2021</c:v>
                </c:pt>
                <c:pt idx="2">
                  <c:v>2022</c:v>
                </c:pt>
              </c:numCache>
            </c:numRef>
          </c:cat>
          <c:val>
            <c:numRef>
              <c:f>Лист1!$B$2:$B$4</c:f>
              <c:numCache>
                <c:formatCode>General</c:formatCode>
                <c:ptCount val="3"/>
                <c:pt idx="0">
                  <c:v>429.9</c:v>
                </c:pt>
                <c:pt idx="1">
                  <c:v>3080.1</c:v>
                </c:pt>
                <c:pt idx="2">
                  <c:v>10283.4</c:v>
                </c:pt>
              </c:numCache>
            </c:numRef>
          </c:val>
        </c:ser>
        <c:ser>
          <c:idx val="1"/>
          <c:order val="1"/>
          <c:tx>
            <c:strRef>
              <c:f>Лист1!$C$1</c:f>
              <c:strCache>
                <c:ptCount val="1"/>
                <c:pt idx="0">
                  <c:v>кредиты в кредитных организациях</c:v>
                </c:pt>
              </c:strCache>
            </c:strRef>
          </c:tx>
          <c:invertIfNegative val="0"/>
          <c:cat>
            <c:numRef>
              <c:f>Лист1!$A$2:$A$4</c:f>
              <c:numCache>
                <c:formatCode>General</c:formatCode>
                <c:ptCount val="3"/>
                <c:pt idx="0">
                  <c:v>2020</c:v>
                </c:pt>
                <c:pt idx="1">
                  <c:v>2021</c:v>
                </c:pt>
                <c:pt idx="2">
                  <c:v>2022</c:v>
                </c:pt>
              </c:numCache>
            </c:numRef>
          </c:cat>
          <c:val>
            <c:numRef>
              <c:f>Лист1!$C$2:$C$4</c:f>
              <c:numCache>
                <c:formatCode>General</c:formatCode>
                <c:ptCount val="3"/>
                <c:pt idx="0">
                  <c:v>15303</c:v>
                </c:pt>
                <c:pt idx="1">
                  <c:v>103</c:v>
                </c:pt>
                <c:pt idx="2">
                  <c:v>7150</c:v>
                </c:pt>
              </c:numCache>
            </c:numRef>
          </c:val>
        </c:ser>
        <c:dLbls>
          <c:showLegendKey val="0"/>
          <c:showVal val="0"/>
          <c:showCatName val="0"/>
          <c:showSerName val="0"/>
          <c:showPercent val="0"/>
          <c:showBubbleSize val="0"/>
        </c:dLbls>
        <c:gapWidth val="150"/>
        <c:shape val="box"/>
        <c:axId val="257354752"/>
        <c:axId val="230517568"/>
        <c:axId val="0"/>
      </c:bar3DChart>
      <c:catAx>
        <c:axId val="257354752"/>
        <c:scaling>
          <c:orientation val="minMax"/>
        </c:scaling>
        <c:delete val="0"/>
        <c:axPos val="b"/>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230517568"/>
        <c:crosses val="autoZero"/>
        <c:auto val="1"/>
        <c:lblAlgn val="ctr"/>
        <c:lblOffset val="100"/>
        <c:noMultiLvlLbl val="0"/>
      </c:catAx>
      <c:valAx>
        <c:axId val="230517568"/>
        <c:scaling>
          <c:orientation val="minMax"/>
        </c:scaling>
        <c:delete val="1"/>
        <c:axPos val="l"/>
        <c:numFmt formatCode="General" sourceLinked="1"/>
        <c:majorTickMark val="out"/>
        <c:minorTickMark val="none"/>
        <c:tickLblPos val="nextTo"/>
        <c:crossAx val="257354752"/>
        <c:crosses val="autoZero"/>
        <c:crossBetween val="between"/>
      </c:valAx>
      <c:spPr>
        <a:noFill/>
        <a:ln w="25400">
          <a:noFill/>
        </a:ln>
      </c:spPr>
    </c:plotArea>
    <c:legend>
      <c:legendPos val="r"/>
      <c:layout>
        <c:manualLayout>
          <c:xMode val="edge"/>
          <c:yMode val="edge"/>
          <c:x val="0.64026288660089525"/>
          <c:y val="5.6550196850393683E-2"/>
          <c:w val="0.34456799091790374"/>
          <c:h val="0.50650612661596417"/>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spPr>
        <a:noFill/>
        <a:ln w="10000">
          <a:noFill/>
        </a:ln>
      </c:spPr>
    </c:floor>
    <c:sideWall>
      <c:thickness val="0"/>
      <c:spPr>
        <a:noFill/>
        <a:ln w="25400">
          <a:noFill/>
        </a:ln>
      </c:spPr>
    </c:sideWall>
    <c:backWall>
      <c:thickness val="0"/>
      <c:spPr>
        <a:noFill/>
        <a:ln w="25400">
          <a:noFill/>
        </a:ln>
      </c:spPr>
    </c:backWall>
    <c:plotArea>
      <c:layout>
        <c:manualLayout>
          <c:layoutTarget val="inner"/>
          <c:xMode val="edge"/>
          <c:yMode val="edge"/>
          <c:x val="2.5445529526453244E-2"/>
          <c:y val="4.4368086981150436E-3"/>
          <c:w val="0.67989452658624783"/>
          <c:h val="0.77126527415676005"/>
        </c:manualLayout>
      </c:layout>
      <c:bar3DChart>
        <c:barDir val="col"/>
        <c:grouping val="stacked"/>
        <c:varyColors val="0"/>
        <c:ser>
          <c:idx val="0"/>
          <c:order val="0"/>
          <c:tx>
            <c:strRef>
              <c:f>Лист1!$B$1</c:f>
              <c:strCache>
                <c:ptCount val="1"/>
                <c:pt idx="0">
                  <c:v>средства РБ</c:v>
                </c:pt>
              </c:strCache>
            </c:strRef>
          </c:tx>
          <c:spPr>
            <a:solidFill>
              <a:srgbClr val="C00000"/>
            </a:solidFill>
          </c:spPr>
          <c:invertIfNegative val="0"/>
          <c:dPt>
            <c:idx val="0"/>
            <c:invertIfNegative val="0"/>
            <c:bubble3D val="0"/>
          </c:dPt>
          <c:dPt>
            <c:idx val="1"/>
            <c:invertIfNegative val="0"/>
            <c:bubble3D val="0"/>
          </c:dPt>
          <c:dPt>
            <c:idx val="2"/>
            <c:invertIfNegative val="0"/>
            <c:bubble3D val="0"/>
          </c:dPt>
          <c:dLbls>
            <c:dLbl>
              <c:idx val="0"/>
              <c:layout>
                <c:manualLayout>
                  <c:x val="-7.2038161644011389E-2"/>
                  <c:y val="-1.5362504119276624E-2"/>
                </c:manualLayout>
              </c:layout>
              <c:showLegendKey val="0"/>
              <c:showVal val="1"/>
              <c:showCatName val="0"/>
              <c:showSerName val="0"/>
              <c:showPercent val="0"/>
              <c:showBubbleSize val="0"/>
            </c:dLbl>
            <c:dLbl>
              <c:idx val="1"/>
              <c:layout>
                <c:manualLayout>
                  <c:x val="-7.452243177988048E-2"/>
                  <c:y val="-2.414107790172049E-2"/>
                </c:manualLayout>
              </c:layout>
              <c:showLegendKey val="0"/>
              <c:showVal val="1"/>
              <c:showCatName val="0"/>
              <c:showSerName val="0"/>
              <c:showPercent val="0"/>
              <c:showBubbleSize val="0"/>
            </c:dLbl>
            <c:dLbl>
              <c:idx val="2"/>
              <c:layout>
                <c:manualLayout>
                  <c:x val="-8.4458534341254776E-2"/>
                  <c:y val="-1.5362504119276706E-2"/>
                </c:manualLayout>
              </c:layout>
              <c:showLegendKey val="0"/>
              <c:showVal val="1"/>
              <c:showCatName val="0"/>
              <c:showSerName val="0"/>
              <c:showPercent val="0"/>
              <c:showBubbleSize val="0"/>
            </c:dLbl>
            <c:txPr>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на 01.01.2021г.</c:v>
                </c:pt>
                <c:pt idx="1">
                  <c:v>на 01.01.2022г.</c:v>
                </c:pt>
                <c:pt idx="2">
                  <c:v>на 01.01.2023г.</c:v>
                </c:pt>
              </c:strCache>
            </c:strRef>
          </c:cat>
          <c:val>
            <c:numRef>
              <c:f>Лист1!$B$2:$B$4</c:f>
              <c:numCache>
                <c:formatCode>#,##0.0</c:formatCode>
                <c:ptCount val="3"/>
                <c:pt idx="0">
                  <c:v>0</c:v>
                </c:pt>
                <c:pt idx="1">
                  <c:v>0</c:v>
                </c:pt>
                <c:pt idx="2">
                  <c:v>89.9</c:v>
                </c:pt>
              </c:numCache>
            </c:numRef>
          </c:val>
        </c:ser>
        <c:ser>
          <c:idx val="1"/>
          <c:order val="1"/>
          <c:tx>
            <c:strRef>
              <c:f>Лист1!$C$1</c:f>
              <c:strCache>
                <c:ptCount val="1"/>
                <c:pt idx="0">
                  <c:v>собственные средства</c:v>
                </c:pt>
              </c:strCache>
            </c:strRef>
          </c:tx>
          <c:spPr>
            <a:solidFill>
              <a:srgbClr val="FFFF00"/>
            </a:solidFill>
          </c:spPr>
          <c:invertIfNegative val="0"/>
          <c:dLbls>
            <c:dLbl>
              <c:idx val="0"/>
              <c:layout>
                <c:manualLayout>
                  <c:x val="-7.7710653432873658E-2"/>
                  <c:y val="-0.18748165010229284"/>
                </c:manualLayout>
              </c:layout>
              <c:showLegendKey val="1"/>
              <c:showVal val="1"/>
              <c:showCatName val="0"/>
              <c:showSerName val="0"/>
              <c:showPercent val="0"/>
              <c:showBubbleSize val="0"/>
            </c:dLbl>
            <c:dLbl>
              <c:idx val="1"/>
              <c:layout>
                <c:manualLayout>
                  <c:x val="-2.0548577544592071E-2"/>
                  <c:y val="-0.23971433691440389"/>
                </c:manualLayout>
              </c:layout>
              <c:showLegendKey val="1"/>
              <c:showVal val="1"/>
              <c:showCatName val="0"/>
              <c:showSerName val="0"/>
              <c:showPercent val="0"/>
              <c:showBubbleSize val="0"/>
            </c:dLbl>
            <c:dLbl>
              <c:idx val="2"/>
              <c:layout>
                <c:manualLayout>
                  <c:x val="-9.4394832499049453E-2"/>
                  <c:y val="-0.27433060350793881"/>
                </c:manualLayout>
              </c:layout>
              <c:showLegendKey val="0"/>
              <c:showVal val="1"/>
              <c:showCatName val="0"/>
              <c:showSerName val="0"/>
              <c:showPercent val="0"/>
              <c:showBubbleSize val="0"/>
            </c:dLbl>
            <c:txPr>
              <a:bodyPr/>
              <a:lstStyle/>
              <a:p>
                <a:pPr>
                  <a:defRPr sz="1400" b="1">
                    <a:effectLst/>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на 01.01.2021г.</c:v>
                </c:pt>
                <c:pt idx="1">
                  <c:v>на 01.01.2022г.</c:v>
                </c:pt>
                <c:pt idx="2">
                  <c:v>на 01.01.2023г.</c:v>
                </c:pt>
              </c:strCache>
            </c:strRef>
          </c:cat>
          <c:val>
            <c:numRef>
              <c:f>Лист1!$C$2:$C$4</c:f>
              <c:numCache>
                <c:formatCode>#,##0.0</c:formatCode>
                <c:ptCount val="3"/>
                <c:pt idx="0">
                  <c:v>10577.4</c:v>
                </c:pt>
                <c:pt idx="1">
                  <c:v>13657.5</c:v>
                </c:pt>
                <c:pt idx="2">
                  <c:v>23851</c:v>
                </c:pt>
              </c:numCache>
            </c:numRef>
          </c:val>
        </c:ser>
        <c:dLbls>
          <c:showLegendKey val="0"/>
          <c:showVal val="0"/>
          <c:showCatName val="0"/>
          <c:showSerName val="0"/>
          <c:showPercent val="0"/>
          <c:showBubbleSize val="0"/>
        </c:dLbls>
        <c:gapWidth val="150"/>
        <c:shape val="cylinder"/>
        <c:axId val="262177792"/>
        <c:axId val="230519296"/>
        <c:axId val="0"/>
      </c:bar3DChart>
      <c:catAx>
        <c:axId val="262177792"/>
        <c:scaling>
          <c:orientation val="minMax"/>
        </c:scaling>
        <c:delete val="0"/>
        <c:axPos val="b"/>
        <c:majorTickMark val="out"/>
        <c:minorTickMark val="none"/>
        <c:tickLblPos val="nextTo"/>
        <c:txPr>
          <a:bodyPr/>
          <a:lstStyle/>
          <a:p>
            <a:pPr>
              <a:defRPr sz="1200" b="1"/>
            </a:pPr>
            <a:endParaRPr lang="ru-RU"/>
          </a:p>
        </c:txPr>
        <c:crossAx val="230519296"/>
        <c:crosses val="autoZero"/>
        <c:auto val="1"/>
        <c:lblAlgn val="ctr"/>
        <c:lblOffset val="100"/>
        <c:noMultiLvlLbl val="0"/>
      </c:catAx>
      <c:valAx>
        <c:axId val="230519296"/>
        <c:scaling>
          <c:orientation val="minMax"/>
        </c:scaling>
        <c:delete val="1"/>
        <c:axPos val="l"/>
        <c:numFmt formatCode="#,##0.0" sourceLinked="1"/>
        <c:majorTickMark val="out"/>
        <c:minorTickMark val="none"/>
        <c:tickLblPos val="nextTo"/>
        <c:crossAx val="262177792"/>
        <c:crosses val="autoZero"/>
        <c:crossBetween val="between"/>
      </c:valAx>
      <c:spPr>
        <a:ln>
          <a:solidFill>
            <a:schemeClr val="bg1"/>
          </a:solidFill>
        </a:ln>
      </c:spPr>
    </c:plotArea>
    <c:legend>
      <c:legendPos val="r"/>
      <c:layout>
        <c:manualLayout>
          <c:xMode val="edge"/>
          <c:yMode val="edge"/>
          <c:x val="0.66430529628163382"/>
          <c:y val="0.20407522822995786"/>
          <c:w val="0.24683759707450345"/>
          <c:h val="0.16425817509003657"/>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6.6718886015248682E-2"/>
          <c:y val="2.8495122499516091E-3"/>
          <c:w val="0.60246208449763039"/>
          <c:h val="0.79843492313347542"/>
        </c:manualLayout>
      </c:layout>
      <c:bar3DChart>
        <c:barDir val="col"/>
        <c:grouping val="clustered"/>
        <c:varyColors val="0"/>
        <c:ser>
          <c:idx val="0"/>
          <c:order val="0"/>
          <c:tx>
            <c:strRef>
              <c:f>Лист1!$B$1</c:f>
              <c:strCache>
                <c:ptCount val="1"/>
                <c:pt idx="0">
                  <c:v>На 01.01.2021</c:v>
                </c:pt>
              </c:strCache>
            </c:strRef>
          </c:tx>
          <c:spPr>
            <a:solidFill>
              <a:srgbClr val="FFFF00"/>
            </a:solidFill>
            <a:ln>
              <a:solidFill>
                <a:srgbClr val="FF0000"/>
              </a:solidFill>
            </a:ln>
          </c:spPr>
          <c:invertIfNegative val="0"/>
          <c:dPt>
            <c:idx val="0"/>
            <c:invertIfNegative val="0"/>
            <c:bubble3D val="0"/>
            <c:spPr>
              <a:solidFill>
                <a:srgbClr val="FFFF00"/>
              </a:solidFill>
              <a:ln>
                <a:solidFill>
                  <a:srgbClr val="FFFF00"/>
                </a:solidFill>
              </a:ln>
            </c:spPr>
          </c:dPt>
          <c:dLbls>
            <c:dLbl>
              <c:idx val="0"/>
              <c:layout>
                <c:manualLayout>
                  <c:x val="1.1401817681079592E-2"/>
                  <c:y val="0.21678744328243907"/>
                </c:manualLayout>
              </c:layout>
              <c:showLegendKey val="0"/>
              <c:showVal val="1"/>
              <c:showCatName val="0"/>
              <c:showSerName val="0"/>
              <c:showPercent val="0"/>
              <c:showBubbleSize val="0"/>
            </c:dLbl>
            <c:numFmt formatCode="#,##0.0" sourceLinked="0"/>
            <c:txPr>
              <a:bodyPr rot="-5400000"/>
              <a:lstStyle/>
              <a:p>
                <a:pPr>
                  <a:defRPr>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dLbls>
          <c:cat>
            <c:strRef>
              <c:f>Лист1!$A$2</c:f>
              <c:strCache>
                <c:ptCount val="1"/>
                <c:pt idx="0">
                  <c:v>Просроченная кредиторская задолженность</c:v>
                </c:pt>
              </c:strCache>
            </c:strRef>
          </c:cat>
          <c:val>
            <c:numRef>
              <c:f>Лист1!$B$2</c:f>
              <c:numCache>
                <c:formatCode>#,##0.00</c:formatCode>
                <c:ptCount val="1"/>
                <c:pt idx="0">
                  <c:v>13210.6</c:v>
                </c:pt>
              </c:numCache>
            </c:numRef>
          </c:val>
        </c:ser>
        <c:ser>
          <c:idx val="1"/>
          <c:order val="1"/>
          <c:tx>
            <c:strRef>
              <c:f>Лист1!$C$1</c:f>
              <c:strCache>
                <c:ptCount val="1"/>
                <c:pt idx="0">
                  <c:v>На 01.01.2022</c:v>
                </c:pt>
              </c:strCache>
            </c:strRef>
          </c:tx>
          <c:spPr>
            <a:solidFill>
              <a:srgbClr val="0070C0"/>
            </a:solidFill>
          </c:spPr>
          <c:invertIfNegative val="0"/>
          <c:dPt>
            <c:idx val="1"/>
            <c:invertIfNegative val="0"/>
            <c:bubble3D val="0"/>
          </c:dPt>
          <c:dLbls>
            <c:dLbl>
              <c:idx val="0"/>
              <c:layout>
                <c:manualLayout>
                  <c:x val="1.9087364223556044E-2"/>
                  <c:y val="0.33069271009185619"/>
                </c:manualLayout>
              </c:layout>
              <c:numFmt formatCode="#,##0.0" sourceLinked="0"/>
              <c:spPr/>
              <c:txPr>
                <a:bodyPr rot="-5400000"/>
                <a:lstStyle/>
                <a:p>
                  <a:pPr>
                    <a:defRPr/>
                  </a:pPr>
                  <a:endParaRPr lang="ru-RU"/>
                </a:p>
              </c:txPr>
              <c:showLegendKey val="0"/>
              <c:showVal val="1"/>
              <c:showCatName val="0"/>
              <c:showSerName val="0"/>
              <c:showPercent val="0"/>
              <c:showBubbleSize val="0"/>
            </c:dLbl>
            <c:numFmt formatCode="#,##0.0" sourceLinked="0"/>
            <c:showLegendKey val="0"/>
            <c:showVal val="0"/>
            <c:showCatName val="0"/>
            <c:showSerName val="0"/>
            <c:showPercent val="0"/>
            <c:showBubbleSize val="0"/>
          </c:dLbls>
          <c:cat>
            <c:strRef>
              <c:f>Лист1!$A$2</c:f>
              <c:strCache>
                <c:ptCount val="1"/>
                <c:pt idx="0">
                  <c:v>Просроченная кредиторская задолженность</c:v>
                </c:pt>
              </c:strCache>
            </c:strRef>
          </c:cat>
          <c:val>
            <c:numRef>
              <c:f>Лист1!$C$2</c:f>
              <c:numCache>
                <c:formatCode>#,##0.00</c:formatCode>
                <c:ptCount val="1"/>
                <c:pt idx="0">
                  <c:v>10608.3</c:v>
                </c:pt>
              </c:numCache>
            </c:numRef>
          </c:val>
        </c:ser>
        <c:ser>
          <c:idx val="2"/>
          <c:order val="2"/>
          <c:tx>
            <c:strRef>
              <c:f>Лист1!$D$1</c:f>
              <c:strCache>
                <c:ptCount val="1"/>
                <c:pt idx="0">
                  <c:v>На 01.01.2023</c:v>
                </c:pt>
              </c:strCache>
            </c:strRef>
          </c:tx>
          <c:spPr>
            <a:solidFill>
              <a:schemeClr val="accent2">
                <a:lumMod val="60000"/>
                <a:lumOff val="40000"/>
              </a:schemeClr>
            </a:solidFill>
            <a:ln>
              <a:solidFill>
                <a:srgbClr val="00FFCC"/>
              </a:solidFill>
            </a:ln>
          </c:spPr>
          <c:invertIfNegative val="0"/>
          <c:dLbls>
            <c:dLbl>
              <c:idx val="0"/>
              <c:layout>
                <c:manualLayout>
                  <c:x val="2.1110361921765585E-2"/>
                  <c:y val="-5.3558042357020247E-2"/>
                </c:manualLayout>
              </c:layout>
              <c:showLegendKey val="0"/>
              <c:showVal val="1"/>
              <c:showCatName val="0"/>
              <c:showSerName val="0"/>
              <c:showPercent val="0"/>
              <c:showBubbleSize val="0"/>
            </c:dLbl>
            <c:numFmt formatCode="#,##0.0" sourceLinked="0"/>
            <c:txPr>
              <a:bodyPr rot="-5400000"/>
              <a:lstStyle/>
              <a:p>
                <a:pPr>
                  <a:defRPr>
                    <a:effectLst>
                      <a:outerShdw blurRad="38100" dist="38100" dir="2700000" algn="tl">
                        <a:srgbClr val="000000">
                          <a:alpha val="43137"/>
                        </a:srgbClr>
                      </a:outerShdw>
                    </a:effectLst>
                  </a:defRPr>
                </a:pPr>
                <a:endParaRPr lang="ru-RU"/>
              </a:p>
            </c:txPr>
            <c:showLegendKey val="0"/>
            <c:showVal val="1"/>
            <c:showCatName val="0"/>
            <c:showSerName val="0"/>
            <c:showPercent val="0"/>
            <c:showBubbleSize val="0"/>
            <c:showLeaderLines val="0"/>
          </c:dLbls>
          <c:cat>
            <c:strRef>
              <c:f>Лист1!$A$2</c:f>
              <c:strCache>
                <c:ptCount val="1"/>
                <c:pt idx="0">
                  <c:v>Просроченная кредиторская задолженность</c:v>
                </c:pt>
              </c:strCache>
            </c:strRef>
          </c:cat>
          <c:val>
            <c:numRef>
              <c:f>Лист1!$D$2</c:f>
              <c:numCache>
                <c:formatCode>#,##0.00</c:formatCode>
                <c:ptCount val="1"/>
                <c:pt idx="0">
                  <c:v>3707.6</c:v>
                </c:pt>
              </c:numCache>
            </c:numRef>
          </c:val>
        </c:ser>
        <c:dLbls>
          <c:showLegendKey val="0"/>
          <c:showVal val="0"/>
          <c:showCatName val="0"/>
          <c:showSerName val="0"/>
          <c:showPercent val="0"/>
          <c:showBubbleSize val="0"/>
        </c:dLbls>
        <c:gapWidth val="166"/>
        <c:gapDepth val="166"/>
        <c:shape val="cylinder"/>
        <c:axId val="262397440"/>
        <c:axId val="230521024"/>
        <c:axId val="0"/>
      </c:bar3DChart>
      <c:catAx>
        <c:axId val="262397440"/>
        <c:scaling>
          <c:orientation val="minMax"/>
        </c:scaling>
        <c:delete val="1"/>
        <c:axPos val="b"/>
        <c:majorTickMark val="out"/>
        <c:minorTickMark val="none"/>
        <c:tickLblPos val="nextTo"/>
        <c:crossAx val="230521024"/>
        <c:crosses val="autoZero"/>
        <c:auto val="1"/>
        <c:lblAlgn val="ctr"/>
        <c:lblOffset val="100"/>
        <c:noMultiLvlLbl val="0"/>
      </c:catAx>
      <c:valAx>
        <c:axId val="230521024"/>
        <c:scaling>
          <c:orientation val="minMax"/>
        </c:scaling>
        <c:delete val="0"/>
        <c:axPos val="l"/>
        <c:majorGridlines>
          <c:spPr>
            <a:ln>
              <a:noFill/>
            </a:ln>
          </c:spPr>
        </c:majorGridlines>
        <c:numFmt formatCode="#,##0.00" sourceLinked="1"/>
        <c:majorTickMark val="out"/>
        <c:minorTickMark val="none"/>
        <c:tickLblPos val="none"/>
        <c:spPr>
          <a:noFill/>
          <a:ln>
            <a:noFill/>
          </a:ln>
        </c:spPr>
        <c:crossAx val="262397440"/>
        <c:crosses val="autoZero"/>
        <c:crossBetween val="between"/>
        <c:majorUnit val="50"/>
      </c:valAx>
    </c:plotArea>
    <c:legend>
      <c:legendPos val="r"/>
      <c:layout>
        <c:manualLayout>
          <c:xMode val="edge"/>
          <c:yMode val="edge"/>
          <c:x val="0.56749666011560751"/>
          <c:y val="6.7234650147701951E-3"/>
          <c:w val="0.42986307076991448"/>
          <c:h val="0.28090361754676829"/>
        </c:manualLayout>
      </c:layout>
      <c:overlay val="0"/>
      <c:txPr>
        <a:bodyPr/>
        <a:lstStyle/>
        <a:p>
          <a:pPr>
            <a:defRPr sz="1400"/>
          </a:pPr>
          <a:endParaRPr lang="ru-RU"/>
        </a:p>
      </c:txPr>
    </c:legend>
    <c:plotVisOnly val="1"/>
    <c:dispBlanksAs val="gap"/>
    <c:showDLblsOverMax val="0"/>
  </c:chart>
  <c:spPr>
    <a:effectLst/>
  </c:spPr>
  <c:txPr>
    <a:bodyPr/>
    <a:lstStyle/>
    <a:p>
      <a:pPr>
        <a:defRPr sz="1800"/>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a:latin typeface="Times New Roman" panose="02020603050405020304" pitchFamily="18" charset="0"/>
                <a:cs typeface="Times New Roman" panose="02020603050405020304" pitchFamily="18" charset="0"/>
              </a:defRPr>
            </a:pPr>
            <a:r>
              <a:rPr lang="ru-RU" sz="1600" b="1" dirty="0" smtClean="0">
                <a:effectLst/>
                <a:latin typeface="Times New Roman" panose="02020603050405020304" pitchFamily="18" charset="0"/>
                <a:cs typeface="Times New Roman" panose="02020603050405020304" pitchFamily="18" charset="0"/>
              </a:rPr>
              <a:t>Муниципальный</a:t>
            </a:r>
            <a:r>
              <a:rPr lang="ru-RU" sz="1600" b="1" dirty="0" smtClean="0">
                <a:latin typeface="Times New Roman" panose="02020603050405020304" pitchFamily="18" charset="0"/>
                <a:cs typeface="Times New Roman" panose="02020603050405020304" pitchFamily="18" charset="0"/>
              </a:rPr>
              <a:t> долг </a:t>
            </a:r>
            <a:r>
              <a:rPr lang="ru-RU" sz="1600" b="0" dirty="0" smtClean="0">
                <a:latin typeface="Times New Roman" panose="02020603050405020304" pitchFamily="18" charset="0"/>
                <a:cs typeface="Times New Roman" panose="02020603050405020304" pitchFamily="18" charset="0"/>
              </a:rPr>
              <a:t>(тыс. руб.)</a:t>
            </a:r>
            <a:endParaRPr lang="ru-RU" sz="1600" b="0" dirty="0">
              <a:latin typeface="Times New Roman" panose="02020603050405020304" pitchFamily="18" charset="0"/>
              <a:cs typeface="Times New Roman" panose="02020603050405020304" pitchFamily="18" charset="0"/>
            </a:endParaRPr>
          </a:p>
        </c:rich>
      </c:tx>
      <c:layout>
        <c:manualLayout>
          <c:xMode val="edge"/>
          <c:yMode val="edge"/>
          <c:x val="0.21096646068091746"/>
          <c:y val="0.84563115759270657"/>
        </c:manualLayout>
      </c:layout>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3.6972630549291015E-2"/>
          <c:y val="9.0269829092718357E-2"/>
          <c:w val="0.58153289884831716"/>
          <c:h val="0.7437166921160755"/>
        </c:manualLayout>
      </c:layout>
      <c:bar3DChart>
        <c:barDir val="col"/>
        <c:grouping val="stacked"/>
        <c:varyColors val="0"/>
        <c:ser>
          <c:idx val="0"/>
          <c:order val="0"/>
          <c:tx>
            <c:strRef>
              <c:f>Лист1!$B$1</c:f>
              <c:strCache>
                <c:ptCount val="1"/>
                <c:pt idx="0">
                  <c:v>муниципальный долг</c:v>
                </c:pt>
              </c:strCache>
            </c:strRef>
          </c:tx>
          <c:invertIfNegative val="0"/>
          <c:dPt>
            <c:idx val="0"/>
            <c:invertIfNegative val="0"/>
            <c:bubble3D val="1"/>
            <c:spPr>
              <a:solidFill>
                <a:srgbClr val="CC00CC"/>
              </a:solidFill>
            </c:spPr>
          </c:dPt>
          <c:dPt>
            <c:idx val="1"/>
            <c:invertIfNegative val="0"/>
            <c:bubble3D val="1"/>
            <c:spPr>
              <a:solidFill>
                <a:srgbClr val="0000CC"/>
              </a:solidFill>
            </c:spPr>
          </c:dPt>
          <c:dLbls>
            <c:dLbl>
              <c:idx val="0"/>
              <c:layout>
                <c:manualLayout>
                  <c:x val="0.16174046211806697"/>
                  <c:y val="-0.24383229697458408"/>
                </c:manualLayout>
              </c:layout>
              <c:tx>
                <c:rich>
                  <a:bodyPr/>
                  <a:lstStyle/>
                  <a:p>
                    <a:r>
                      <a:rPr lang="ru-RU" dirty="0" smtClean="0"/>
                      <a:t>45 700,0</a:t>
                    </a:r>
                    <a:endParaRPr lang="en-US" dirty="0"/>
                  </a:p>
                </c:rich>
              </c:tx>
              <c:showLegendKey val="0"/>
              <c:showVal val="1"/>
              <c:showCatName val="0"/>
              <c:showSerName val="0"/>
              <c:showPercent val="0"/>
              <c:showBubbleSize val="0"/>
            </c:dLbl>
            <c:dLbl>
              <c:idx val="1"/>
              <c:layout>
                <c:manualLayout>
                  <c:x val="-0.14900189663755964"/>
                  <c:y val="-0.22308102062341656"/>
                </c:manualLayout>
              </c:layout>
              <c:tx>
                <c:rich>
                  <a:bodyPr/>
                  <a:lstStyle/>
                  <a:p>
                    <a:r>
                      <a:rPr lang="ru-RU" dirty="0" smtClean="0"/>
                      <a:t>45 803,0</a:t>
                    </a:r>
                    <a:endParaRPr lang="en-US" dirty="0"/>
                  </a:p>
                </c:rich>
              </c:tx>
              <c:showLegendKey val="0"/>
              <c:showVal val="1"/>
              <c:showCatName val="0"/>
              <c:showSerName val="0"/>
              <c:showPercent val="0"/>
              <c:showBubbleSize val="0"/>
            </c:dLbl>
            <c:dLbl>
              <c:idx val="2"/>
              <c:layout>
                <c:manualLayout>
                  <c:x val="2.4612360702221014E-2"/>
                  <c:y val="-0.3320273660801456"/>
                </c:manualLayout>
              </c:layout>
              <c:showLegendKey val="0"/>
              <c:showVal val="1"/>
              <c:showCatName val="0"/>
              <c:showSerName val="0"/>
              <c:showPercent val="0"/>
              <c:showBubbleSize val="0"/>
            </c:dLbl>
            <c:txPr>
              <a:bodyPr/>
              <a:lstStyle/>
              <a:p>
                <a:pPr>
                  <a:defRPr sz="1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dLbls>
          <c:cat>
            <c:strRef>
              <c:f>Лист1!$A$2:$A$4</c:f>
              <c:strCache>
                <c:ptCount val="3"/>
                <c:pt idx="0">
                  <c:v>на 01.01.2021г.</c:v>
                </c:pt>
                <c:pt idx="1">
                  <c:v>на 01.01.2022г.</c:v>
                </c:pt>
                <c:pt idx="2">
                  <c:v>на 01.01.2023г.</c:v>
                </c:pt>
              </c:strCache>
            </c:strRef>
          </c:cat>
          <c:val>
            <c:numRef>
              <c:f>Лист1!$B$2:$B$4</c:f>
              <c:numCache>
                <c:formatCode>#,##0.0</c:formatCode>
                <c:ptCount val="3"/>
                <c:pt idx="0">
                  <c:v>45803</c:v>
                </c:pt>
                <c:pt idx="1">
                  <c:v>45700</c:v>
                </c:pt>
                <c:pt idx="2">
                  <c:v>52850</c:v>
                </c:pt>
              </c:numCache>
            </c:numRef>
          </c:val>
        </c:ser>
        <c:dLbls>
          <c:showLegendKey val="0"/>
          <c:showVal val="0"/>
          <c:showCatName val="0"/>
          <c:showSerName val="0"/>
          <c:showPercent val="0"/>
          <c:showBubbleSize val="0"/>
        </c:dLbls>
        <c:gapWidth val="150"/>
        <c:shape val="cylinder"/>
        <c:axId val="262294016"/>
        <c:axId val="115490816"/>
        <c:axId val="0"/>
      </c:bar3DChart>
      <c:catAx>
        <c:axId val="262294016"/>
        <c:scaling>
          <c:orientation val="minMax"/>
        </c:scaling>
        <c:delete val="1"/>
        <c:axPos val="b"/>
        <c:majorTickMark val="out"/>
        <c:minorTickMark val="none"/>
        <c:tickLblPos val="nextTo"/>
        <c:crossAx val="115490816"/>
        <c:crosses val="autoZero"/>
        <c:auto val="1"/>
        <c:lblAlgn val="ctr"/>
        <c:lblOffset val="100"/>
        <c:noMultiLvlLbl val="0"/>
      </c:catAx>
      <c:valAx>
        <c:axId val="115490816"/>
        <c:scaling>
          <c:orientation val="minMax"/>
        </c:scaling>
        <c:delete val="1"/>
        <c:axPos val="l"/>
        <c:numFmt formatCode="#,##0.0" sourceLinked="1"/>
        <c:majorTickMark val="out"/>
        <c:minorTickMark val="none"/>
        <c:tickLblPos val="nextTo"/>
        <c:crossAx val="262294016"/>
        <c:crosses val="autoZero"/>
        <c:crossBetween val="between"/>
      </c:valAx>
    </c:plotArea>
    <c:legend>
      <c:legendPos val="r"/>
      <c:layout>
        <c:manualLayout>
          <c:xMode val="edge"/>
          <c:yMode val="edge"/>
          <c:x val="0.59478603424383691"/>
          <c:y val="0.30971971336531051"/>
          <c:w val="0.29485478922516928"/>
          <c:h val="0.33228512814982386"/>
        </c:manualLayout>
      </c:layout>
      <c:overlay val="0"/>
      <c:txPr>
        <a:bodyPr/>
        <a:lstStyle/>
        <a:p>
          <a:pPr>
            <a:defRPr sz="14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0"/>
    <c:view3D>
      <c:rotX val="15"/>
      <c:rotY val="20"/>
      <c:rAngAx val="0"/>
      <c:perspective val="30"/>
    </c:view3D>
    <c:floor>
      <c:thickness val="0"/>
      <c:spPr>
        <a:noFill/>
        <a:ln w="10000">
          <a:noFill/>
        </a:ln>
      </c:spPr>
    </c:floor>
    <c:sideWall>
      <c:thickness val="0"/>
      <c:spPr>
        <a:noFill/>
        <a:ln w="25165">
          <a:noFill/>
        </a:ln>
      </c:spPr>
    </c:sideWall>
    <c:backWall>
      <c:thickness val="0"/>
      <c:spPr>
        <a:noFill/>
        <a:ln w="25165">
          <a:noFill/>
        </a:ln>
      </c:spPr>
    </c:backWall>
    <c:plotArea>
      <c:layout>
        <c:manualLayout>
          <c:layoutTarget val="inner"/>
          <c:xMode val="edge"/>
          <c:yMode val="edge"/>
          <c:x val="1.1233754755713579E-2"/>
          <c:y val="8.9304887168433558E-2"/>
          <c:w val="0.64077540336782324"/>
          <c:h val="0.59701561606475173"/>
        </c:manualLayout>
      </c:layout>
      <c:bar3DChart>
        <c:barDir val="col"/>
        <c:grouping val="clustered"/>
        <c:varyColors val="0"/>
        <c:dLbls>
          <c:showLegendKey val="0"/>
          <c:showVal val="0"/>
          <c:showCatName val="0"/>
          <c:showSerName val="0"/>
          <c:showPercent val="0"/>
          <c:showBubbleSize val="0"/>
        </c:dLbls>
        <c:gapWidth val="36"/>
        <c:shape val="cylinder"/>
        <c:axId val="154723840"/>
        <c:axId val="85173376"/>
        <c:axId val="0"/>
      </c:bar3DChart>
      <c:catAx>
        <c:axId val="154723840"/>
        <c:scaling>
          <c:orientation val="minMax"/>
        </c:scaling>
        <c:delete val="0"/>
        <c:axPos val="b"/>
        <c:numFmt formatCode="General" sourceLinked="1"/>
        <c:majorTickMark val="cross"/>
        <c:minorTickMark val="none"/>
        <c:tickLblPos val="low"/>
        <c:txPr>
          <a:bodyPr rot="0" vert="horz"/>
          <a:lstStyle/>
          <a:p>
            <a:pPr>
              <a:defRPr sz="1496" b="1" i="0" u="none" strike="noStrike" baseline="0">
                <a:solidFill>
                  <a:srgbClr val="000000"/>
                </a:solidFill>
                <a:latin typeface="Franklin Gothic Book"/>
                <a:ea typeface="Franklin Gothic Book"/>
                <a:cs typeface="Franklin Gothic Book"/>
              </a:defRPr>
            </a:pPr>
            <a:endParaRPr lang="ru-RU"/>
          </a:p>
        </c:txPr>
        <c:crossAx val="85173376"/>
        <c:crosses val="autoZero"/>
        <c:auto val="1"/>
        <c:lblAlgn val="ctr"/>
        <c:lblOffset val="100"/>
        <c:noMultiLvlLbl val="0"/>
      </c:catAx>
      <c:valAx>
        <c:axId val="85173376"/>
        <c:scaling>
          <c:orientation val="minMax"/>
          <c:max val="600000"/>
        </c:scaling>
        <c:delete val="1"/>
        <c:axPos val="l"/>
        <c:numFmt formatCode="#,##0" sourceLinked="0"/>
        <c:majorTickMark val="cross"/>
        <c:minorTickMark val="none"/>
        <c:tickLblPos val="nextTo"/>
        <c:crossAx val="154723840"/>
        <c:crosses val="autoZero"/>
        <c:crossBetween val="between"/>
        <c:majorUnit val="100000"/>
        <c:minorUnit val="20000"/>
      </c:valAx>
    </c:plotArea>
    <c:plotVisOnly val="1"/>
    <c:dispBlanksAs val="gap"/>
    <c:showDLblsOverMax val="0"/>
  </c:chart>
  <c:spPr>
    <a:noFill/>
    <a:ln>
      <a:noFill/>
    </a:ln>
  </c:spPr>
  <c:txPr>
    <a:bodyPr/>
    <a:lstStyle/>
    <a:p>
      <a:pPr>
        <a:defRPr sz="1925"/>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6725294974724"/>
          <c:y val="0.21640864690248093"/>
          <c:w val="0.40126414140650846"/>
          <c:h val="0.51052874466939568"/>
        </c:manualLayout>
      </c:layout>
      <c:doughnutChart>
        <c:varyColors val="1"/>
        <c:ser>
          <c:idx val="0"/>
          <c:order val="0"/>
          <c:tx>
            <c:strRef>
              <c:f>Лист1!$B$1</c:f>
              <c:strCache>
                <c:ptCount val="1"/>
                <c:pt idx="0">
                  <c:v>Структура доходной части бюджета МР "Вуктыл" на 2011, 2012 год</c:v>
                </c:pt>
              </c:strCache>
            </c:strRef>
          </c:tx>
          <c:spPr>
            <a:solidFill>
              <a:srgbClr val="FFFF66"/>
            </a:solidFill>
            <a:effectLst>
              <a:innerShdw blurRad="63500" dist="50800" dir="18900000">
                <a:prstClr val="black">
                  <a:alpha val="50000"/>
                </a:prstClr>
              </a:innerShdw>
            </a:effectLst>
            <a:scene3d>
              <a:camera prst="orthographicFront"/>
              <a:lightRig rig="threePt" dir="t"/>
            </a:scene3d>
            <a:sp3d prstMaterial="dkEdge">
              <a:bevelT w="114300"/>
            </a:sp3d>
          </c:spPr>
          <c:dPt>
            <c:idx val="0"/>
            <c:bubble3D val="0"/>
            <c:spPr>
              <a:solidFill>
                <a:srgbClr val="92D050"/>
              </a:solidFill>
              <a:effectLst>
                <a:innerShdw blurRad="63500" dist="50800" dir="18900000">
                  <a:prstClr val="black">
                    <a:alpha val="50000"/>
                  </a:prstClr>
                </a:innerShdw>
              </a:effectLst>
              <a:scene3d>
                <a:camera prst="orthographicFront"/>
                <a:lightRig rig="threePt" dir="t"/>
              </a:scene3d>
              <a:sp3d prstMaterial="dkEdge">
                <a:bevelT w="114300"/>
              </a:sp3d>
            </c:spPr>
          </c:dPt>
          <c:dPt>
            <c:idx val="1"/>
            <c:bubble3D val="0"/>
            <c:spPr>
              <a:solidFill>
                <a:srgbClr val="FF33CC"/>
              </a:solidFill>
              <a:effectLst>
                <a:innerShdw blurRad="63500" dist="50800" dir="18900000">
                  <a:prstClr val="black">
                    <a:alpha val="50000"/>
                  </a:prstClr>
                </a:innerShdw>
              </a:effectLst>
              <a:scene3d>
                <a:camera prst="orthographicFront"/>
                <a:lightRig rig="threePt" dir="t"/>
              </a:scene3d>
              <a:sp3d prstMaterial="dkEdge">
                <a:bevelT w="114300"/>
              </a:sp3d>
            </c:spPr>
          </c:dPt>
          <c:dLbls>
            <c:dLbl>
              <c:idx val="0"/>
              <c:layout>
                <c:manualLayout>
                  <c:x val="0.20954810190894813"/>
                  <c:y val="1.55879559453375E-2"/>
                </c:manualLayout>
              </c:layout>
              <c:tx>
                <c:rich>
                  <a:bodyPr/>
                  <a:lstStyle/>
                  <a:p>
                    <a:r>
                      <a:rPr lang="ru-RU" dirty="0" smtClean="0"/>
                      <a:t>27,8%</a:t>
                    </a:r>
                    <a:endParaRPr lang="en-US" dirty="0"/>
                  </a:p>
                </c:rich>
              </c:tx>
              <c:showLegendKey val="1"/>
              <c:showVal val="0"/>
              <c:showCatName val="0"/>
              <c:showSerName val="0"/>
              <c:showPercent val="1"/>
              <c:showBubbleSize val="0"/>
            </c:dLbl>
            <c:dLbl>
              <c:idx val="1"/>
              <c:layout>
                <c:manualLayout>
                  <c:x val="-0.21391803791640568"/>
                  <c:y val="-6.7670543728759483E-2"/>
                </c:manualLayout>
              </c:layout>
              <c:tx>
                <c:rich>
                  <a:bodyPr/>
                  <a:lstStyle/>
                  <a:p>
                    <a:r>
                      <a:rPr lang="ru-RU" dirty="0" smtClean="0"/>
                      <a:t>72,2%</a:t>
                    </a:r>
                    <a:endParaRPr lang="en-US" dirty="0"/>
                  </a:p>
                </c:rich>
              </c:tx>
              <c:showLegendKey val="1"/>
              <c:showVal val="0"/>
              <c:showCatName val="0"/>
              <c:showSerName val="0"/>
              <c:showPercent val="1"/>
              <c:showBubbleSize val="0"/>
            </c:dLbl>
            <c:dLbl>
              <c:idx val="2"/>
              <c:numFmt formatCode="0.0%" sourceLinked="0"/>
              <c:spPr>
                <a:noFill/>
                <a:ln w="25378">
                  <a:noFill/>
                </a:ln>
              </c:spPr>
              <c:txPr>
                <a:bodyPr/>
                <a:lstStyle/>
                <a:p>
                  <a:pPr>
                    <a:defRPr sz="1264" b="0" i="0" u="none" strike="noStrike" baseline="0">
                      <a:solidFill>
                        <a:srgbClr val="000000"/>
                      </a:solidFill>
                      <a:latin typeface="Courier New"/>
                      <a:ea typeface="Courier New"/>
                      <a:cs typeface="Courier New"/>
                    </a:defRPr>
                  </a:pPr>
                  <a:endParaRPr lang="ru-RU"/>
                </a:p>
              </c:txPr>
              <c:showLegendKey val="1"/>
              <c:showVal val="0"/>
              <c:showCatName val="0"/>
              <c:showSerName val="0"/>
              <c:showPercent val="1"/>
              <c:showBubbleSize val="0"/>
            </c:dLbl>
            <c:dLbl>
              <c:idx val="3"/>
              <c:numFmt formatCode="0.0%" sourceLinked="0"/>
              <c:spPr>
                <a:noFill/>
                <a:ln w="25378">
                  <a:noFill/>
                </a:ln>
              </c:spPr>
              <c:txPr>
                <a:bodyPr/>
                <a:lstStyle/>
                <a:p>
                  <a:pPr>
                    <a:defRPr sz="1264" b="0" i="0" u="none" strike="noStrike" baseline="0">
                      <a:solidFill>
                        <a:srgbClr val="000000"/>
                      </a:solidFill>
                      <a:latin typeface="Courier New"/>
                      <a:ea typeface="Courier New"/>
                      <a:cs typeface="Courier New"/>
                    </a:defRPr>
                  </a:pPr>
                  <a:endParaRPr lang="ru-RU"/>
                </a:p>
              </c:txPr>
              <c:showLegendKey val="1"/>
              <c:showVal val="0"/>
              <c:showCatName val="0"/>
              <c:showSerName val="0"/>
              <c:showPercent val="1"/>
              <c:showBubbleSize val="0"/>
            </c:dLbl>
            <c:numFmt formatCode="0.0%" sourceLinked="0"/>
            <c:spPr>
              <a:noFill/>
              <a:ln w="25378">
                <a:noFill/>
              </a:ln>
            </c:spPr>
            <c:txPr>
              <a:bodyPr/>
              <a:lstStyle/>
              <a:p>
                <a:pPr>
                  <a:defRPr sz="1159" b="1" i="0" u="none" strike="noStrike" baseline="0">
                    <a:solidFill>
                      <a:srgbClr val="000000"/>
                    </a:solidFill>
                    <a:latin typeface="Courier New"/>
                    <a:ea typeface="Courier New"/>
                    <a:cs typeface="Courier New"/>
                  </a:defRPr>
                </a:pPr>
                <a:endParaRPr lang="ru-RU"/>
              </a:p>
            </c:txPr>
            <c:showLegendKey val="1"/>
            <c:showVal val="0"/>
            <c:showCatName val="0"/>
            <c:showSerName val="0"/>
            <c:showPercent val="1"/>
            <c:showBubbleSize val="0"/>
            <c:showLeaderLines val="0"/>
          </c:dLbls>
          <c:cat>
            <c:strRef>
              <c:f>Лист1!$A$2:$A$3</c:f>
              <c:strCache>
                <c:ptCount val="2"/>
                <c:pt idx="0">
                  <c:v>Налоговые и неналоговые доходы</c:v>
                </c:pt>
                <c:pt idx="1">
                  <c:v>Безвоздмездные поступления </c:v>
                </c:pt>
              </c:strCache>
            </c:strRef>
          </c:cat>
          <c:val>
            <c:numRef>
              <c:f>Лист1!$B$2:$B$3</c:f>
              <c:numCache>
                <c:formatCode>#,##0.0</c:formatCode>
                <c:ptCount val="2"/>
                <c:pt idx="0">
                  <c:v>27.8</c:v>
                </c:pt>
                <c:pt idx="1">
                  <c:v>72.2</c:v>
                </c:pt>
              </c:numCache>
            </c:numRef>
          </c:val>
        </c:ser>
        <c:dLbls>
          <c:showLegendKey val="0"/>
          <c:showVal val="0"/>
          <c:showCatName val="0"/>
          <c:showSerName val="0"/>
          <c:showPercent val="0"/>
          <c:showBubbleSize val="0"/>
          <c:showLeaderLines val="0"/>
        </c:dLbls>
        <c:firstSliceAng val="50"/>
        <c:holeSize val="41"/>
      </c:doughnutChart>
      <c:spPr>
        <a:noFill/>
        <a:ln w="25378">
          <a:noFill/>
        </a:ln>
      </c:spPr>
    </c:plotArea>
    <c:plotVisOnly val="1"/>
    <c:dispBlanksAs val="gap"/>
    <c:showDLblsOverMax val="0"/>
  </c:chart>
  <c:spPr>
    <a:noFill/>
    <a:ln>
      <a:noFill/>
    </a:ln>
  </c:spPr>
  <c:txPr>
    <a:bodyPr/>
    <a:lstStyle/>
    <a:p>
      <a:pPr>
        <a:defRPr sz="1159" b="0" i="0" u="none" strike="noStrike" baseline="0">
          <a:solidFill>
            <a:srgbClr val="000000"/>
          </a:solidFill>
          <a:latin typeface="Courier New"/>
          <a:ea typeface="Courier New"/>
          <a:cs typeface="Courier New"/>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96385542168675"/>
          <c:y val="0.2767527675276753"/>
          <c:w val="0.53413654618473894"/>
          <c:h val="0.4907749077490775"/>
        </c:manualLayout>
      </c:layout>
      <c:doughnutChart>
        <c:varyColors val="1"/>
        <c:ser>
          <c:idx val="0"/>
          <c:order val="0"/>
          <c:tx>
            <c:strRef>
              <c:f>Лист1!$B$1</c:f>
              <c:strCache>
                <c:ptCount val="1"/>
                <c:pt idx="0">
                  <c:v>Структура доходной части бюджета МР "Вуктыл" на 2011, 2012 год</c:v>
                </c:pt>
              </c:strCache>
            </c:strRef>
          </c:tx>
          <c:spPr>
            <a:solidFill>
              <a:srgbClr val="FFFF66"/>
            </a:solidFill>
            <a:effectLst>
              <a:innerShdw blurRad="63500" dist="50800" dir="18900000">
                <a:prstClr val="black">
                  <a:alpha val="50000"/>
                </a:prstClr>
              </a:innerShdw>
            </a:effectLst>
            <a:scene3d>
              <a:camera prst="orthographicFront"/>
              <a:lightRig rig="threePt" dir="t"/>
            </a:scene3d>
            <a:sp3d prstMaterial="dkEdge">
              <a:bevelT w="114300"/>
            </a:sp3d>
          </c:spPr>
          <c:dPt>
            <c:idx val="0"/>
            <c:bubble3D val="0"/>
            <c:spPr>
              <a:solidFill>
                <a:srgbClr val="92D050"/>
              </a:solidFill>
              <a:effectLst>
                <a:innerShdw blurRad="63500" dist="50800" dir="18900000">
                  <a:prstClr val="black">
                    <a:alpha val="50000"/>
                  </a:prstClr>
                </a:innerShdw>
              </a:effectLst>
              <a:scene3d>
                <a:camera prst="orthographicFront"/>
                <a:lightRig rig="threePt" dir="t"/>
              </a:scene3d>
              <a:sp3d prstMaterial="dkEdge">
                <a:bevelT w="114300"/>
              </a:sp3d>
            </c:spPr>
          </c:dPt>
          <c:dPt>
            <c:idx val="1"/>
            <c:bubble3D val="0"/>
            <c:spPr>
              <a:solidFill>
                <a:srgbClr val="FF33CC"/>
              </a:solidFill>
              <a:effectLst>
                <a:innerShdw blurRad="63500" dist="50800" dir="18900000">
                  <a:prstClr val="black">
                    <a:alpha val="50000"/>
                  </a:prstClr>
                </a:innerShdw>
              </a:effectLst>
              <a:scene3d>
                <a:camera prst="orthographicFront"/>
                <a:lightRig rig="threePt" dir="t"/>
              </a:scene3d>
              <a:sp3d prstMaterial="dkEdge">
                <a:bevelT w="114300"/>
              </a:sp3d>
            </c:spPr>
          </c:dPt>
          <c:dLbls>
            <c:dLbl>
              <c:idx val="0"/>
              <c:layout>
                <c:manualLayout>
                  <c:x val="0.21061751088342864"/>
                  <c:y val="-3.520246610696097E-2"/>
                </c:manualLayout>
              </c:layout>
              <c:tx>
                <c:rich>
                  <a:bodyPr/>
                  <a:lstStyle/>
                  <a:p>
                    <a:r>
                      <a:rPr lang="ru-RU" dirty="0" smtClean="0"/>
                      <a:t>40,1%</a:t>
                    </a:r>
                    <a:endParaRPr lang="en-US" dirty="0"/>
                  </a:p>
                </c:rich>
              </c:tx>
              <c:showLegendKey val="1"/>
              <c:showVal val="0"/>
              <c:showCatName val="0"/>
              <c:showSerName val="0"/>
              <c:showPercent val="1"/>
              <c:showBubbleSize val="0"/>
            </c:dLbl>
            <c:dLbl>
              <c:idx val="1"/>
              <c:layout>
                <c:manualLayout>
                  <c:x val="-0.20673035121701452"/>
                  <c:y val="-4.5838160839271828E-2"/>
                </c:manualLayout>
              </c:layout>
              <c:tx>
                <c:rich>
                  <a:bodyPr/>
                  <a:lstStyle/>
                  <a:p>
                    <a:r>
                      <a:rPr lang="ru-RU" dirty="0" smtClean="0"/>
                      <a:t>59,9%</a:t>
                    </a:r>
                    <a:endParaRPr lang="en-US" dirty="0"/>
                  </a:p>
                </c:rich>
              </c:tx>
              <c:showLegendKey val="1"/>
              <c:showVal val="0"/>
              <c:showCatName val="0"/>
              <c:showSerName val="0"/>
              <c:showPercent val="1"/>
              <c:showBubbleSize val="0"/>
            </c:dLbl>
            <c:dLbl>
              <c:idx val="2"/>
              <c:numFmt formatCode="0.0%" sourceLinked="0"/>
              <c:spPr>
                <a:noFill/>
                <a:ln w="25378">
                  <a:noFill/>
                </a:ln>
              </c:spPr>
              <c:txPr>
                <a:bodyPr/>
                <a:lstStyle/>
                <a:p>
                  <a:pPr>
                    <a:defRPr sz="1304" b="0" i="0" u="none" strike="noStrike" baseline="0">
                      <a:solidFill>
                        <a:srgbClr val="000000"/>
                      </a:solidFill>
                      <a:latin typeface="Courier New"/>
                      <a:ea typeface="Courier New"/>
                      <a:cs typeface="Courier New"/>
                    </a:defRPr>
                  </a:pPr>
                  <a:endParaRPr lang="ru-RU"/>
                </a:p>
              </c:txPr>
              <c:showLegendKey val="1"/>
              <c:showVal val="0"/>
              <c:showCatName val="0"/>
              <c:showSerName val="0"/>
              <c:showPercent val="1"/>
              <c:showBubbleSize val="0"/>
            </c:dLbl>
            <c:dLbl>
              <c:idx val="3"/>
              <c:numFmt formatCode="0.0%" sourceLinked="0"/>
              <c:spPr>
                <a:noFill/>
                <a:ln w="25378">
                  <a:noFill/>
                </a:ln>
              </c:spPr>
              <c:txPr>
                <a:bodyPr/>
                <a:lstStyle/>
                <a:p>
                  <a:pPr>
                    <a:defRPr sz="1304" b="0" i="0" u="none" strike="noStrike" baseline="0">
                      <a:solidFill>
                        <a:srgbClr val="000000"/>
                      </a:solidFill>
                      <a:latin typeface="Courier New"/>
                      <a:ea typeface="Courier New"/>
                      <a:cs typeface="Courier New"/>
                    </a:defRPr>
                  </a:pPr>
                  <a:endParaRPr lang="ru-RU"/>
                </a:p>
              </c:txPr>
              <c:showLegendKey val="1"/>
              <c:showVal val="0"/>
              <c:showCatName val="0"/>
              <c:showSerName val="0"/>
              <c:showPercent val="1"/>
              <c:showBubbleSize val="0"/>
            </c:dLbl>
            <c:numFmt formatCode="0.0%" sourceLinked="0"/>
            <c:spPr>
              <a:noFill/>
              <a:ln w="25378">
                <a:noFill/>
              </a:ln>
            </c:spPr>
            <c:txPr>
              <a:bodyPr/>
              <a:lstStyle/>
              <a:p>
                <a:pPr>
                  <a:defRPr sz="1159" b="1" i="0" u="none" strike="noStrike" baseline="0">
                    <a:solidFill>
                      <a:srgbClr val="000000"/>
                    </a:solidFill>
                    <a:latin typeface="Courier New"/>
                    <a:ea typeface="Courier New"/>
                    <a:cs typeface="Courier New"/>
                  </a:defRPr>
                </a:pPr>
                <a:endParaRPr lang="ru-RU"/>
              </a:p>
            </c:txPr>
            <c:showLegendKey val="1"/>
            <c:showVal val="0"/>
            <c:showCatName val="0"/>
            <c:showSerName val="0"/>
            <c:showPercent val="1"/>
            <c:showBubbleSize val="0"/>
            <c:showLeaderLines val="0"/>
          </c:dLbls>
          <c:cat>
            <c:strRef>
              <c:f>Лист1!$A$2:$A$3</c:f>
              <c:strCache>
                <c:ptCount val="2"/>
                <c:pt idx="0">
                  <c:v>Налоговые и неналоговые доходы</c:v>
                </c:pt>
                <c:pt idx="1">
                  <c:v>Безвоздмездные поступления </c:v>
                </c:pt>
              </c:strCache>
            </c:strRef>
          </c:cat>
          <c:val>
            <c:numRef>
              <c:f>Лист1!$B$2:$B$3</c:f>
              <c:numCache>
                <c:formatCode>#,##0.0</c:formatCode>
                <c:ptCount val="2"/>
                <c:pt idx="0">
                  <c:v>40.1</c:v>
                </c:pt>
                <c:pt idx="1">
                  <c:v>59.9</c:v>
                </c:pt>
              </c:numCache>
            </c:numRef>
          </c:val>
        </c:ser>
        <c:dLbls>
          <c:showLegendKey val="0"/>
          <c:showVal val="0"/>
          <c:showCatName val="0"/>
          <c:showSerName val="0"/>
          <c:showPercent val="0"/>
          <c:showBubbleSize val="0"/>
          <c:showLeaderLines val="0"/>
        </c:dLbls>
        <c:firstSliceAng val="50"/>
        <c:holeSize val="41"/>
      </c:doughnutChart>
      <c:spPr>
        <a:noFill/>
        <a:ln w="25378">
          <a:noFill/>
        </a:ln>
      </c:spPr>
    </c:plotArea>
    <c:legend>
      <c:legendPos val="r"/>
      <c:layout>
        <c:manualLayout>
          <c:xMode val="edge"/>
          <c:yMode val="edge"/>
          <c:x val="0.12762893118623039"/>
          <c:y val="0.79724409448818889"/>
          <c:w val="0.74782530123424218"/>
          <c:h val="0.14960629921259841"/>
        </c:manualLayout>
      </c:layout>
      <c:overlay val="0"/>
      <c:spPr>
        <a:noFill/>
        <a:ln w="4593">
          <a:solidFill>
            <a:srgbClr val="000000"/>
          </a:solidFill>
          <a:prstDash val="solid"/>
        </a:ln>
      </c:spPr>
      <c:txPr>
        <a:bodyPr/>
        <a:lstStyle/>
        <a:p>
          <a:pPr>
            <a:defRPr sz="974" b="0"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a:noFill/>
    </a:ln>
  </c:spPr>
  <c:txPr>
    <a:bodyPr/>
    <a:lstStyle/>
    <a:p>
      <a:pPr>
        <a:defRPr sz="1159" b="0" i="0" u="none" strike="noStrike" baseline="0">
          <a:solidFill>
            <a:srgbClr val="000000"/>
          </a:solidFill>
          <a:latin typeface="Courier New"/>
          <a:ea typeface="Courier New"/>
          <a:cs typeface="Courier New"/>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2.3806505089172997E-2"/>
          <c:y val="3.8986137177063201E-2"/>
          <c:w val="0.95238698982165404"/>
          <c:h val="0.84480979643820253"/>
        </c:manualLayout>
      </c:layout>
      <c:bar3DChart>
        <c:barDir val="col"/>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00B0F0"/>
              </a:solidFill>
            </c:spPr>
          </c:dPt>
          <c:dPt>
            <c:idx val="1"/>
            <c:invertIfNegative val="0"/>
            <c:bubble3D val="0"/>
            <c:spPr>
              <a:solidFill>
                <a:srgbClr val="FFFF00"/>
              </a:solidFill>
            </c:spPr>
          </c:dPt>
          <c:dPt>
            <c:idx val="2"/>
            <c:invertIfNegative val="0"/>
            <c:bubble3D val="0"/>
            <c:spPr>
              <a:solidFill>
                <a:srgbClr val="4ED267"/>
              </a:solidFill>
            </c:spPr>
          </c:dPt>
          <c:dLbls>
            <c:dLbl>
              <c:idx val="0"/>
              <c:layout>
                <c:manualLayout>
                  <c:x val="1.2257197505719054E-2"/>
                  <c:y val="0.33547975692966731"/>
                </c:manualLayout>
              </c:layout>
              <c:tx>
                <c:rich>
                  <a:bodyPr/>
                  <a:lstStyle/>
                  <a:p>
                    <a:r>
                      <a:rPr lang="ru-RU" dirty="0" smtClean="0"/>
                      <a:t>833 360,4</a:t>
                    </a:r>
                    <a:r>
                      <a:rPr lang="en-US" dirty="0" smtClean="0"/>
                      <a:t> </a:t>
                    </a:r>
                    <a:endParaRPr lang="en-US" dirty="0"/>
                  </a:p>
                </c:rich>
              </c:tx>
              <c:showLegendKey val="0"/>
              <c:showVal val="1"/>
              <c:showCatName val="0"/>
              <c:showSerName val="0"/>
              <c:showPercent val="0"/>
              <c:showBubbleSize val="0"/>
            </c:dLbl>
            <c:dLbl>
              <c:idx val="1"/>
              <c:layout>
                <c:manualLayout>
                  <c:x val="1.6343157223135629E-2"/>
                  <c:y val="0.37271305282105305"/>
                </c:manualLayout>
              </c:layout>
              <c:tx>
                <c:rich>
                  <a:bodyPr/>
                  <a:lstStyle/>
                  <a:p>
                    <a:r>
                      <a:rPr lang="ru-RU" dirty="0" smtClean="0"/>
                      <a:t>693 320,6</a:t>
                    </a:r>
                    <a:r>
                      <a:rPr lang="en-US" dirty="0" smtClean="0"/>
                      <a:t> </a:t>
                    </a:r>
                    <a:endParaRPr lang="en-US" dirty="0"/>
                  </a:p>
                </c:rich>
              </c:tx>
              <c:showLegendKey val="0"/>
              <c:showVal val="1"/>
              <c:showCatName val="0"/>
              <c:showSerName val="0"/>
              <c:showPercent val="0"/>
              <c:showBubbleSize val="0"/>
            </c:dLbl>
            <c:dLbl>
              <c:idx val="2"/>
              <c:layout>
                <c:manualLayout>
                  <c:x val="1.6990210192524245E-2"/>
                  <c:y val="0.36737862181074832"/>
                </c:manualLayout>
              </c:layout>
              <c:tx>
                <c:rich>
                  <a:bodyPr/>
                  <a:lstStyle/>
                  <a:p>
                    <a:r>
                      <a:rPr lang="ru-RU" dirty="0" smtClean="0"/>
                      <a:t>805 045,9</a:t>
                    </a:r>
                    <a:endParaRPr lang="en-US" dirty="0"/>
                  </a:p>
                </c:rich>
              </c:tx>
              <c:showLegendKey val="0"/>
              <c:showVal val="1"/>
              <c:showCatName val="0"/>
              <c:showSerName val="0"/>
              <c:showPercent val="0"/>
              <c:showBubbleSize val="0"/>
            </c:dLbl>
            <c:numFmt formatCode="#,##0.0_ ;\-#,##0.0\ " sourceLinked="0"/>
            <c:txPr>
              <a:bodyPr rot="-5400000" vert="horz"/>
              <a:lstStyle/>
              <a:p>
                <a:pPr>
                  <a:defRPr sz="1600" b="1" i="0" baseline="0">
                    <a:latin typeface="Times New Roman" panose="02020603050405020304" pitchFamily="18" charset="0"/>
                  </a:defRPr>
                </a:pPr>
                <a:endParaRPr lang="ru-RU"/>
              </a:p>
            </c:txPr>
            <c:showLegendKey val="0"/>
            <c:showVal val="1"/>
            <c:showCatName val="0"/>
            <c:showSerName val="0"/>
            <c:showPercent val="0"/>
            <c:showBubbleSize val="0"/>
            <c:showLeaderLines val="0"/>
          </c:dLbls>
          <c:cat>
            <c:numRef>
              <c:f>Лист1!$A$2:$A$4</c:f>
              <c:numCache>
                <c:formatCode>General</c:formatCode>
                <c:ptCount val="3"/>
                <c:pt idx="0">
                  <c:v>2020</c:v>
                </c:pt>
                <c:pt idx="1">
                  <c:v>2021</c:v>
                </c:pt>
                <c:pt idx="2">
                  <c:v>2022</c:v>
                </c:pt>
              </c:numCache>
            </c:numRef>
          </c:cat>
          <c:val>
            <c:numRef>
              <c:f>Лист1!$B$2:$B$4</c:f>
              <c:numCache>
                <c:formatCode>General</c:formatCode>
                <c:ptCount val="3"/>
                <c:pt idx="0">
                  <c:v>833360.4</c:v>
                </c:pt>
                <c:pt idx="1">
                  <c:v>693320.6</c:v>
                </c:pt>
                <c:pt idx="2">
                  <c:v>805045.9</c:v>
                </c:pt>
              </c:numCache>
            </c:numRef>
          </c:val>
        </c:ser>
        <c:dLbls>
          <c:showLegendKey val="0"/>
          <c:showVal val="0"/>
          <c:showCatName val="0"/>
          <c:showSerName val="0"/>
          <c:showPercent val="0"/>
          <c:showBubbleSize val="0"/>
        </c:dLbls>
        <c:gapWidth val="150"/>
        <c:shape val="cylinder"/>
        <c:axId val="154408448"/>
        <c:axId val="85177408"/>
        <c:axId val="0"/>
      </c:bar3DChart>
      <c:catAx>
        <c:axId val="154408448"/>
        <c:scaling>
          <c:orientation val="minMax"/>
        </c:scaling>
        <c:delete val="0"/>
        <c:axPos val="b"/>
        <c:numFmt formatCode="General" sourceLinked="1"/>
        <c:majorTickMark val="out"/>
        <c:minorTickMark val="none"/>
        <c:tickLblPos val="nextTo"/>
        <c:txPr>
          <a:bodyPr/>
          <a:lstStyle/>
          <a:p>
            <a:pPr>
              <a:defRPr b="1" i="0" baseline="0">
                <a:latin typeface="Times New Roman" panose="02020603050405020304" pitchFamily="18" charset="0"/>
              </a:defRPr>
            </a:pPr>
            <a:endParaRPr lang="ru-RU"/>
          </a:p>
        </c:txPr>
        <c:crossAx val="85177408"/>
        <c:crosses val="autoZero"/>
        <c:auto val="1"/>
        <c:lblAlgn val="ctr"/>
        <c:lblOffset val="100"/>
        <c:noMultiLvlLbl val="0"/>
      </c:catAx>
      <c:valAx>
        <c:axId val="85177408"/>
        <c:scaling>
          <c:orientation val="minMax"/>
        </c:scaling>
        <c:delete val="1"/>
        <c:axPos val="l"/>
        <c:numFmt formatCode="General" sourceLinked="1"/>
        <c:majorTickMark val="out"/>
        <c:minorTickMark val="none"/>
        <c:tickLblPos val="nextTo"/>
        <c:crossAx val="15440844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6725294974724"/>
          <c:y val="0.21640864690248093"/>
          <c:w val="0.40126414140650846"/>
          <c:h val="0.51052874466939568"/>
        </c:manualLayout>
      </c:layout>
      <c:doughnutChart>
        <c:varyColors val="1"/>
        <c:ser>
          <c:idx val="0"/>
          <c:order val="0"/>
          <c:tx>
            <c:strRef>
              <c:f>Лист1!$B$1</c:f>
              <c:strCache>
                <c:ptCount val="1"/>
                <c:pt idx="0">
                  <c:v>Структура доходной части бюджета МР "Вуктыл" на 2011, 2012 год</c:v>
                </c:pt>
              </c:strCache>
            </c:strRef>
          </c:tx>
          <c:spPr>
            <a:solidFill>
              <a:srgbClr val="FFFF66"/>
            </a:solidFill>
            <a:effectLst>
              <a:innerShdw blurRad="63500" dist="50800" dir="18900000">
                <a:prstClr val="black">
                  <a:alpha val="50000"/>
                </a:prstClr>
              </a:innerShdw>
            </a:effectLst>
            <a:scene3d>
              <a:camera prst="orthographicFront"/>
              <a:lightRig rig="threePt" dir="t"/>
            </a:scene3d>
            <a:sp3d prstMaterial="dkEdge">
              <a:bevelT w="114300"/>
            </a:sp3d>
          </c:spPr>
          <c:dPt>
            <c:idx val="0"/>
            <c:bubble3D val="0"/>
            <c:spPr>
              <a:solidFill>
                <a:srgbClr val="92D050"/>
              </a:solidFill>
              <a:effectLst>
                <a:innerShdw blurRad="63500" dist="50800" dir="18900000">
                  <a:prstClr val="black">
                    <a:alpha val="50000"/>
                  </a:prstClr>
                </a:innerShdw>
              </a:effectLst>
              <a:scene3d>
                <a:camera prst="orthographicFront"/>
                <a:lightRig rig="threePt" dir="t"/>
              </a:scene3d>
              <a:sp3d prstMaterial="dkEdge">
                <a:bevelT w="114300"/>
              </a:sp3d>
            </c:spPr>
          </c:dPt>
          <c:dPt>
            <c:idx val="1"/>
            <c:bubble3D val="0"/>
            <c:spPr>
              <a:solidFill>
                <a:srgbClr val="FF33CC"/>
              </a:solidFill>
              <a:effectLst>
                <a:innerShdw blurRad="63500" dist="50800" dir="18900000">
                  <a:prstClr val="black">
                    <a:alpha val="50000"/>
                  </a:prstClr>
                </a:innerShdw>
              </a:effectLst>
              <a:scene3d>
                <a:camera prst="orthographicFront"/>
                <a:lightRig rig="threePt" dir="t"/>
              </a:scene3d>
              <a:sp3d prstMaterial="dkEdge">
                <a:bevelT w="114300"/>
              </a:sp3d>
            </c:spPr>
          </c:dPt>
          <c:dLbls>
            <c:dLbl>
              <c:idx val="0"/>
              <c:layout>
                <c:manualLayout>
                  <c:x val="0.20954810190894813"/>
                  <c:y val="1.55879559453375E-2"/>
                </c:manualLayout>
              </c:layout>
              <c:tx>
                <c:rich>
                  <a:bodyPr/>
                  <a:lstStyle/>
                  <a:p>
                    <a:r>
                      <a:rPr lang="ru-RU" dirty="0" smtClean="0"/>
                      <a:t>38,9%</a:t>
                    </a:r>
                    <a:endParaRPr lang="en-US" dirty="0"/>
                  </a:p>
                </c:rich>
              </c:tx>
              <c:showLegendKey val="1"/>
              <c:showVal val="0"/>
              <c:showCatName val="0"/>
              <c:showSerName val="0"/>
              <c:showPercent val="1"/>
              <c:showBubbleSize val="0"/>
            </c:dLbl>
            <c:dLbl>
              <c:idx val="1"/>
              <c:layout>
                <c:manualLayout>
                  <c:x val="-0.21391803791640568"/>
                  <c:y val="-6.7670543728759483E-2"/>
                </c:manualLayout>
              </c:layout>
              <c:tx>
                <c:rich>
                  <a:bodyPr/>
                  <a:lstStyle/>
                  <a:p>
                    <a:r>
                      <a:rPr lang="ru-RU" dirty="0" smtClean="0"/>
                      <a:t>61,0%</a:t>
                    </a:r>
                    <a:endParaRPr lang="en-US" dirty="0"/>
                  </a:p>
                </c:rich>
              </c:tx>
              <c:showLegendKey val="1"/>
              <c:showVal val="0"/>
              <c:showCatName val="0"/>
              <c:showSerName val="0"/>
              <c:showPercent val="1"/>
              <c:showBubbleSize val="0"/>
            </c:dLbl>
            <c:numFmt formatCode="0.0%" sourceLinked="0"/>
            <c:spPr>
              <a:noFill/>
              <a:ln w="25378">
                <a:noFill/>
              </a:ln>
            </c:spPr>
            <c:showLegendKey val="1"/>
            <c:showVal val="0"/>
            <c:showCatName val="0"/>
            <c:showSerName val="0"/>
            <c:showPercent val="1"/>
            <c:showBubbleSize val="0"/>
            <c:showLeaderLines val="0"/>
          </c:dLbls>
          <c:cat>
            <c:strRef>
              <c:f>Лист1!$A$2:$A$3</c:f>
              <c:strCache>
                <c:ptCount val="2"/>
                <c:pt idx="0">
                  <c:v>Налоговые и неналоговые доходы</c:v>
                </c:pt>
                <c:pt idx="1">
                  <c:v>Безвоздмездные поступления </c:v>
                </c:pt>
              </c:strCache>
            </c:strRef>
          </c:cat>
          <c:val>
            <c:numRef>
              <c:f>Лист1!$B$2:$B$3</c:f>
              <c:numCache>
                <c:formatCode>#,##0.0</c:formatCode>
                <c:ptCount val="2"/>
                <c:pt idx="0">
                  <c:v>38.9</c:v>
                </c:pt>
                <c:pt idx="1">
                  <c:v>61</c:v>
                </c:pt>
              </c:numCache>
            </c:numRef>
          </c:val>
        </c:ser>
        <c:dLbls>
          <c:showLegendKey val="0"/>
          <c:showVal val="0"/>
          <c:showCatName val="0"/>
          <c:showSerName val="0"/>
          <c:showPercent val="0"/>
          <c:showBubbleSize val="0"/>
          <c:showLeaderLines val="0"/>
        </c:dLbls>
        <c:firstSliceAng val="50"/>
        <c:holeSize val="41"/>
      </c:doughnutChart>
      <c:spPr>
        <a:noFill/>
        <a:ln w="25378">
          <a:noFill/>
        </a:ln>
      </c:spPr>
    </c:plotArea>
    <c:plotVisOnly val="1"/>
    <c:dispBlanksAs val="gap"/>
    <c:showDLblsOverMax val="0"/>
  </c:chart>
  <c:spPr>
    <a:noFill/>
    <a:ln>
      <a:noFill/>
    </a:ln>
  </c:spPr>
  <c:txPr>
    <a:bodyPr/>
    <a:lstStyle/>
    <a:p>
      <a:pPr>
        <a:defRPr sz="1159" b="1" i="0" u="none" strike="noStrike" baseline="0">
          <a:solidFill>
            <a:srgbClr val="000000"/>
          </a:solidFill>
          <a:latin typeface="Courier New"/>
          <a:ea typeface="Courier New"/>
          <a:cs typeface="Courier New"/>
        </a:defRPr>
      </a:pPr>
      <a:endParaRPr lang="ru-RU"/>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10000">
          <a:noFill/>
        </a:ln>
      </c:spPr>
    </c:floor>
    <c:sideWall>
      <c:thickness val="0"/>
    </c:sideWall>
    <c:backWall>
      <c:thickness val="0"/>
    </c:backWall>
    <c:plotArea>
      <c:layout>
        <c:manualLayout>
          <c:layoutTarget val="inner"/>
          <c:xMode val="edge"/>
          <c:yMode val="edge"/>
          <c:x val="2.8210722830802518E-2"/>
          <c:y val="2.8193383523475875E-3"/>
          <c:w val="0.90848411064369472"/>
          <c:h val="0.88287846897939726"/>
        </c:manualLayout>
      </c:layout>
      <c:bar3DChart>
        <c:barDir val="col"/>
        <c:grouping val="clustered"/>
        <c:varyColors val="0"/>
        <c:ser>
          <c:idx val="0"/>
          <c:order val="0"/>
          <c:tx>
            <c:strRef>
              <c:f>Лист1!$B$1</c:f>
              <c:strCache>
                <c:ptCount val="1"/>
                <c:pt idx="0">
                  <c:v>Налоговые и неналоговые доходы</c:v>
                </c:pt>
              </c:strCache>
            </c:strRef>
          </c:tx>
          <c:spPr>
            <a:solidFill>
              <a:srgbClr val="FF99FF"/>
            </a:solidFill>
          </c:spPr>
          <c:invertIfNegative val="0"/>
          <c:dPt>
            <c:idx val="0"/>
            <c:invertIfNegative val="0"/>
            <c:bubble3D val="0"/>
            <c:spPr>
              <a:solidFill>
                <a:srgbClr val="FF99FF"/>
              </a:solidFill>
            </c:spPr>
          </c:dPt>
          <c:dLbls>
            <c:dLbl>
              <c:idx val="0"/>
              <c:layout>
                <c:manualLayout>
                  <c:x val="0.2401052660815465"/>
                  <c:y val="-6.0301576923670067E-2"/>
                </c:manualLayout>
              </c:layout>
              <c:tx>
                <c:rich>
                  <a:bodyPr/>
                  <a:lstStyle/>
                  <a:p>
                    <a:r>
                      <a:rPr lang="ru-RU" sz="1200" dirty="0" smtClean="0"/>
                      <a:t>270 058,0</a:t>
                    </a:r>
                    <a:endParaRPr lang="en-US" dirty="0"/>
                  </a:p>
                </c:rich>
              </c:tx>
              <c:showLegendKey val="0"/>
              <c:showVal val="1"/>
              <c:showCatName val="0"/>
              <c:showSerName val="0"/>
              <c:showPercent val="0"/>
              <c:showBubbleSize val="0"/>
              <c:separator>
</c:separator>
            </c:dLbl>
            <c:dLbl>
              <c:idx val="1"/>
              <c:layout>
                <c:manualLayout>
                  <c:x val="-0.32095243385655564"/>
                  <c:y val="1.8409576953796199E-2"/>
                </c:manualLayout>
              </c:layout>
              <c:tx>
                <c:rich>
                  <a:bodyPr/>
                  <a:lstStyle/>
                  <a:p>
                    <a:r>
                      <a:rPr lang="ru-RU" sz="1200" dirty="0" smtClean="0"/>
                      <a:t>231 819,5</a:t>
                    </a:r>
                    <a:endParaRPr lang="en-US" dirty="0"/>
                  </a:p>
                </c:rich>
              </c:tx>
              <c:showLegendKey val="0"/>
              <c:showVal val="1"/>
              <c:showCatName val="0"/>
              <c:showSerName val="0"/>
              <c:showPercent val="0"/>
              <c:showBubbleSize val="0"/>
              <c:separator>
</c:separator>
            </c:dLbl>
            <c:dLbl>
              <c:idx val="2"/>
              <c:layout>
                <c:manualLayout>
                  <c:x val="-2.7478891234307391E-2"/>
                  <c:y val="-2.1404437220548748E-2"/>
                </c:manualLayout>
              </c:layout>
              <c:showLegendKey val="0"/>
              <c:showVal val="1"/>
              <c:showCatName val="0"/>
              <c:showSerName val="0"/>
              <c:showPercent val="0"/>
              <c:showBubbleSize val="0"/>
              <c:separator>
</c:separator>
            </c:dLbl>
            <c:numFmt formatCode="#,##0.0" sourceLinked="0"/>
            <c:txPr>
              <a:bodyPr rot="0"/>
              <a:lstStyle/>
              <a:p>
                <a:pPr>
                  <a:defRPr sz="1200" b="1" i="1"/>
                </a:pPr>
                <a:endParaRPr lang="ru-RU"/>
              </a:p>
            </c:txPr>
            <c:showLegendKey val="0"/>
            <c:showVal val="1"/>
            <c:showCatName val="0"/>
            <c:showSerName val="0"/>
            <c:showPercent val="0"/>
            <c:showBubbleSize val="0"/>
            <c:separator>
</c:separator>
            <c:showLeaderLines val="0"/>
          </c:dLbls>
          <c:cat>
            <c:numRef>
              <c:f>Лист1!$A$2:$A$4</c:f>
              <c:numCache>
                <c:formatCode>General</c:formatCode>
                <c:ptCount val="3"/>
                <c:pt idx="0">
                  <c:v>2020</c:v>
                </c:pt>
                <c:pt idx="1">
                  <c:v>2021</c:v>
                </c:pt>
                <c:pt idx="2">
                  <c:v>2022</c:v>
                </c:pt>
              </c:numCache>
            </c:numRef>
          </c:cat>
          <c:val>
            <c:numRef>
              <c:f>Лист1!$B$2:$B$4</c:f>
              <c:numCache>
                <c:formatCode>#,##0.00</c:formatCode>
                <c:ptCount val="3"/>
                <c:pt idx="0">
                  <c:v>231819.5</c:v>
                </c:pt>
                <c:pt idx="1">
                  <c:v>270058</c:v>
                </c:pt>
                <c:pt idx="2">
                  <c:v>322605</c:v>
                </c:pt>
              </c:numCache>
            </c:numRef>
          </c:val>
        </c:ser>
        <c:ser>
          <c:idx val="1"/>
          <c:order val="1"/>
          <c:tx>
            <c:strRef>
              <c:f>Лист1!$C$1</c:f>
              <c:strCache>
                <c:ptCount val="1"/>
                <c:pt idx="0">
                  <c:v>Безвозмездные поступления</c:v>
                </c:pt>
              </c:strCache>
            </c:strRef>
          </c:tx>
          <c:spPr>
            <a:solidFill>
              <a:srgbClr val="00B050"/>
            </a:solidFill>
          </c:spPr>
          <c:invertIfNegative val="0"/>
          <c:dLbls>
            <c:dLbl>
              <c:idx val="0"/>
              <c:layout>
                <c:manualLayout>
                  <c:x val="0.31887786277715174"/>
                  <c:y val="0.18057657112259651"/>
                </c:manualLayout>
              </c:layout>
              <c:tx>
                <c:rich>
                  <a:bodyPr rot="0"/>
                  <a:lstStyle/>
                  <a:p>
                    <a:pPr>
                      <a:defRPr sz="1200" b="1" i="1"/>
                    </a:pPr>
                    <a:r>
                      <a:rPr lang="ru-RU" sz="1200" dirty="0" smtClean="0"/>
                      <a:t>423</a:t>
                    </a:r>
                    <a:r>
                      <a:rPr lang="ru-RU" sz="1200" baseline="0" dirty="0" smtClean="0"/>
                      <a:t> 262,6</a:t>
                    </a:r>
                    <a:endParaRPr lang="en-US" dirty="0"/>
                  </a:p>
                </c:rich>
              </c:tx>
              <c:numFmt formatCode="#,##0.0" sourceLinked="0"/>
              <c:spPr/>
              <c:showLegendKey val="0"/>
              <c:showVal val="1"/>
              <c:showCatName val="0"/>
              <c:showSerName val="0"/>
              <c:showPercent val="0"/>
              <c:showBubbleSize val="0"/>
            </c:dLbl>
            <c:dLbl>
              <c:idx val="1"/>
              <c:layout>
                <c:manualLayout>
                  <c:x val="-0.14249587347437587"/>
                  <c:y val="-0.20367040290473293"/>
                </c:manualLayout>
              </c:layout>
              <c:tx>
                <c:rich>
                  <a:bodyPr rot="0"/>
                  <a:lstStyle/>
                  <a:p>
                    <a:pPr>
                      <a:defRPr sz="1200" b="1" i="1"/>
                    </a:pPr>
                    <a:r>
                      <a:rPr lang="ru-RU" sz="1200" dirty="0" smtClean="0"/>
                      <a:t>601 540,9</a:t>
                    </a:r>
                    <a:endParaRPr lang="en-US" dirty="0"/>
                  </a:p>
                </c:rich>
              </c:tx>
              <c:numFmt formatCode="#,##0.0" sourceLinked="0"/>
              <c:spPr/>
              <c:showLegendKey val="0"/>
              <c:showVal val="1"/>
              <c:showCatName val="0"/>
              <c:showSerName val="0"/>
              <c:showPercent val="0"/>
              <c:showBubbleSize val="0"/>
            </c:dLbl>
            <c:dLbl>
              <c:idx val="2"/>
              <c:layout>
                <c:manualLayout>
                  <c:x val="-7.0172758582380656E-3"/>
                  <c:y val="-2.1780117255208144E-2"/>
                </c:manualLayout>
              </c:layout>
              <c:tx>
                <c:rich>
                  <a:bodyPr/>
                  <a:lstStyle/>
                  <a:p>
                    <a:r>
                      <a:rPr lang="ru-RU" dirty="0" smtClean="0"/>
                      <a:t>482 440,9</a:t>
                    </a:r>
                    <a:endParaRPr lang="en-US" dirty="0"/>
                  </a:p>
                </c:rich>
              </c:tx>
              <c:showLegendKey val="0"/>
              <c:showVal val="1"/>
              <c:showCatName val="1"/>
              <c:showSerName val="0"/>
              <c:showPercent val="0"/>
              <c:showBubbleSize val="0"/>
            </c:dLbl>
            <c:dLbl>
              <c:idx val="3"/>
              <c:layout>
                <c:manualLayout>
                  <c:x val="4.5137104510278518E-2"/>
                  <c:y val="-1.4253330826489365E-2"/>
                </c:manualLayout>
              </c:layout>
              <c:showLegendKey val="0"/>
              <c:showVal val="1"/>
              <c:showCatName val="1"/>
              <c:showSerName val="0"/>
              <c:showPercent val="0"/>
              <c:showBubbleSize val="0"/>
            </c:dLbl>
            <c:txPr>
              <a:bodyPr rot="0"/>
              <a:lstStyle/>
              <a:p>
                <a:pPr>
                  <a:defRPr sz="1200" b="1" i="1"/>
                </a:pPr>
                <a:endParaRPr lang="ru-RU"/>
              </a:p>
            </c:txPr>
            <c:showLegendKey val="0"/>
            <c:showVal val="1"/>
            <c:showCatName val="1"/>
            <c:showSerName val="0"/>
            <c:showPercent val="0"/>
            <c:showBubbleSize val="0"/>
            <c:showLeaderLines val="0"/>
          </c:dLbls>
          <c:cat>
            <c:numRef>
              <c:f>Лист1!$A$2:$A$4</c:f>
              <c:numCache>
                <c:formatCode>General</c:formatCode>
                <c:ptCount val="3"/>
                <c:pt idx="0">
                  <c:v>2020</c:v>
                </c:pt>
                <c:pt idx="1">
                  <c:v>2021</c:v>
                </c:pt>
                <c:pt idx="2">
                  <c:v>2022</c:v>
                </c:pt>
              </c:numCache>
            </c:numRef>
          </c:cat>
          <c:val>
            <c:numRef>
              <c:f>Лист1!$C$2:$C$4</c:f>
              <c:numCache>
                <c:formatCode>#,##0.00</c:formatCode>
                <c:ptCount val="3"/>
                <c:pt idx="0">
                  <c:v>601540.9</c:v>
                </c:pt>
                <c:pt idx="1">
                  <c:v>423262.6</c:v>
                </c:pt>
                <c:pt idx="2">
                  <c:v>482440.9</c:v>
                </c:pt>
              </c:numCache>
            </c:numRef>
          </c:val>
        </c:ser>
        <c:dLbls>
          <c:showLegendKey val="0"/>
          <c:showVal val="0"/>
          <c:showCatName val="0"/>
          <c:showSerName val="0"/>
          <c:showPercent val="0"/>
          <c:showBubbleSize val="0"/>
        </c:dLbls>
        <c:gapWidth val="150"/>
        <c:shape val="cylinder"/>
        <c:axId val="154724864"/>
        <c:axId val="154584192"/>
        <c:axId val="0"/>
      </c:bar3DChart>
      <c:catAx>
        <c:axId val="154724864"/>
        <c:scaling>
          <c:orientation val="minMax"/>
        </c:scaling>
        <c:delete val="1"/>
        <c:axPos val="b"/>
        <c:numFmt formatCode="General" sourceLinked="1"/>
        <c:majorTickMark val="out"/>
        <c:minorTickMark val="none"/>
        <c:tickLblPos val="nextTo"/>
        <c:crossAx val="154584192"/>
        <c:crosses val="autoZero"/>
        <c:auto val="1"/>
        <c:lblAlgn val="ctr"/>
        <c:lblOffset val="100"/>
        <c:noMultiLvlLbl val="0"/>
      </c:catAx>
      <c:valAx>
        <c:axId val="154584192"/>
        <c:scaling>
          <c:orientation val="minMax"/>
        </c:scaling>
        <c:delete val="1"/>
        <c:axPos val="l"/>
        <c:numFmt formatCode="#,##0.00" sourceLinked="1"/>
        <c:majorTickMark val="out"/>
        <c:minorTickMark val="none"/>
        <c:tickLblPos val="nextTo"/>
        <c:crossAx val="154724864"/>
        <c:crosses val="autoZero"/>
        <c:crossBetween val="between"/>
      </c:valAx>
    </c:plotArea>
    <c:legend>
      <c:legendPos val="r"/>
      <c:legendEntry>
        <c:idx val="0"/>
        <c:txPr>
          <a:bodyPr/>
          <a:lstStyle/>
          <a:p>
            <a:pPr>
              <a:defRPr sz="1400"/>
            </a:pPr>
            <a:endParaRPr lang="ru-RU"/>
          </a:p>
        </c:txPr>
      </c:legendEntry>
      <c:legendEntry>
        <c:idx val="1"/>
        <c:txPr>
          <a:bodyPr/>
          <a:lstStyle/>
          <a:p>
            <a:pPr>
              <a:defRPr sz="1400"/>
            </a:pPr>
            <a:endParaRPr lang="ru-RU"/>
          </a:p>
        </c:txPr>
      </c:legendEntry>
      <c:layout>
        <c:manualLayout>
          <c:xMode val="edge"/>
          <c:yMode val="edge"/>
          <c:x val="8.3304037646610707E-2"/>
          <c:y val="1.6921023269926193E-2"/>
          <c:w val="0.67168489215483984"/>
          <c:h val="8.599109772809517E-2"/>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pPr>
        <a:noFill/>
        <a:ln w="25385">
          <a:noFill/>
        </a:ln>
      </c:spPr>
    </c:sideWall>
    <c:backWall>
      <c:thickness val="0"/>
      <c:spPr>
        <a:noFill/>
        <a:ln w="25385">
          <a:noFill/>
        </a:ln>
      </c:spPr>
    </c:backWall>
    <c:plotArea>
      <c:layout>
        <c:manualLayout>
          <c:layoutTarget val="inner"/>
          <c:xMode val="edge"/>
          <c:yMode val="edge"/>
          <c:x val="3.5660806635478215E-2"/>
          <c:y val="7.6139565444571469E-2"/>
          <c:w val="0.80358981375354099"/>
          <c:h val="0.89907081856459781"/>
        </c:manualLayout>
      </c:layout>
      <c:pie3DChart>
        <c:varyColors val="1"/>
        <c:dLbls>
          <c:showLegendKey val="0"/>
          <c:showVal val="0"/>
          <c:showCatName val="0"/>
          <c:showSerName val="0"/>
          <c:showPercent val="0"/>
          <c:showBubbleSize val="0"/>
          <c:showLeaderLines val="1"/>
        </c:dLbls>
      </c:pie3DChart>
    </c:plotArea>
    <c:plotVisOnly val="1"/>
    <c:dispBlanksAs val="gap"/>
    <c:showDLblsOverMax val="0"/>
  </c:chart>
  <c:spPr>
    <a:noFill/>
    <a:ln>
      <a:noFill/>
    </a:ln>
  </c:spPr>
  <c:txPr>
    <a:bodyPr/>
    <a:lstStyle/>
    <a:p>
      <a:pPr>
        <a:defRPr sz="1799"/>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pPr>
        <a:noFill/>
        <a:ln w="25385">
          <a:noFill/>
        </a:ln>
      </c:spPr>
    </c:sideWall>
    <c:backWall>
      <c:thickness val="0"/>
      <c:spPr>
        <a:noFill/>
        <a:ln w="25385">
          <a:noFill/>
        </a:ln>
      </c:spPr>
    </c:backWall>
    <c:plotArea>
      <c:layout>
        <c:manualLayout>
          <c:layoutTarget val="inner"/>
          <c:xMode val="edge"/>
          <c:yMode val="edge"/>
          <c:x val="3.5660806635478215E-2"/>
          <c:y val="7.6139565444571469E-2"/>
          <c:w val="0.80358981375354099"/>
          <c:h val="0.89907081856459781"/>
        </c:manualLayout>
      </c:layout>
      <c:pie3DChart>
        <c:varyColors val="1"/>
        <c:dLbls>
          <c:showLegendKey val="0"/>
          <c:showVal val="0"/>
          <c:showCatName val="0"/>
          <c:showSerName val="0"/>
          <c:showPercent val="0"/>
          <c:showBubbleSize val="0"/>
          <c:showLeaderLines val="1"/>
        </c:dLbls>
      </c:pie3DChart>
    </c:plotArea>
    <c:plotVisOnly val="1"/>
    <c:dispBlanksAs val="gap"/>
    <c:showDLblsOverMax val="0"/>
  </c:chart>
  <c:spPr>
    <a:noFill/>
    <a:ln>
      <a:noFill/>
    </a:ln>
  </c:spPr>
  <c:txPr>
    <a:bodyPr/>
    <a:lstStyle/>
    <a:p>
      <a:pPr>
        <a:defRPr sz="1799"/>
      </a:pPr>
      <a:endParaRPr lang="ru-RU"/>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0.49803</cdr:x>
      <cdr:y>0.61112</cdr:y>
    </cdr:from>
    <cdr:to>
      <cdr:x>0.8982</cdr:x>
      <cdr:y>0.65986</cdr:y>
    </cdr:to>
    <cdr:sp macro="" textlink="">
      <cdr:nvSpPr>
        <cdr:cNvPr id="3" name="Text Box 14"/>
        <cdr:cNvSpPr txBox="1">
          <a:spLocks xmlns:a="http://schemas.openxmlformats.org/drawingml/2006/main" noChangeArrowheads="1"/>
        </cdr:cNvSpPr>
      </cdr:nvSpPr>
      <cdr:spPr bwMode="auto">
        <a:xfrm xmlns:a="http://schemas.openxmlformats.org/drawingml/2006/main">
          <a:off x="4788024" y="3473128"/>
          <a:ext cx="3847217" cy="2769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chemeClr val="tx1"/>
              </a:solidFill>
              <a:latin typeface="Franklin Gothic Book" pitchFamily="34" charset="0"/>
              <a:ea typeface="+mn-ea"/>
              <a:cs typeface="+mn-cs"/>
            </a:defRPr>
          </a:lvl1pPr>
          <a:lvl2pPr marL="457200" algn="l" rtl="0" fontAlgn="base">
            <a:spcBef>
              <a:spcPct val="0"/>
            </a:spcBef>
            <a:spcAft>
              <a:spcPct val="0"/>
            </a:spcAft>
            <a:defRPr kern="1200">
              <a:solidFill>
                <a:schemeClr val="tx1"/>
              </a:solidFill>
              <a:latin typeface="Franklin Gothic Book" pitchFamily="34" charset="0"/>
              <a:ea typeface="+mn-ea"/>
              <a:cs typeface="+mn-cs"/>
            </a:defRPr>
          </a:lvl2pPr>
          <a:lvl3pPr marL="914400" algn="l" rtl="0" fontAlgn="base">
            <a:spcBef>
              <a:spcPct val="0"/>
            </a:spcBef>
            <a:spcAft>
              <a:spcPct val="0"/>
            </a:spcAft>
            <a:defRPr kern="1200">
              <a:solidFill>
                <a:schemeClr val="tx1"/>
              </a:solidFill>
              <a:latin typeface="Franklin Gothic Book" pitchFamily="34" charset="0"/>
              <a:ea typeface="+mn-ea"/>
              <a:cs typeface="+mn-cs"/>
            </a:defRPr>
          </a:lvl3pPr>
          <a:lvl4pPr marL="1371600" algn="l" rtl="0" fontAlgn="base">
            <a:spcBef>
              <a:spcPct val="0"/>
            </a:spcBef>
            <a:spcAft>
              <a:spcPct val="0"/>
            </a:spcAft>
            <a:defRPr kern="1200">
              <a:solidFill>
                <a:schemeClr val="tx1"/>
              </a:solidFill>
              <a:latin typeface="Franklin Gothic Book" pitchFamily="34" charset="0"/>
              <a:ea typeface="+mn-ea"/>
              <a:cs typeface="+mn-cs"/>
            </a:defRPr>
          </a:lvl4pPr>
          <a:lvl5pPr marL="1828800" algn="l" rtl="0" fontAlgn="base">
            <a:spcBef>
              <a:spcPct val="0"/>
            </a:spcBef>
            <a:spcAft>
              <a:spcPct val="0"/>
            </a:spcAft>
            <a:defRPr kern="1200">
              <a:solidFill>
                <a:schemeClr val="tx1"/>
              </a:solidFill>
              <a:latin typeface="Franklin Gothic Book" pitchFamily="34" charset="0"/>
              <a:ea typeface="+mn-ea"/>
              <a:cs typeface="+mn-cs"/>
            </a:defRPr>
          </a:lvl5pPr>
          <a:lvl6pPr marL="2286000" algn="l" defTabSz="914400" rtl="0" eaLnBrk="1" latinLnBrk="0" hangingPunct="1">
            <a:defRPr kern="1200">
              <a:solidFill>
                <a:schemeClr val="tx1"/>
              </a:solidFill>
              <a:latin typeface="Franklin Gothic Book" pitchFamily="34" charset="0"/>
              <a:ea typeface="+mn-ea"/>
              <a:cs typeface="+mn-cs"/>
            </a:defRPr>
          </a:lvl6pPr>
          <a:lvl7pPr marL="2743200" algn="l" defTabSz="914400" rtl="0" eaLnBrk="1" latinLnBrk="0" hangingPunct="1">
            <a:defRPr kern="1200">
              <a:solidFill>
                <a:schemeClr val="tx1"/>
              </a:solidFill>
              <a:latin typeface="Franklin Gothic Book" pitchFamily="34" charset="0"/>
              <a:ea typeface="+mn-ea"/>
              <a:cs typeface="+mn-cs"/>
            </a:defRPr>
          </a:lvl7pPr>
          <a:lvl8pPr marL="3200400" algn="l" defTabSz="914400" rtl="0" eaLnBrk="1" latinLnBrk="0" hangingPunct="1">
            <a:defRPr kern="1200">
              <a:solidFill>
                <a:schemeClr val="tx1"/>
              </a:solidFill>
              <a:latin typeface="Franklin Gothic Book" pitchFamily="34" charset="0"/>
              <a:ea typeface="+mn-ea"/>
              <a:cs typeface="+mn-cs"/>
            </a:defRPr>
          </a:lvl8pPr>
          <a:lvl9pPr marL="3657600" algn="l" defTabSz="914400" rtl="0" eaLnBrk="1" latinLnBrk="0" hangingPunct="1">
            <a:defRPr kern="1200">
              <a:solidFill>
                <a:schemeClr val="tx1"/>
              </a:solidFill>
              <a:latin typeface="Franklin Gothic Book" pitchFamily="34" charset="0"/>
              <a:ea typeface="+mn-ea"/>
              <a:cs typeface="+mn-cs"/>
            </a:defRPr>
          </a:lvl9pPr>
        </a:lstStyle>
        <a:p xmlns:a="http://schemas.openxmlformats.org/drawingml/2006/main">
          <a:pPr algn="just" eaLnBrk="1" hangingPunct="1">
            <a:spcBef>
              <a:spcPct val="50000"/>
            </a:spcBef>
          </a:pPr>
          <a:endParaRPr lang="ru-RU"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0.72917</cdr:x>
      <cdr:y>0.25754</cdr:y>
    </cdr:from>
    <cdr:to>
      <cdr:x>0.91267</cdr:x>
      <cdr:y>0.44579</cdr:y>
    </cdr:to>
    <cdr:sp macro="" textlink="">
      <cdr:nvSpPr>
        <cdr:cNvPr id="1025" name="Text Box 1"/>
        <cdr:cNvSpPr txBox="1">
          <a:spLocks xmlns:a="http://schemas.openxmlformats.org/drawingml/2006/main" noChangeArrowheads="1"/>
        </cdr:cNvSpPr>
      </cdr:nvSpPr>
      <cdr:spPr bwMode="auto">
        <a:xfrm xmlns:a="http://schemas.openxmlformats.org/drawingml/2006/main">
          <a:off x="2520280" y="682030"/>
          <a:ext cx="634247" cy="49854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18288" tIns="18288" rIns="18288" bIns="0" anchor="t" upright="1"/>
        <a:lstStyle xmlns:a="http://schemas.openxmlformats.org/drawingml/2006/main"/>
        <a:p xmlns:a="http://schemas.openxmlformats.org/drawingml/2006/main">
          <a:pPr algn="ctr" rtl="0">
            <a:defRPr sz="1000"/>
          </a:pPr>
          <a:r>
            <a:rPr lang="ru-RU" sz="1100" b="1" i="0" u="none" strike="noStrike" baseline="0" dirty="0">
              <a:solidFill>
                <a:srgbClr val="000000"/>
              </a:solidFill>
              <a:latin typeface="Times New Roman"/>
              <a:cs typeface="Times New Roman"/>
            </a:rPr>
            <a:t>доходы </a:t>
          </a:r>
          <a:r>
            <a:rPr lang="ru-RU" sz="1100" b="1" i="0" u="none" strike="noStrike" baseline="0" dirty="0" smtClean="0">
              <a:solidFill>
                <a:srgbClr val="000000"/>
              </a:solidFill>
              <a:latin typeface="Times New Roman"/>
              <a:cs typeface="Times New Roman"/>
            </a:rPr>
            <a:t>2020 </a:t>
          </a:r>
          <a:r>
            <a:rPr lang="ru-RU" sz="1100" b="1" i="0" u="none" strike="noStrike" baseline="0" dirty="0">
              <a:solidFill>
                <a:srgbClr val="000000"/>
              </a:solidFill>
              <a:latin typeface="Times New Roman"/>
              <a:cs typeface="Times New Roman"/>
            </a:rPr>
            <a:t>год</a:t>
          </a:r>
          <a:endParaRPr lang="ru-RU" dirty="0"/>
        </a:p>
      </cdr:txBody>
    </cdr:sp>
  </cdr:relSizeAnchor>
</c:userShapes>
</file>

<file path=ppt/drawings/drawing3.xml><?xml version="1.0" encoding="utf-8"?>
<c:userShapes xmlns:c="http://schemas.openxmlformats.org/drawingml/2006/chart">
  <cdr:relSizeAnchor xmlns:cdr="http://schemas.openxmlformats.org/drawingml/2006/chartDrawing">
    <cdr:from>
      <cdr:x>0.71211</cdr:x>
      <cdr:y>0.21034</cdr:y>
    </cdr:from>
    <cdr:to>
      <cdr:x>0.91786</cdr:x>
      <cdr:y>0.35284</cdr:y>
    </cdr:to>
    <cdr:sp macro="" textlink="">
      <cdr:nvSpPr>
        <cdr:cNvPr id="1025" name="Text Box 1"/>
        <cdr:cNvSpPr txBox="1">
          <a:spLocks xmlns:a="http://schemas.openxmlformats.org/drawingml/2006/main" noChangeArrowheads="1"/>
        </cdr:cNvSpPr>
      </cdr:nvSpPr>
      <cdr:spPr bwMode="auto">
        <a:xfrm xmlns:a="http://schemas.openxmlformats.org/drawingml/2006/main">
          <a:off x="2402185" y="581322"/>
          <a:ext cx="694059" cy="39382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18288" tIns="18288" rIns="18288" bIns="0" anchor="t" upright="1"/>
        <a:lstStyle xmlns:a="http://schemas.openxmlformats.org/drawingml/2006/main"/>
        <a:p xmlns:a="http://schemas.openxmlformats.org/drawingml/2006/main">
          <a:pPr algn="ctr" rtl="0">
            <a:defRPr sz="1000"/>
          </a:pPr>
          <a:r>
            <a:rPr lang="ru-RU" sz="1100" b="1" i="0" u="none" strike="noStrike" baseline="0" dirty="0">
              <a:solidFill>
                <a:srgbClr val="000000"/>
              </a:solidFill>
              <a:latin typeface="Times New Roman"/>
              <a:cs typeface="Times New Roman"/>
            </a:rPr>
            <a:t>доходы </a:t>
          </a:r>
          <a:r>
            <a:rPr lang="ru-RU" sz="1100" b="1" i="0" u="none" strike="noStrike" baseline="0" dirty="0" smtClean="0">
              <a:solidFill>
                <a:srgbClr val="000000"/>
              </a:solidFill>
              <a:latin typeface="Times New Roman"/>
              <a:cs typeface="Times New Roman"/>
            </a:rPr>
            <a:t>2022</a:t>
          </a:r>
          <a:r>
            <a:rPr lang="ru-RU" sz="1100" b="1" i="0" u="none" strike="noStrike" dirty="0" smtClean="0">
              <a:solidFill>
                <a:srgbClr val="000000"/>
              </a:solidFill>
              <a:latin typeface="Times New Roman"/>
              <a:cs typeface="Times New Roman"/>
            </a:rPr>
            <a:t> </a:t>
          </a:r>
          <a:r>
            <a:rPr lang="ru-RU" sz="1100" b="1" i="0" u="none" strike="noStrike" baseline="0" dirty="0" smtClean="0">
              <a:solidFill>
                <a:srgbClr val="000000"/>
              </a:solidFill>
              <a:latin typeface="Times New Roman"/>
              <a:cs typeface="Times New Roman"/>
            </a:rPr>
            <a:t>год</a:t>
          </a:r>
          <a:endParaRPr lang="ru-RU" dirty="0"/>
        </a:p>
      </cdr:txBody>
    </cdr:sp>
  </cdr:relSizeAnchor>
</c:userShapes>
</file>

<file path=ppt/drawings/drawing4.xml><?xml version="1.0" encoding="utf-8"?>
<c:userShapes xmlns:c="http://schemas.openxmlformats.org/drawingml/2006/chart">
  <cdr:relSizeAnchor xmlns:cdr="http://schemas.openxmlformats.org/drawingml/2006/chartDrawing">
    <cdr:from>
      <cdr:x>0.72349</cdr:x>
      <cdr:y>0.23293</cdr:y>
    </cdr:from>
    <cdr:to>
      <cdr:x>0.90699</cdr:x>
      <cdr:y>0.42118</cdr:y>
    </cdr:to>
    <cdr:sp macro="" textlink="">
      <cdr:nvSpPr>
        <cdr:cNvPr id="1025" name="Text Box 1"/>
        <cdr:cNvSpPr txBox="1">
          <a:spLocks xmlns:a="http://schemas.openxmlformats.org/drawingml/2006/main" noChangeArrowheads="1"/>
        </cdr:cNvSpPr>
      </cdr:nvSpPr>
      <cdr:spPr bwMode="auto">
        <a:xfrm xmlns:a="http://schemas.openxmlformats.org/drawingml/2006/main">
          <a:off x="2455168" y="603821"/>
          <a:ext cx="622708" cy="48799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18288" tIns="18288" rIns="18288" bIns="0" anchor="t" upright="1"/>
        <a:lstStyle xmlns:a="http://schemas.openxmlformats.org/drawingml/2006/main"/>
        <a:p xmlns:a="http://schemas.openxmlformats.org/drawingml/2006/main">
          <a:pPr algn="ctr" rtl="0">
            <a:defRPr sz="1000"/>
          </a:pPr>
          <a:r>
            <a:rPr lang="ru-RU" sz="1100" b="1" i="0" u="none" strike="noStrike" baseline="0" dirty="0">
              <a:solidFill>
                <a:srgbClr val="000000"/>
              </a:solidFill>
              <a:latin typeface="Times New Roman"/>
              <a:cs typeface="Times New Roman"/>
            </a:rPr>
            <a:t>доходы </a:t>
          </a:r>
          <a:r>
            <a:rPr lang="ru-RU" sz="1100" b="1" i="0" u="none" strike="noStrike" baseline="0" dirty="0" smtClean="0">
              <a:solidFill>
                <a:srgbClr val="000000"/>
              </a:solidFill>
              <a:latin typeface="Times New Roman"/>
              <a:cs typeface="Times New Roman"/>
            </a:rPr>
            <a:t>2021 </a:t>
          </a:r>
          <a:r>
            <a:rPr lang="ru-RU" sz="1100" b="1" i="0" u="none" strike="noStrike" baseline="0" dirty="0">
              <a:solidFill>
                <a:srgbClr val="000000"/>
              </a:solidFill>
              <a:latin typeface="Times New Roman"/>
              <a:cs typeface="Times New Roman"/>
            </a:rPr>
            <a:t>год</a:t>
          </a:r>
          <a:endParaRPr lang="ru-RU" dirty="0"/>
        </a:p>
      </cdr:txBody>
    </cdr:sp>
  </cdr:relSizeAnchor>
</c:userShapes>
</file>

<file path=ppt/drawings/drawing5.xml><?xml version="1.0" encoding="utf-8"?>
<c:userShapes xmlns:c="http://schemas.openxmlformats.org/drawingml/2006/chart">
  <cdr:relSizeAnchor xmlns:cdr="http://schemas.openxmlformats.org/drawingml/2006/chartDrawing">
    <cdr:from>
      <cdr:x>0.4</cdr:x>
      <cdr:y>0.87919</cdr:y>
    </cdr:from>
    <cdr:to>
      <cdr:x>0.56491</cdr:x>
      <cdr:y>0.96161</cdr:y>
    </cdr:to>
    <cdr:sp macro="" textlink="">
      <cdr:nvSpPr>
        <cdr:cNvPr id="2" name="TextBox 1"/>
        <cdr:cNvSpPr txBox="1"/>
      </cdr:nvSpPr>
      <cdr:spPr>
        <a:xfrm xmlns:a="http://schemas.openxmlformats.org/drawingml/2006/main">
          <a:off x="2016224" y="4424426"/>
          <a:ext cx="831239" cy="4147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t>2021 год</a:t>
          </a:r>
          <a:endParaRPr lang="ru-RU" sz="1400" b="1" dirty="0"/>
        </a:p>
      </cdr:txBody>
    </cdr:sp>
  </cdr:relSizeAnchor>
  <cdr:relSizeAnchor xmlns:cdr="http://schemas.openxmlformats.org/drawingml/2006/chartDrawing">
    <cdr:from>
      <cdr:x>0.67643</cdr:x>
      <cdr:y>0.87919</cdr:y>
    </cdr:from>
    <cdr:to>
      <cdr:x>0.84135</cdr:x>
      <cdr:y>0.96161</cdr:y>
    </cdr:to>
    <cdr:sp macro="" textlink="">
      <cdr:nvSpPr>
        <cdr:cNvPr id="6" name="TextBox 1"/>
        <cdr:cNvSpPr txBox="1"/>
      </cdr:nvSpPr>
      <cdr:spPr>
        <a:xfrm xmlns:a="http://schemas.openxmlformats.org/drawingml/2006/main">
          <a:off x="3409597" y="4424426"/>
          <a:ext cx="831289" cy="41476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smtClean="0"/>
            <a:t>2022 год</a:t>
          </a:r>
          <a:endParaRPr lang="ru-RU" sz="14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0.02873</cdr:x>
      <cdr:y>0.8841</cdr:y>
    </cdr:from>
    <cdr:to>
      <cdr:x>0.30304</cdr:x>
      <cdr:y>1</cdr:y>
    </cdr:to>
    <cdr:sp macro="" textlink="">
      <cdr:nvSpPr>
        <cdr:cNvPr id="2" name="TextBox 1"/>
        <cdr:cNvSpPr txBox="1"/>
      </cdr:nvSpPr>
      <cdr:spPr>
        <a:xfrm xmlns:a="http://schemas.openxmlformats.org/drawingml/2006/main">
          <a:off x="180993" y="4967744"/>
          <a:ext cx="1728206" cy="6512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latin typeface="Times New Roman" panose="02020603050405020304" pitchFamily="18" charset="0"/>
            <a:cs typeface="Times New Roman" panose="02020603050405020304"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0.2865</cdr:x>
      <cdr:y>0.60055</cdr:y>
    </cdr:from>
    <cdr:to>
      <cdr:x>0.39177</cdr:x>
      <cdr:y>0.68096</cdr:y>
    </cdr:to>
    <cdr:sp macro="" textlink="">
      <cdr:nvSpPr>
        <cdr:cNvPr id="2" name="TextBox 1"/>
        <cdr:cNvSpPr txBox="1"/>
      </cdr:nvSpPr>
      <cdr:spPr>
        <a:xfrm xmlns:a="http://schemas.openxmlformats.org/drawingml/2006/main">
          <a:off x="1581625" y="2712436"/>
          <a:ext cx="581165" cy="3631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600" dirty="0" smtClean="0">
              <a:latin typeface="Times New Roman" panose="02020603050405020304" pitchFamily="18" charset="0"/>
              <a:cs typeface="Times New Roman" panose="02020603050405020304" pitchFamily="18" charset="0"/>
            </a:rPr>
            <a:t>103,0</a:t>
          </a:r>
          <a:endParaRPr lang="ru-RU" sz="16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0.47297</cdr:x>
      <cdr:y>0.13234</cdr:y>
    </cdr:from>
    <cdr:to>
      <cdr:x>0.64458</cdr:x>
      <cdr:y>0.3424</cdr:y>
    </cdr:to>
    <cdr:sp macro="" textlink="">
      <cdr:nvSpPr>
        <cdr:cNvPr id="3" name="TextBox 2"/>
        <cdr:cNvSpPr txBox="1"/>
      </cdr:nvSpPr>
      <cdr:spPr>
        <a:xfrm xmlns:a="http://schemas.openxmlformats.org/drawingml/2006/main">
          <a:off x="2520280" y="5760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0.35217</cdr:x>
      <cdr:y>0.07668</cdr:y>
    </cdr:from>
    <cdr:to>
      <cdr:x>0.47738</cdr:x>
      <cdr:y>0.17962</cdr:y>
    </cdr:to>
    <cdr:sp macro="" textlink="">
      <cdr:nvSpPr>
        <cdr:cNvPr id="4" name="TextBox 3"/>
        <cdr:cNvSpPr txBox="1"/>
      </cdr:nvSpPr>
      <cdr:spPr>
        <a:xfrm xmlns:a="http://schemas.openxmlformats.org/drawingml/2006/main">
          <a:off x="1944216" y="346315"/>
          <a:ext cx="691200" cy="4649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600" dirty="0" smtClean="0">
              <a:latin typeface="Times New Roman" panose="02020603050405020304" pitchFamily="18" charset="0"/>
              <a:cs typeface="Times New Roman" panose="02020603050405020304" pitchFamily="18" charset="0"/>
            </a:rPr>
            <a:t>7 150,0</a:t>
          </a:r>
          <a:endParaRPr lang="ru-RU" sz="1100" dirty="0"/>
        </a:p>
      </cdr:txBody>
    </cdr:sp>
  </cdr:relSizeAnchor>
  <cdr:relSizeAnchor xmlns:cdr="http://schemas.openxmlformats.org/drawingml/2006/chartDrawing">
    <cdr:from>
      <cdr:x>0.21841</cdr:x>
      <cdr:y>0.75957</cdr:y>
    </cdr:from>
    <cdr:to>
      <cdr:x>0.39646</cdr:x>
      <cdr:y>0.84186</cdr:y>
    </cdr:to>
    <cdr:sp macro="" textlink="">
      <cdr:nvSpPr>
        <cdr:cNvPr id="5" name="TextBox 4"/>
        <cdr:cNvSpPr txBox="1"/>
      </cdr:nvSpPr>
      <cdr:spPr>
        <a:xfrm xmlns:a="http://schemas.openxmlformats.org/drawingml/2006/main">
          <a:off x="1205758" y="3430634"/>
          <a:ext cx="982943" cy="3716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600" dirty="0" smtClean="0">
              <a:latin typeface="Times New Roman" panose="02020603050405020304" pitchFamily="18" charset="0"/>
              <a:cs typeface="Times New Roman" panose="02020603050405020304" pitchFamily="18" charset="0"/>
            </a:rPr>
            <a:t>3 080,1</a:t>
          </a:r>
          <a:endParaRPr lang="ru-RU" sz="16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0.3288</cdr:x>
      <cdr:y>0.44148</cdr:y>
    </cdr:from>
    <cdr:to>
      <cdr:x>0.49538</cdr:x>
      <cdr:y>0.5151</cdr:y>
    </cdr:to>
    <cdr:sp macro="" textlink="">
      <cdr:nvSpPr>
        <cdr:cNvPr id="6" name="TextBox 5"/>
        <cdr:cNvSpPr txBox="1"/>
      </cdr:nvSpPr>
      <cdr:spPr>
        <a:xfrm xmlns:a="http://schemas.openxmlformats.org/drawingml/2006/main">
          <a:off x="1815154" y="1993978"/>
          <a:ext cx="919622" cy="3325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600" dirty="0" smtClean="0">
              <a:latin typeface="Times New Roman" panose="02020603050405020304" pitchFamily="18" charset="0"/>
              <a:cs typeface="Times New Roman" panose="02020603050405020304" pitchFamily="18" charset="0"/>
            </a:rPr>
            <a:t>10 283,4</a:t>
          </a:r>
          <a:endParaRPr lang="ru-RU" sz="16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0.76911</cdr:x>
      <cdr:y>0.56401</cdr:y>
    </cdr:from>
    <cdr:to>
      <cdr:x>0.92985</cdr:x>
      <cdr:y>0.77407</cdr:y>
    </cdr:to>
    <cdr:sp macro="" textlink="">
      <cdr:nvSpPr>
        <cdr:cNvPr id="7" name="TextBox 6"/>
        <cdr:cNvSpPr txBox="1"/>
      </cdr:nvSpPr>
      <cdr:spPr>
        <a:xfrm xmlns:a="http://schemas.openxmlformats.org/drawingml/2006/main">
          <a:off x="4375164" y="245511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cdr:x>
      <cdr:y>0</cdr:y>
    </cdr:from>
    <cdr:to>
      <cdr:x>0.16074</cdr:x>
      <cdr:y>0.21006</cdr:y>
    </cdr:to>
    <cdr:sp macro="" textlink="">
      <cdr:nvSpPr>
        <cdr:cNvPr id="8" name="TextBox 7"/>
        <cdr:cNvSpPr txBox="1"/>
      </cdr:nvSpPr>
      <cdr:spPr>
        <a:xfrm xmlns:a="http://schemas.openxmlformats.org/drawingml/2006/main">
          <a:off x="-323528" y="-1827179"/>
          <a:ext cx="872146" cy="9516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0.89203</cdr:y>
    </cdr:from>
    <cdr:to>
      <cdr:x>1</cdr:x>
      <cdr:y>1</cdr:y>
    </cdr:to>
    <cdr:sp macro="" textlink="">
      <cdr:nvSpPr>
        <cdr:cNvPr id="2" name="TextBox 1"/>
        <cdr:cNvSpPr txBox="1"/>
      </cdr:nvSpPr>
      <cdr:spPr>
        <a:xfrm xmlns:a="http://schemas.openxmlformats.org/drawingml/2006/main">
          <a:off x="0" y="5127778"/>
          <a:ext cx="5137989" cy="6206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400" b="1" dirty="0" smtClean="0">
              <a:latin typeface="Times New Roman" panose="02020603050405020304" pitchFamily="18" charset="0"/>
              <a:cs typeface="Times New Roman" panose="02020603050405020304" pitchFamily="18" charset="0"/>
            </a:rPr>
            <a:t>Расшифровка остатков денежных средств </a:t>
          </a:r>
        </a:p>
        <a:p xmlns:a="http://schemas.openxmlformats.org/drawingml/2006/main">
          <a:pPr algn="ctr"/>
          <a:r>
            <a:rPr lang="ru-RU" sz="1400" b="1" dirty="0" smtClean="0">
              <a:latin typeface="Times New Roman" panose="02020603050405020304" pitchFamily="18" charset="0"/>
              <a:cs typeface="Times New Roman" panose="02020603050405020304" pitchFamily="18" charset="0"/>
            </a:rPr>
            <a:t>на счете МО ГО «Вуктыл» </a:t>
          </a:r>
          <a:r>
            <a:rPr lang="ru-RU" sz="1400" dirty="0" smtClean="0">
              <a:latin typeface="Times New Roman" panose="02020603050405020304" pitchFamily="18" charset="0"/>
              <a:cs typeface="Times New Roman" panose="02020603050405020304" pitchFamily="18" charset="0"/>
            </a:rPr>
            <a:t>(тыс. руб.)</a:t>
          </a:r>
          <a:endParaRPr lang="ru-RU" sz="14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0.23775</cdr:x>
      <cdr:y>0.82369</cdr:y>
    </cdr:from>
    <cdr:to>
      <cdr:x>0.41916</cdr:x>
      <cdr:y>0.87383</cdr:y>
    </cdr:to>
    <cdr:sp macro="" textlink="">
      <cdr:nvSpPr>
        <cdr:cNvPr id="3" name="TextBox 2"/>
        <cdr:cNvSpPr txBox="1"/>
      </cdr:nvSpPr>
      <cdr:spPr>
        <a:xfrm xmlns:a="http://schemas.openxmlformats.org/drawingml/2006/main">
          <a:off x="1215503" y="4766524"/>
          <a:ext cx="927471" cy="2901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latin typeface="Times New Roman" panose="02020603050405020304" pitchFamily="18" charset="0"/>
              <a:cs typeface="Times New Roman" panose="02020603050405020304" pitchFamily="18" charset="0"/>
            </a:rPr>
            <a:t> 13 657,5</a:t>
          </a:r>
          <a:endParaRPr lang="ru-RU"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0.43662</cdr:x>
      <cdr:y>0.83817</cdr:y>
    </cdr:from>
    <cdr:to>
      <cdr:x>0.61547</cdr:x>
      <cdr:y>0.88655</cdr:y>
    </cdr:to>
    <cdr:sp macro="" textlink="">
      <cdr:nvSpPr>
        <cdr:cNvPr id="4" name="TextBox 1"/>
        <cdr:cNvSpPr txBox="1"/>
      </cdr:nvSpPr>
      <cdr:spPr>
        <a:xfrm xmlns:a="http://schemas.openxmlformats.org/drawingml/2006/main">
          <a:off x="2232248" y="4850324"/>
          <a:ext cx="914383" cy="279966"/>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algn="l" rtl="0" fontAlgn="base">
            <a:spcBef>
              <a:spcPct val="0"/>
            </a:spcBef>
            <a:spcAft>
              <a:spcPct val="0"/>
            </a:spcAft>
            <a:defRPr kern="1200">
              <a:solidFill>
                <a:schemeClr val="tx1"/>
              </a:solidFill>
              <a:latin typeface="Franklin Gothic Book" pitchFamily="34" charset="0"/>
              <a:ea typeface="+mn-ea"/>
              <a:cs typeface="+mn-cs"/>
            </a:defRPr>
          </a:lvl1pPr>
          <a:lvl2pPr marL="457200" algn="l" rtl="0" fontAlgn="base">
            <a:spcBef>
              <a:spcPct val="0"/>
            </a:spcBef>
            <a:spcAft>
              <a:spcPct val="0"/>
            </a:spcAft>
            <a:defRPr kern="1200">
              <a:solidFill>
                <a:schemeClr val="tx1"/>
              </a:solidFill>
              <a:latin typeface="Franklin Gothic Book" pitchFamily="34" charset="0"/>
              <a:ea typeface="+mn-ea"/>
              <a:cs typeface="+mn-cs"/>
            </a:defRPr>
          </a:lvl2pPr>
          <a:lvl3pPr marL="914400" algn="l" rtl="0" fontAlgn="base">
            <a:spcBef>
              <a:spcPct val="0"/>
            </a:spcBef>
            <a:spcAft>
              <a:spcPct val="0"/>
            </a:spcAft>
            <a:defRPr kern="1200">
              <a:solidFill>
                <a:schemeClr val="tx1"/>
              </a:solidFill>
              <a:latin typeface="Franklin Gothic Book" pitchFamily="34" charset="0"/>
              <a:ea typeface="+mn-ea"/>
              <a:cs typeface="+mn-cs"/>
            </a:defRPr>
          </a:lvl3pPr>
          <a:lvl4pPr marL="1371600" algn="l" rtl="0" fontAlgn="base">
            <a:spcBef>
              <a:spcPct val="0"/>
            </a:spcBef>
            <a:spcAft>
              <a:spcPct val="0"/>
            </a:spcAft>
            <a:defRPr kern="1200">
              <a:solidFill>
                <a:schemeClr val="tx1"/>
              </a:solidFill>
              <a:latin typeface="Franklin Gothic Book" pitchFamily="34" charset="0"/>
              <a:ea typeface="+mn-ea"/>
              <a:cs typeface="+mn-cs"/>
            </a:defRPr>
          </a:lvl4pPr>
          <a:lvl5pPr marL="1828800" algn="l" rtl="0" fontAlgn="base">
            <a:spcBef>
              <a:spcPct val="0"/>
            </a:spcBef>
            <a:spcAft>
              <a:spcPct val="0"/>
            </a:spcAft>
            <a:defRPr kern="1200">
              <a:solidFill>
                <a:schemeClr val="tx1"/>
              </a:solidFill>
              <a:latin typeface="Franklin Gothic Book" pitchFamily="34" charset="0"/>
              <a:ea typeface="+mn-ea"/>
              <a:cs typeface="+mn-cs"/>
            </a:defRPr>
          </a:lvl5pPr>
          <a:lvl6pPr marL="2286000" algn="l" defTabSz="914400" rtl="0" eaLnBrk="1" latinLnBrk="0" hangingPunct="1">
            <a:defRPr kern="1200">
              <a:solidFill>
                <a:schemeClr val="tx1"/>
              </a:solidFill>
              <a:latin typeface="Franklin Gothic Book" pitchFamily="34" charset="0"/>
              <a:ea typeface="+mn-ea"/>
              <a:cs typeface="+mn-cs"/>
            </a:defRPr>
          </a:lvl6pPr>
          <a:lvl7pPr marL="2743200" algn="l" defTabSz="914400" rtl="0" eaLnBrk="1" latinLnBrk="0" hangingPunct="1">
            <a:defRPr kern="1200">
              <a:solidFill>
                <a:schemeClr val="tx1"/>
              </a:solidFill>
              <a:latin typeface="Franklin Gothic Book" pitchFamily="34" charset="0"/>
              <a:ea typeface="+mn-ea"/>
              <a:cs typeface="+mn-cs"/>
            </a:defRPr>
          </a:lvl7pPr>
          <a:lvl8pPr marL="3200400" algn="l" defTabSz="914400" rtl="0" eaLnBrk="1" latinLnBrk="0" hangingPunct="1">
            <a:defRPr kern="1200">
              <a:solidFill>
                <a:schemeClr val="tx1"/>
              </a:solidFill>
              <a:latin typeface="Franklin Gothic Book" pitchFamily="34" charset="0"/>
              <a:ea typeface="+mn-ea"/>
              <a:cs typeface="+mn-cs"/>
            </a:defRPr>
          </a:lvl8pPr>
          <a:lvl9pPr marL="3657600" algn="l" defTabSz="914400" rtl="0" eaLnBrk="1" latinLnBrk="0" hangingPunct="1">
            <a:defRPr kern="1200">
              <a:solidFill>
                <a:schemeClr val="tx1"/>
              </a:solidFill>
              <a:latin typeface="Franklin Gothic Book" pitchFamily="34" charset="0"/>
              <a:ea typeface="+mn-ea"/>
              <a:cs typeface="+mn-cs"/>
            </a:defRPr>
          </a:lvl9pPr>
        </a:lstStyle>
        <a:p xmlns:a="http://schemas.openxmlformats.org/drawingml/2006/main">
          <a:r>
            <a:rPr lang="ru-RU" sz="1400" b="1" dirty="0" smtClean="0"/>
            <a:t> </a:t>
          </a:r>
          <a:r>
            <a:rPr lang="ru-RU" sz="1400" b="1" dirty="0" smtClean="0">
              <a:latin typeface="Times New Roman" panose="02020603050405020304" pitchFamily="18" charset="0"/>
              <a:cs typeface="Times New Roman" panose="02020603050405020304" pitchFamily="18" charset="0"/>
            </a:rPr>
            <a:t>23 940,9</a:t>
          </a:r>
          <a:endParaRPr lang="ru-RU" sz="1400" b="1" dirty="0">
            <a:latin typeface="Times New Roman" panose="02020603050405020304" pitchFamily="18" charset="0"/>
            <a:cs typeface="Times New Roman" panose="02020603050405020304"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0.02528</cdr:x>
      <cdr:y>0.79959</cdr:y>
    </cdr:from>
    <cdr:to>
      <cdr:x>0.97101</cdr:x>
      <cdr:y>0.98709</cdr:y>
    </cdr:to>
    <cdr:sp macro="" textlink="">
      <cdr:nvSpPr>
        <cdr:cNvPr id="3" name="TextBox 2"/>
        <cdr:cNvSpPr txBox="1"/>
      </cdr:nvSpPr>
      <cdr:spPr>
        <a:xfrm xmlns:a="http://schemas.openxmlformats.org/drawingml/2006/main">
          <a:off x="106478" y="2763686"/>
          <a:ext cx="3983377" cy="6480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400" b="1" dirty="0" smtClean="0">
              <a:latin typeface="Times New Roman" panose="02020603050405020304" pitchFamily="18" charset="0"/>
              <a:cs typeface="Times New Roman" panose="02020603050405020304" pitchFamily="18" charset="0"/>
            </a:rPr>
            <a:t>Просроченная кредиторская задолженность </a:t>
          </a:r>
        </a:p>
        <a:p xmlns:a="http://schemas.openxmlformats.org/drawingml/2006/main">
          <a:pPr algn="ctr"/>
          <a:r>
            <a:rPr lang="ru-RU" sz="1400" dirty="0" smtClean="0">
              <a:latin typeface="Times New Roman" panose="02020603050405020304" pitchFamily="18" charset="0"/>
              <a:cs typeface="Times New Roman" panose="02020603050405020304" pitchFamily="18" charset="0"/>
            </a:rPr>
            <a:t>(тыс. руб.)</a:t>
          </a:r>
          <a:endParaRPr lang="ru-RU" sz="1400" dirty="0">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184" cy="49617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908" y="0"/>
            <a:ext cx="2945184" cy="496174"/>
          </a:xfrm>
          <a:prstGeom prst="rect">
            <a:avLst/>
          </a:prstGeom>
        </p:spPr>
        <p:txBody>
          <a:bodyPr vert="horz" lIns="91440" tIns="45720" rIns="91440" bIns="45720" rtlCol="0"/>
          <a:lstStyle>
            <a:lvl1pPr algn="r">
              <a:defRPr sz="1200"/>
            </a:lvl1pPr>
          </a:lstStyle>
          <a:p>
            <a:fld id="{16C5BDF1-BFDF-4BF4-A46E-72A04710D74A}" type="datetimeFigureOut">
              <a:rPr lang="ru-RU" smtClean="0"/>
              <a:t>30.05.2023</a:t>
            </a:fld>
            <a:endParaRPr lang="ru-RU"/>
          </a:p>
        </p:txBody>
      </p:sp>
      <p:sp>
        <p:nvSpPr>
          <p:cNvPr id="4" name="Образ слайда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294" y="4716028"/>
            <a:ext cx="5439089" cy="4467146"/>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30468"/>
            <a:ext cx="2945184" cy="49617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908" y="9430468"/>
            <a:ext cx="2945184" cy="496173"/>
          </a:xfrm>
          <a:prstGeom prst="rect">
            <a:avLst/>
          </a:prstGeom>
        </p:spPr>
        <p:txBody>
          <a:bodyPr vert="horz" lIns="91440" tIns="45720" rIns="91440" bIns="45720" rtlCol="0" anchor="b"/>
          <a:lstStyle>
            <a:lvl1pPr algn="r">
              <a:defRPr sz="1200"/>
            </a:lvl1pPr>
          </a:lstStyle>
          <a:p>
            <a:fld id="{09AE6C77-C6DD-4DA1-B8F4-6EA535A3D8A1}" type="slidenum">
              <a:rPr lang="ru-RU" smtClean="0"/>
              <a:t>‹#›</a:t>
            </a:fld>
            <a:endParaRPr lang="ru-RU"/>
          </a:p>
        </p:txBody>
      </p:sp>
    </p:spTree>
    <p:extLst>
      <p:ext uri="{BB962C8B-B14F-4D97-AF65-F5344CB8AC3E}">
        <p14:creationId xmlns:p14="http://schemas.microsoft.com/office/powerpoint/2010/main" val="354308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9AE6C77-C6DD-4DA1-B8F4-6EA535A3D8A1}" type="slidenum">
              <a:rPr lang="ru-RU" smtClean="0"/>
              <a:t>10</a:t>
            </a:fld>
            <a:endParaRPr lang="ru-RU"/>
          </a:p>
        </p:txBody>
      </p:sp>
    </p:spTree>
    <p:extLst>
      <p:ext uri="{BB962C8B-B14F-4D97-AF65-F5344CB8AC3E}">
        <p14:creationId xmlns:p14="http://schemas.microsoft.com/office/powerpoint/2010/main" val="58241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9AE6C77-C6DD-4DA1-B8F4-6EA535A3D8A1}" type="slidenum">
              <a:rPr lang="ru-RU" smtClean="0"/>
              <a:t>17</a:t>
            </a:fld>
            <a:endParaRPr lang="ru-RU"/>
          </a:p>
        </p:txBody>
      </p:sp>
    </p:spTree>
    <p:extLst>
      <p:ext uri="{BB962C8B-B14F-4D97-AF65-F5344CB8AC3E}">
        <p14:creationId xmlns:p14="http://schemas.microsoft.com/office/powerpoint/2010/main" val="2159307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30.05.2023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30.05.2023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30.05.2023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30.05.2023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30.05.2023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30.05.2023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30.05.2023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30.05.2023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30.05.2023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30.05.2023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2.jpeg"/><Relationship Id="rId7"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0" y="0"/>
            <a:ext cx="9144000" cy="908720"/>
          </a:xfrm>
          <a:solidFill>
            <a:srgbClr val="980286"/>
          </a:solidFill>
        </p:spPr>
        <p:txBody>
          <a:bodyPr>
            <a:normAutofit/>
          </a:bodyPr>
          <a:lstStyle/>
          <a:p>
            <a:pPr algn="ctr"/>
            <a:r>
              <a:rPr lang="ru-RU" sz="3200" b="1" dirty="0" smtClean="0">
                <a:solidFill>
                  <a:schemeClr val="accent5">
                    <a:lumMod val="20000"/>
                    <a:lumOff val="80000"/>
                  </a:schemeClr>
                </a:solidFill>
                <a:latin typeface="+mn-lt"/>
              </a:rPr>
              <a:t>отчет об исполнении бюджета за 2022 год</a:t>
            </a:r>
            <a:endParaRPr lang="ru-RU" sz="3200" b="1" dirty="0">
              <a:solidFill>
                <a:schemeClr val="accent5">
                  <a:lumMod val="20000"/>
                  <a:lumOff val="80000"/>
                </a:schemeClr>
              </a:solidFill>
              <a:latin typeface="+mn-lt"/>
            </a:endParaRPr>
          </a:p>
        </p:txBody>
      </p:sp>
      <p:pic>
        <p:nvPicPr>
          <p:cNvPr id="37" name="Объект 17"/>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35793" y="764704"/>
            <a:ext cx="9144000" cy="4752528"/>
          </a:xfrm>
        </p:spPr>
      </p:pic>
      <p:sp>
        <p:nvSpPr>
          <p:cNvPr id="2053" name="Объект 2052"/>
          <p:cNvSpPr>
            <a:spLocks noGrp="1"/>
          </p:cNvSpPr>
          <p:nvPr>
            <p:ph sz="quarter" idx="4"/>
          </p:nvPr>
        </p:nvSpPr>
        <p:spPr>
          <a:xfrm>
            <a:off x="0" y="5517232"/>
            <a:ext cx="9143999" cy="1008112"/>
          </a:xfrm>
        </p:spPr>
        <p:txBody>
          <a:bodyPr>
            <a:noAutofit/>
          </a:bodyPr>
          <a:lstStyle/>
          <a:p>
            <a:pPr marL="0" indent="0" algn="ctr">
              <a:buNone/>
            </a:pPr>
            <a:r>
              <a:rPr lang="ru-RU" b="1" dirty="0" smtClean="0">
                <a:solidFill>
                  <a:srgbClr val="980286"/>
                </a:solidFill>
                <a:effectLst>
                  <a:outerShdw blurRad="38100" dist="38100" dir="2700000" algn="tl">
                    <a:srgbClr val="000000">
                      <a:alpha val="43137"/>
                    </a:srgbClr>
                  </a:outerShdw>
                </a:effectLst>
              </a:rPr>
              <a:t>Отчет об исполнении бюджета </a:t>
            </a:r>
          </a:p>
          <a:p>
            <a:pPr marL="0" indent="0" algn="ctr">
              <a:buNone/>
            </a:pPr>
            <a:r>
              <a:rPr lang="ru-RU" b="1" dirty="0" smtClean="0">
                <a:solidFill>
                  <a:srgbClr val="980286"/>
                </a:solidFill>
                <a:effectLst>
                  <a:outerShdw blurRad="38100" dist="38100" dir="2700000" algn="tl">
                    <a:srgbClr val="000000">
                      <a:alpha val="43137"/>
                    </a:srgbClr>
                  </a:outerShdw>
                </a:effectLst>
              </a:rPr>
              <a:t>муниципального образования городского округа «Вуктыл» </a:t>
            </a:r>
          </a:p>
          <a:p>
            <a:pPr marL="0" indent="0" algn="ctr">
              <a:buNone/>
            </a:pPr>
            <a:r>
              <a:rPr lang="ru-RU" b="1" smtClean="0">
                <a:solidFill>
                  <a:srgbClr val="980286"/>
                </a:solidFill>
                <a:effectLst>
                  <a:outerShdw blurRad="38100" dist="38100" dir="2700000" algn="tl">
                    <a:srgbClr val="000000">
                      <a:alpha val="43137"/>
                    </a:srgbClr>
                  </a:outerShdw>
                </a:effectLst>
              </a:rPr>
              <a:t>за 2022 </a:t>
            </a:r>
            <a:r>
              <a:rPr lang="ru-RU" b="1" dirty="0">
                <a:solidFill>
                  <a:srgbClr val="980286"/>
                </a:solidFill>
                <a:effectLst>
                  <a:outerShdw blurRad="38100" dist="38100" dir="2700000" algn="tl">
                    <a:srgbClr val="000000">
                      <a:alpha val="43137"/>
                    </a:srgbClr>
                  </a:outerShdw>
                </a:effectLst>
              </a:rPr>
              <a:t>год </a:t>
            </a:r>
          </a:p>
        </p:txBody>
      </p:sp>
    </p:spTree>
    <p:extLst>
      <p:ext uri="{BB962C8B-B14F-4D97-AF65-F5344CB8AC3E}">
        <p14:creationId xmlns:p14="http://schemas.microsoft.com/office/powerpoint/2010/main" val="2141387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11" name="Text Box 555"/>
          <p:cNvSpPr txBox="1">
            <a:spLocks noChangeArrowheads="1"/>
          </p:cNvSpPr>
          <p:nvPr/>
        </p:nvSpPr>
        <p:spPr bwMode="auto">
          <a:xfrm>
            <a:off x="-4" y="692696"/>
            <a:ext cx="91439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algn="ctr" eaLnBrk="1" hangingPunct="1"/>
            <a:r>
              <a:rPr lang="ru-RU" sz="2000" b="1"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Структура доходной </a:t>
            </a:r>
            <a:r>
              <a:rPr lang="ru-RU" sz="2000" b="1" dirty="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части </a:t>
            </a:r>
            <a:r>
              <a:rPr lang="ru-RU" sz="2000" b="1"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бюджета МО ГО «Вуктыл»</a:t>
            </a:r>
            <a:endParaRPr lang="ru-RU" sz="2000" dirty="0">
              <a:latin typeface="Arial" pitchFamily="34" charset="0"/>
            </a:endParaRPr>
          </a:p>
        </p:txBody>
      </p:sp>
      <p:graphicFrame>
        <p:nvGraphicFramePr>
          <p:cNvPr id="17" name="Диаграмма 16"/>
          <p:cNvGraphicFramePr/>
          <p:nvPr>
            <p:extLst>
              <p:ext uri="{D42A27DB-BD31-4B8C-83A1-F6EECF244321}">
                <p14:modId xmlns:p14="http://schemas.microsoft.com/office/powerpoint/2010/main" val="334560118"/>
              </p:ext>
            </p:extLst>
          </p:nvPr>
        </p:nvGraphicFramePr>
        <p:xfrm>
          <a:off x="-108520" y="1092806"/>
          <a:ext cx="5040560" cy="557655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211959" y="1052736"/>
            <a:ext cx="4752529" cy="5509200"/>
          </a:xfrm>
          <a:prstGeom prst="rect">
            <a:avLst/>
          </a:prstGeom>
          <a:noFill/>
        </p:spPr>
        <p:txBody>
          <a:bodyPr wrap="square" rtlCol="0">
            <a:spAutoFit/>
          </a:bodyPr>
          <a:lstStyle/>
          <a:p>
            <a:pPr algn="ctr"/>
            <a:r>
              <a:rPr lang="ru-RU" sz="1100" b="1" i="1" dirty="0">
                <a:latin typeface="Times New Roman" panose="02020603050405020304" pitchFamily="18" charset="0"/>
                <a:cs typeface="Times New Roman" panose="02020603050405020304" pitchFamily="18" charset="0"/>
              </a:rPr>
              <a:t>Структура налоговых и неналоговых доходов в </a:t>
            </a:r>
            <a:r>
              <a:rPr lang="ru-RU" sz="1100" b="1" i="1" dirty="0" smtClean="0">
                <a:latin typeface="Times New Roman" panose="02020603050405020304" pitchFamily="18" charset="0"/>
                <a:cs typeface="Times New Roman" panose="02020603050405020304" pitchFamily="18" charset="0"/>
              </a:rPr>
              <a:t>2022 </a:t>
            </a:r>
            <a:r>
              <a:rPr lang="ru-RU" sz="1100" b="1" i="1" dirty="0">
                <a:latin typeface="Times New Roman" panose="02020603050405020304" pitchFamily="18" charset="0"/>
                <a:cs typeface="Times New Roman" panose="02020603050405020304" pitchFamily="18" charset="0"/>
              </a:rPr>
              <a:t>году</a:t>
            </a:r>
            <a:r>
              <a:rPr lang="ru-RU" sz="1100" dirty="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ru-RU" sz="1100" dirty="0">
                <a:latin typeface="Times New Roman" panose="02020603050405020304" pitchFamily="18" charset="0"/>
                <a:cs typeface="Times New Roman" panose="02020603050405020304" pitchFamily="18" charset="0"/>
              </a:rPr>
              <a:t>налог на доходы физических лиц </a:t>
            </a:r>
            <a:r>
              <a:rPr lang="ru-RU" sz="1100" dirty="0" smtClean="0">
                <a:latin typeface="Times New Roman" panose="02020603050405020304" pitchFamily="18" charset="0"/>
                <a:cs typeface="Times New Roman" panose="02020603050405020304" pitchFamily="18" charset="0"/>
              </a:rPr>
              <a:t>248 030,2 тыс</a:t>
            </a:r>
            <a:r>
              <a:rPr lang="ru-RU" sz="1100" dirty="0">
                <a:latin typeface="Times New Roman" panose="02020603050405020304" pitchFamily="18" charset="0"/>
                <a:cs typeface="Times New Roman" panose="02020603050405020304" pitchFamily="18" charset="0"/>
              </a:rPr>
              <a:t>. руб. или </a:t>
            </a:r>
            <a:r>
              <a:rPr lang="ru-RU" sz="1100" dirty="0" smtClean="0">
                <a:latin typeface="Times New Roman" panose="02020603050405020304" pitchFamily="18" charset="0"/>
                <a:cs typeface="Times New Roman" panose="02020603050405020304" pitchFamily="18" charset="0"/>
              </a:rPr>
              <a:t>76,9% </a:t>
            </a:r>
            <a:r>
              <a:rPr lang="ru-RU" sz="1100" dirty="0">
                <a:latin typeface="Times New Roman" panose="02020603050405020304" pitchFamily="18" charset="0"/>
                <a:cs typeface="Times New Roman" panose="02020603050405020304" pitchFamily="18" charset="0"/>
              </a:rPr>
              <a:t>и </a:t>
            </a:r>
            <a:r>
              <a:rPr lang="ru-RU" sz="1100" dirty="0" smtClean="0">
                <a:latin typeface="Times New Roman" panose="02020603050405020304" pitchFamily="18" charset="0"/>
                <a:cs typeface="Times New Roman" panose="02020603050405020304" pitchFamily="18" charset="0"/>
              </a:rPr>
              <a:t>увеличился по </a:t>
            </a:r>
            <a:r>
              <a:rPr lang="ru-RU" sz="1100" dirty="0">
                <a:latin typeface="Times New Roman" panose="02020603050405020304" pitchFamily="18" charset="0"/>
                <a:cs typeface="Times New Roman" panose="02020603050405020304" pitchFamily="18" charset="0"/>
              </a:rPr>
              <a:t>сравнению с </a:t>
            </a:r>
            <a:r>
              <a:rPr lang="ru-RU" sz="1100" dirty="0" smtClean="0">
                <a:latin typeface="Times New Roman" panose="02020603050405020304" pitchFamily="18" charset="0"/>
                <a:cs typeface="Times New Roman" panose="02020603050405020304" pitchFamily="18" charset="0"/>
              </a:rPr>
              <a:t>2021г</a:t>
            </a:r>
            <a:r>
              <a:rPr lang="ru-RU" sz="1100" dirty="0">
                <a:latin typeface="Times New Roman" panose="02020603050405020304" pitchFamily="18" charset="0"/>
                <a:cs typeface="Times New Roman" panose="02020603050405020304" pitchFamily="18" charset="0"/>
              </a:rPr>
              <a:t>. на </a:t>
            </a:r>
            <a:r>
              <a:rPr lang="ru-RU" sz="1100" dirty="0" smtClean="0">
                <a:latin typeface="Times New Roman" panose="02020603050405020304" pitchFamily="18" charset="0"/>
                <a:cs typeface="Times New Roman" panose="02020603050405020304" pitchFamily="18" charset="0"/>
              </a:rPr>
              <a:t>73 429,4 </a:t>
            </a:r>
            <a:r>
              <a:rPr lang="ru-RU" sz="1100" dirty="0">
                <a:latin typeface="Times New Roman" panose="02020603050405020304" pitchFamily="18" charset="0"/>
                <a:cs typeface="Times New Roman" panose="02020603050405020304" pitchFamily="18" charset="0"/>
              </a:rPr>
              <a:t>тыс. руб.;</a:t>
            </a:r>
          </a:p>
          <a:p>
            <a:pPr marL="171450" indent="-171450" algn="just">
              <a:buFont typeface="Arial" panose="020B0604020202020204" pitchFamily="34" charset="0"/>
              <a:buChar char="•"/>
              <a:defRPr/>
            </a:pPr>
            <a:r>
              <a:rPr lang="ru-RU" sz="1100" dirty="0">
                <a:latin typeface="Times New Roman" panose="02020603050405020304" pitchFamily="18" charset="0"/>
                <a:cs typeface="Times New Roman" panose="02020603050405020304" pitchFamily="18" charset="0"/>
              </a:rPr>
              <a:t>доходы от использования имущества, находящегося в муниципальной собственности </a:t>
            </a:r>
            <a:r>
              <a:rPr lang="ru-RU" sz="1100" dirty="0" smtClean="0">
                <a:latin typeface="Times New Roman" panose="02020603050405020304" pitchFamily="18" charset="0"/>
                <a:cs typeface="Times New Roman" panose="02020603050405020304" pitchFamily="18" charset="0"/>
              </a:rPr>
              <a:t>32 556,9 тыс</a:t>
            </a:r>
            <a:r>
              <a:rPr lang="ru-RU" sz="1100" dirty="0">
                <a:latin typeface="Times New Roman" panose="02020603050405020304" pitchFamily="18" charset="0"/>
                <a:cs typeface="Times New Roman" panose="02020603050405020304" pitchFamily="18" charset="0"/>
              </a:rPr>
              <a:t>. руб. или </a:t>
            </a:r>
            <a:r>
              <a:rPr lang="ru-RU" sz="1100" dirty="0" smtClean="0">
                <a:latin typeface="Times New Roman" panose="02020603050405020304" pitchFamily="18" charset="0"/>
                <a:cs typeface="Times New Roman" panose="02020603050405020304" pitchFamily="18" charset="0"/>
              </a:rPr>
              <a:t>10,1% </a:t>
            </a:r>
            <a:r>
              <a:rPr lang="ru-RU" sz="1100" dirty="0">
                <a:latin typeface="Times New Roman" panose="02020603050405020304" pitchFamily="18" charset="0"/>
                <a:cs typeface="Times New Roman" panose="02020603050405020304" pitchFamily="18" charset="0"/>
              </a:rPr>
              <a:t>и </a:t>
            </a:r>
            <a:r>
              <a:rPr lang="ru-RU" sz="1100" dirty="0" smtClean="0">
                <a:latin typeface="Times New Roman" panose="02020603050405020304" pitchFamily="18" charset="0"/>
                <a:cs typeface="Times New Roman" panose="02020603050405020304" pitchFamily="18" charset="0"/>
              </a:rPr>
              <a:t>увеличился </a:t>
            </a:r>
            <a:r>
              <a:rPr lang="ru-RU" sz="1100" dirty="0">
                <a:latin typeface="Times New Roman" panose="02020603050405020304" pitchFamily="18" charset="0"/>
                <a:cs typeface="Times New Roman" panose="02020603050405020304" pitchFamily="18" charset="0"/>
              </a:rPr>
              <a:t>по сравнению с </a:t>
            </a:r>
            <a:r>
              <a:rPr lang="ru-RU" sz="1100" dirty="0" smtClean="0">
                <a:latin typeface="Times New Roman" panose="02020603050405020304" pitchFamily="18" charset="0"/>
                <a:cs typeface="Times New Roman" panose="02020603050405020304" pitchFamily="18" charset="0"/>
              </a:rPr>
              <a:t>2021 </a:t>
            </a:r>
            <a:r>
              <a:rPr lang="ru-RU" sz="1100" dirty="0">
                <a:latin typeface="Times New Roman" panose="02020603050405020304" pitchFamily="18" charset="0"/>
                <a:cs typeface="Times New Roman" panose="02020603050405020304" pitchFamily="18" charset="0"/>
              </a:rPr>
              <a:t>г. на </a:t>
            </a:r>
            <a:r>
              <a:rPr lang="ru-RU" sz="1100" dirty="0" smtClean="0">
                <a:latin typeface="Times New Roman" panose="02020603050405020304" pitchFamily="18" charset="0"/>
                <a:cs typeface="Times New Roman" panose="02020603050405020304" pitchFamily="18" charset="0"/>
              </a:rPr>
              <a:t> 3 502,1 </a:t>
            </a:r>
            <a:r>
              <a:rPr lang="ru-RU" sz="1100" dirty="0">
                <a:latin typeface="Times New Roman" panose="02020603050405020304" pitchFamily="18" charset="0"/>
                <a:cs typeface="Times New Roman" panose="02020603050405020304" pitchFamily="18" charset="0"/>
              </a:rPr>
              <a:t>тыс. руб.;</a:t>
            </a:r>
          </a:p>
          <a:p>
            <a:pPr marL="171450" indent="-171450" algn="just">
              <a:buFont typeface="Arial" panose="020B0604020202020204" pitchFamily="34" charset="0"/>
              <a:buChar char="•"/>
              <a:defRPr/>
            </a:pPr>
            <a:r>
              <a:rPr lang="ru-RU" sz="1100" dirty="0">
                <a:latin typeface="Times New Roman" panose="02020603050405020304" pitchFamily="18" charset="0"/>
                <a:cs typeface="Times New Roman" panose="02020603050405020304" pitchFamily="18" charset="0"/>
              </a:rPr>
              <a:t>налоги на совокупный</a:t>
            </a:r>
            <a:r>
              <a:rPr lang="ru-RU" sz="1100" dirty="0">
                <a:solidFill>
                  <a:srgbClr val="FF0000"/>
                </a:solidFill>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доход </a:t>
            </a:r>
            <a:r>
              <a:rPr lang="ru-RU" sz="1100" dirty="0" smtClean="0">
                <a:latin typeface="Times New Roman" panose="02020603050405020304" pitchFamily="18" charset="0"/>
                <a:cs typeface="Times New Roman" panose="02020603050405020304" pitchFamily="18" charset="0"/>
              </a:rPr>
              <a:t>6 557,3 тыс</a:t>
            </a:r>
            <a:r>
              <a:rPr lang="ru-RU" sz="1100" dirty="0">
                <a:latin typeface="Times New Roman" panose="02020603050405020304" pitchFamily="18" charset="0"/>
                <a:cs typeface="Times New Roman" panose="02020603050405020304" pitchFamily="18" charset="0"/>
              </a:rPr>
              <a:t>. руб. или </a:t>
            </a:r>
            <a:r>
              <a:rPr lang="ru-RU" sz="1100" dirty="0" smtClean="0">
                <a:latin typeface="Times New Roman" panose="02020603050405020304" pitchFamily="18" charset="0"/>
                <a:cs typeface="Times New Roman" panose="02020603050405020304" pitchFamily="18" charset="0"/>
              </a:rPr>
              <a:t>2,0% </a:t>
            </a:r>
            <a:r>
              <a:rPr lang="ru-RU" sz="1100" dirty="0">
                <a:latin typeface="Times New Roman" panose="02020603050405020304" pitchFamily="18" charset="0"/>
                <a:cs typeface="Times New Roman" panose="02020603050405020304" pitchFamily="18" charset="0"/>
              </a:rPr>
              <a:t>и </a:t>
            </a:r>
            <a:r>
              <a:rPr lang="ru-RU" sz="1100" dirty="0" smtClean="0">
                <a:latin typeface="Times New Roman" panose="02020603050405020304" pitchFamily="18" charset="0"/>
                <a:cs typeface="Times New Roman" panose="02020603050405020304" pitchFamily="18" charset="0"/>
              </a:rPr>
              <a:t>уменьшились </a:t>
            </a:r>
            <a:r>
              <a:rPr lang="ru-RU" sz="1100" dirty="0">
                <a:latin typeface="Times New Roman" panose="02020603050405020304" pitchFamily="18" charset="0"/>
                <a:cs typeface="Times New Roman" panose="02020603050405020304" pitchFamily="18" charset="0"/>
              </a:rPr>
              <a:t>по сравнению с </a:t>
            </a:r>
            <a:r>
              <a:rPr lang="ru-RU" sz="1100" dirty="0" smtClean="0">
                <a:latin typeface="Times New Roman" panose="02020603050405020304" pitchFamily="18" charset="0"/>
                <a:cs typeface="Times New Roman" panose="02020603050405020304" pitchFamily="18" charset="0"/>
              </a:rPr>
              <a:t>2021г</a:t>
            </a:r>
            <a:r>
              <a:rPr lang="ru-RU" sz="1100" dirty="0">
                <a:latin typeface="Times New Roman" panose="02020603050405020304" pitchFamily="18" charset="0"/>
                <a:cs typeface="Times New Roman" panose="02020603050405020304" pitchFamily="18" charset="0"/>
              </a:rPr>
              <a:t>. на </a:t>
            </a:r>
            <a:r>
              <a:rPr lang="ru-RU" sz="1100" dirty="0" smtClean="0">
                <a:latin typeface="Times New Roman" panose="02020603050405020304" pitchFamily="18" charset="0"/>
                <a:cs typeface="Times New Roman" panose="02020603050405020304" pitchFamily="18" charset="0"/>
              </a:rPr>
              <a:t> 20,2 </a:t>
            </a:r>
            <a:r>
              <a:rPr lang="ru-RU" sz="1100" dirty="0">
                <a:latin typeface="Times New Roman" panose="02020603050405020304" pitchFamily="18" charset="0"/>
                <a:cs typeface="Times New Roman" panose="02020603050405020304" pitchFamily="18" charset="0"/>
              </a:rPr>
              <a:t>тыс. руб.;</a:t>
            </a:r>
          </a:p>
          <a:p>
            <a:pPr marL="171450" indent="-171450" algn="just">
              <a:buFont typeface="Arial" panose="020B0604020202020204" pitchFamily="34" charset="0"/>
              <a:buChar char="•"/>
              <a:defRPr/>
            </a:pPr>
            <a:r>
              <a:rPr lang="ru-RU" sz="1100" dirty="0" smtClean="0">
                <a:latin typeface="Times New Roman" panose="02020603050405020304" pitchFamily="18" charset="0"/>
                <a:cs typeface="Times New Roman" panose="02020603050405020304" pitchFamily="18" charset="0"/>
              </a:rPr>
              <a:t>доходы </a:t>
            </a:r>
            <a:r>
              <a:rPr lang="ru-RU" sz="1100" dirty="0">
                <a:latin typeface="Times New Roman" panose="02020603050405020304" pitchFamily="18" charset="0"/>
                <a:cs typeface="Times New Roman" panose="02020603050405020304" pitchFamily="18" charset="0"/>
              </a:rPr>
              <a:t>от уплаты акцизов на дизельное топливо, автомобильный бензин, моторные масла </a:t>
            </a:r>
            <a:r>
              <a:rPr lang="ru-RU" sz="1100" dirty="0" smtClean="0">
                <a:latin typeface="Times New Roman" panose="02020603050405020304" pitchFamily="18" charset="0"/>
                <a:cs typeface="Times New Roman" panose="02020603050405020304" pitchFamily="18" charset="0"/>
              </a:rPr>
              <a:t>7 602,2 тыс</a:t>
            </a:r>
            <a:r>
              <a:rPr lang="ru-RU" sz="1100" dirty="0">
                <a:latin typeface="Times New Roman" panose="02020603050405020304" pitchFamily="18" charset="0"/>
                <a:cs typeface="Times New Roman" panose="02020603050405020304" pitchFamily="18" charset="0"/>
              </a:rPr>
              <a:t>. руб. или </a:t>
            </a:r>
            <a:r>
              <a:rPr lang="ru-RU" sz="1100" dirty="0" smtClean="0">
                <a:latin typeface="Times New Roman" panose="02020603050405020304" pitchFamily="18" charset="0"/>
                <a:cs typeface="Times New Roman" panose="02020603050405020304" pitchFamily="18" charset="0"/>
              </a:rPr>
              <a:t>2,4%, </a:t>
            </a:r>
            <a:r>
              <a:rPr lang="ru-RU" sz="1100" dirty="0">
                <a:latin typeface="Times New Roman" panose="02020603050405020304" pitchFamily="18" charset="0"/>
                <a:cs typeface="Times New Roman" panose="02020603050405020304" pitchFamily="18" charset="0"/>
              </a:rPr>
              <a:t>что </a:t>
            </a:r>
            <a:r>
              <a:rPr lang="ru-RU" sz="1100" dirty="0" smtClean="0">
                <a:latin typeface="Times New Roman" panose="02020603050405020304" pitchFamily="18" charset="0"/>
                <a:cs typeface="Times New Roman" panose="02020603050405020304" pitchFamily="18" charset="0"/>
              </a:rPr>
              <a:t>меньше, </a:t>
            </a:r>
            <a:r>
              <a:rPr lang="ru-RU" sz="1100" dirty="0">
                <a:latin typeface="Times New Roman" panose="02020603050405020304" pitchFamily="18" charset="0"/>
                <a:cs typeface="Times New Roman" panose="02020603050405020304" pitchFamily="18" charset="0"/>
              </a:rPr>
              <a:t>чем в </a:t>
            </a:r>
            <a:r>
              <a:rPr lang="ru-RU" sz="1100" dirty="0" smtClean="0">
                <a:latin typeface="Times New Roman" panose="02020603050405020304" pitchFamily="18" charset="0"/>
                <a:cs typeface="Times New Roman" panose="02020603050405020304" pitchFamily="18" charset="0"/>
              </a:rPr>
              <a:t>2021г</a:t>
            </a:r>
            <a:r>
              <a:rPr lang="ru-RU" sz="1100" dirty="0">
                <a:latin typeface="Times New Roman" panose="02020603050405020304" pitchFamily="18" charset="0"/>
                <a:cs typeface="Times New Roman" panose="02020603050405020304" pitchFamily="18" charset="0"/>
              </a:rPr>
              <a:t>. на </a:t>
            </a:r>
            <a:r>
              <a:rPr lang="ru-RU" sz="1100" dirty="0" smtClean="0">
                <a:latin typeface="Times New Roman" panose="02020603050405020304" pitchFamily="18" charset="0"/>
                <a:cs typeface="Times New Roman" panose="02020603050405020304" pitchFamily="18" charset="0"/>
              </a:rPr>
              <a:t> 728,9 тыс</a:t>
            </a:r>
            <a:r>
              <a:rPr lang="ru-RU" sz="1100" dirty="0">
                <a:latin typeface="Times New Roman" panose="02020603050405020304" pitchFamily="18" charset="0"/>
                <a:cs typeface="Times New Roman" panose="02020603050405020304" pitchFamily="18" charset="0"/>
              </a:rPr>
              <a:t>. руб.;</a:t>
            </a:r>
          </a:p>
          <a:p>
            <a:pPr marL="171450" indent="-171450" algn="just">
              <a:buFont typeface="Arial" panose="020B0604020202020204" pitchFamily="34" charset="0"/>
              <a:buChar char="•"/>
              <a:defRPr/>
            </a:pPr>
            <a:r>
              <a:rPr lang="ru-RU" sz="1100" dirty="0" smtClean="0">
                <a:latin typeface="Times New Roman" panose="02020603050405020304" pitchFamily="18" charset="0"/>
                <a:cs typeface="Times New Roman" panose="02020603050405020304" pitchFamily="18" charset="0"/>
              </a:rPr>
              <a:t>прочие (налоги на имущество, государственная пошлина, платежи при пользовании природными ресурсами, доходы от оказания платных услуг (работ), доходы от продажи </a:t>
            </a:r>
            <a:r>
              <a:rPr lang="ru-RU" sz="1100" dirty="0">
                <a:latin typeface="Times New Roman" panose="02020603050405020304" pitchFamily="18" charset="0"/>
                <a:cs typeface="Times New Roman" panose="02020603050405020304" pitchFamily="18" charset="0"/>
              </a:rPr>
              <a:t>материальных и нематериальных активов, </a:t>
            </a:r>
            <a:r>
              <a:rPr lang="ru-RU" sz="1100" dirty="0" smtClean="0">
                <a:latin typeface="Times New Roman" panose="02020603050405020304" pitchFamily="18" charset="0"/>
                <a:cs typeface="Times New Roman" panose="02020603050405020304" pitchFamily="18" charset="0"/>
              </a:rPr>
              <a:t>административные платежи и сборы, штрафы</a:t>
            </a:r>
            <a:r>
              <a:rPr lang="ru-RU" sz="1100" dirty="0">
                <a:latin typeface="Times New Roman" panose="02020603050405020304" pitchFamily="18" charset="0"/>
                <a:cs typeface="Times New Roman" panose="02020603050405020304" pitchFamily="18" charset="0"/>
              </a:rPr>
              <a:t>, санкции, возмещение ущерба, прочие неналоговые доходы) </a:t>
            </a:r>
            <a:r>
              <a:rPr lang="ru-RU" sz="1100" dirty="0" smtClean="0">
                <a:latin typeface="Times New Roman" panose="02020603050405020304" pitchFamily="18" charset="0"/>
                <a:cs typeface="Times New Roman" panose="02020603050405020304" pitchFamily="18" charset="0"/>
              </a:rPr>
              <a:t>27 858,4 </a:t>
            </a:r>
            <a:r>
              <a:rPr lang="ru-RU" sz="1100" dirty="0">
                <a:latin typeface="Times New Roman" panose="02020603050405020304" pitchFamily="18" charset="0"/>
                <a:cs typeface="Times New Roman" panose="02020603050405020304" pitchFamily="18" charset="0"/>
              </a:rPr>
              <a:t>тыс. руб. или </a:t>
            </a:r>
            <a:r>
              <a:rPr lang="ru-RU" sz="1100" dirty="0" smtClean="0">
                <a:latin typeface="Times New Roman" panose="02020603050405020304" pitchFamily="18" charset="0"/>
                <a:cs typeface="Times New Roman" panose="02020603050405020304" pitchFamily="18" charset="0"/>
              </a:rPr>
              <a:t>8,6% </a:t>
            </a:r>
            <a:r>
              <a:rPr lang="ru-RU" sz="1100" dirty="0">
                <a:latin typeface="Times New Roman" panose="02020603050405020304" pitchFamily="18" charset="0"/>
                <a:cs typeface="Times New Roman" panose="02020603050405020304" pitchFamily="18" charset="0"/>
              </a:rPr>
              <a:t>и </a:t>
            </a:r>
            <a:r>
              <a:rPr lang="ru-RU" sz="1100" dirty="0" smtClean="0">
                <a:latin typeface="Times New Roman" panose="02020603050405020304" pitchFamily="18" charset="0"/>
                <a:cs typeface="Times New Roman" panose="02020603050405020304" pitchFamily="18" charset="0"/>
              </a:rPr>
              <a:t>уменьшились по </a:t>
            </a:r>
            <a:r>
              <a:rPr lang="ru-RU" sz="1100" dirty="0">
                <a:latin typeface="Times New Roman" panose="02020603050405020304" pitchFamily="18" charset="0"/>
                <a:cs typeface="Times New Roman" panose="02020603050405020304" pitchFamily="18" charset="0"/>
              </a:rPr>
              <a:t>сравнению с </a:t>
            </a:r>
            <a:r>
              <a:rPr lang="ru-RU" sz="1100" dirty="0" smtClean="0">
                <a:latin typeface="Times New Roman" panose="02020603050405020304" pitchFamily="18" charset="0"/>
                <a:cs typeface="Times New Roman" panose="02020603050405020304" pitchFamily="18" charset="0"/>
              </a:rPr>
              <a:t>2021г</a:t>
            </a:r>
            <a:r>
              <a:rPr lang="ru-RU" sz="1100" dirty="0">
                <a:latin typeface="Times New Roman" panose="02020603050405020304" pitchFamily="18" charset="0"/>
                <a:cs typeface="Times New Roman" panose="02020603050405020304" pitchFamily="18" charset="0"/>
              </a:rPr>
              <a:t>. на </a:t>
            </a:r>
            <a:r>
              <a:rPr lang="ru-RU" sz="1100" dirty="0" smtClean="0">
                <a:latin typeface="Times New Roman" panose="02020603050405020304" pitchFamily="18" charset="0"/>
                <a:cs typeface="Times New Roman" panose="02020603050405020304" pitchFamily="18" charset="0"/>
              </a:rPr>
              <a:t>  23 908,4 тыс</a:t>
            </a:r>
            <a:r>
              <a:rPr lang="ru-RU" sz="1100" dirty="0">
                <a:latin typeface="Times New Roman" panose="02020603050405020304" pitchFamily="18" charset="0"/>
                <a:cs typeface="Times New Roman" panose="02020603050405020304" pitchFamily="18" charset="0"/>
              </a:rPr>
              <a:t>. руб.</a:t>
            </a:r>
          </a:p>
          <a:p>
            <a:pPr algn="ctr"/>
            <a:r>
              <a:rPr lang="ru-RU" sz="1100" b="1" i="1" dirty="0">
                <a:latin typeface="Times New Roman" panose="02020603050405020304" pitchFamily="18" charset="0"/>
                <a:cs typeface="Times New Roman" panose="02020603050405020304" pitchFamily="18" charset="0"/>
              </a:rPr>
              <a:t>Структура безвозмездных поступлений в </a:t>
            </a:r>
            <a:r>
              <a:rPr lang="ru-RU" sz="1100" b="1" i="1" dirty="0" smtClean="0">
                <a:latin typeface="Times New Roman" panose="02020603050405020304" pitchFamily="18" charset="0"/>
                <a:cs typeface="Times New Roman" panose="02020603050405020304" pitchFamily="18" charset="0"/>
              </a:rPr>
              <a:t>2022 </a:t>
            </a:r>
            <a:r>
              <a:rPr lang="ru-RU" sz="1100" b="1" i="1" dirty="0">
                <a:latin typeface="Times New Roman" panose="02020603050405020304" pitchFamily="18" charset="0"/>
                <a:cs typeface="Times New Roman" panose="02020603050405020304" pitchFamily="18" charset="0"/>
              </a:rPr>
              <a:t>году:</a:t>
            </a:r>
          </a:p>
          <a:p>
            <a:pPr marL="171450" indent="-171450" algn="just">
              <a:buFont typeface="Arial" panose="020B0604020202020204" pitchFamily="34" charset="0"/>
              <a:buChar char="•"/>
            </a:pPr>
            <a:r>
              <a:rPr lang="ru-RU" sz="1100" dirty="0">
                <a:latin typeface="Times New Roman" panose="02020603050405020304" pitchFamily="18" charset="0"/>
                <a:cs typeface="Times New Roman" panose="02020603050405020304" pitchFamily="18" charset="0"/>
              </a:rPr>
              <a:t>дотации составили </a:t>
            </a:r>
            <a:r>
              <a:rPr lang="ru-RU" sz="1100" dirty="0" smtClean="0">
                <a:latin typeface="Times New Roman" panose="02020603050405020304" pitchFamily="18" charset="0"/>
                <a:cs typeface="Times New Roman" panose="02020603050405020304" pitchFamily="18" charset="0"/>
              </a:rPr>
              <a:t>32 691,4 тыс</a:t>
            </a:r>
            <a:r>
              <a:rPr lang="ru-RU" sz="1100" dirty="0">
                <a:latin typeface="Times New Roman" panose="02020603050405020304" pitchFamily="18" charset="0"/>
                <a:cs typeface="Times New Roman" panose="02020603050405020304" pitchFamily="18" charset="0"/>
              </a:rPr>
              <a:t>. руб. или </a:t>
            </a:r>
            <a:r>
              <a:rPr lang="ru-RU" sz="1100" dirty="0" smtClean="0">
                <a:latin typeface="Times New Roman" panose="02020603050405020304" pitchFamily="18" charset="0"/>
                <a:cs typeface="Times New Roman" panose="02020603050405020304" pitchFamily="18" charset="0"/>
              </a:rPr>
              <a:t>6,8 % </a:t>
            </a:r>
            <a:r>
              <a:rPr lang="ru-RU" sz="1100" dirty="0">
                <a:latin typeface="Times New Roman" panose="02020603050405020304" pitchFamily="18" charset="0"/>
                <a:cs typeface="Times New Roman" panose="02020603050405020304" pitchFamily="18" charset="0"/>
              </a:rPr>
              <a:t>и </a:t>
            </a:r>
            <a:r>
              <a:rPr lang="ru-RU" sz="1100" dirty="0" smtClean="0">
                <a:latin typeface="Times New Roman" panose="02020603050405020304" pitchFamily="18" charset="0"/>
                <a:cs typeface="Times New Roman" panose="02020603050405020304" pitchFamily="18" charset="0"/>
              </a:rPr>
              <a:t>уменьшились по </a:t>
            </a:r>
            <a:r>
              <a:rPr lang="ru-RU" sz="1100" dirty="0">
                <a:latin typeface="Times New Roman" panose="02020603050405020304" pitchFamily="18" charset="0"/>
                <a:cs typeface="Times New Roman" panose="02020603050405020304" pitchFamily="18" charset="0"/>
              </a:rPr>
              <a:t>сравнению с </a:t>
            </a:r>
            <a:r>
              <a:rPr lang="ru-RU" sz="1100" dirty="0" smtClean="0">
                <a:latin typeface="Times New Roman" panose="02020603050405020304" pitchFamily="18" charset="0"/>
                <a:cs typeface="Times New Roman" panose="02020603050405020304" pitchFamily="18" charset="0"/>
              </a:rPr>
              <a:t>2021 </a:t>
            </a:r>
            <a:r>
              <a:rPr lang="ru-RU" sz="1100" dirty="0">
                <a:latin typeface="Times New Roman" panose="02020603050405020304" pitchFamily="18" charset="0"/>
                <a:cs typeface="Times New Roman" panose="02020603050405020304" pitchFamily="18" charset="0"/>
              </a:rPr>
              <a:t>г. на </a:t>
            </a:r>
            <a:r>
              <a:rPr lang="ru-RU" sz="1100" dirty="0" smtClean="0">
                <a:latin typeface="Times New Roman" panose="02020603050405020304" pitchFamily="18" charset="0"/>
                <a:cs typeface="Times New Roman" panose="02020603050405020304" pitchFamily="18" charset="0"/>
              </a:rPr>
              <a:t> 13 055,8 </a:t>
            </a:r>
            <a:r>
              <a:rPr lang="ru-RU" sz="1100" dirty="0">
                <a:latin typeface="Times New Roman" panose="02020603050405020304" pitchFamily="18" charset="0"/>
                <a:cs typeface="Times New Roman" panose="02020603050405020304" pitchFamily="18" charset="0"/>
              </a:rPr>
              <a:t>тыс. руб</a:t>
            </a:r>
            <a:r>
              <a:rPr lang="ru-RU" sz="1100" dirty="0" smtClean="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ru-RU" sz="1100" dirty="0" smtClean="0">
                <a:latin typeface="Times New Roman" panose="02020603050405020304" pitchFamily="18" charset="0"/>
                <a:cs typeface="Times New Roman" panose="02020603050405020304" pitchFamily="18" charset="0"/>
              </a:rPr>
              <a:t>прочие дотации бюджетам городских округов  11 755,6 тыс. руб. или 2,4% и увеличились по сравнению с 2021 г. на 6 469,4 тыс. руб.;</a:t>
            </a:r>
          </a:p>
          <a:p>
            <a:pPr marL="171450" indent="-171450" algn="just">
              <a:buFont typeface="Arial" panose="020B0604020202020204" pitchFamily="34" charset="0"/>
              <a:buChar char="•"/>
            </a:pPr>
            <a:r>
              <a:rPr lang="ru-RU" sz="1100" dirty="0" smtClean="0">
                <a:latin typeface="Times New Roman" panose="02020603050405020304" pitchFamily="18" charset="0"/>
                <a:cs typeface="Times New Roman" panose="02020603050405020304" pitchFamily="18" charset="0"/>
              </a:rPr>
              <a:t>субсидии </a:t>
            </a:r>
            <a:r>
              <a:rPr lang="ru-RU" sz="1100" dirty="0">
                <a:latin typeface="Times New Roman" panose="02020603050405020304" pitchFamily="18" charset="0"/>
                <a:cs typeface="Times New Roman" panose="02020603050405020304" pitchFamily="18" charset="0"/>
              </a:rPr>
              <a:t>составили </a:t>
            </a:r>
            <a:r>
              <a:rPr lang="ru-RU" sz="1100" dirty="0" smtClean="0">
                <a:latin typeface="Times New Roman" panose="02020603050405020304" pitchFamily="18" charset="0"/>
                <a:cs typeface="Times New Roman" panose="02020603050405020304" pitchFamily="18" charset="0"/>
              </a:rPr>
              <a:t>160 917,0 тыс</a:t>
            </a:r>
            <a:r>
              <a:rPr lang="ru-RU" sz="1100" dirty="0">
                <a:latin typeface="Times New Roman" panose="02020603050405020304" pitchFamily="18" charset="0"/>
                <a:cs typeface="Times New Roman" panose="02020603050405020304" pitchFamily="18" charset="0"/>
              </a:rPr>
              <a:t>. руб. или </a:t>
            </a:r>
            <a:r>
              <a:rPr lang="ru-RU" sz="1100" dirty="0" smtClean="0">
                <a:latin typeface="Times New Roman" panose="02020603050405020304" pitchFamily="18" charset="0"/>
                <a:cs typeface="Times New Roman" panose="02020603050405020304" pitchFamily="18" charset="0"/>
              </a:rPr>
              <a:t>33,4% и увеличились по сравнению с 2021г</a:t>
            </a:r>
            <a:r>
              <a:rPr lang="ru-RU" sz="1100" dirty="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на  39 944,0 </a:t>
            </a:r>
            <a:r>
              <a:rPr lang="ru-RU" sz="1100" dirty="0">
                <a:latin typeface="Times New Roman" panose="02020603050405020304" pitchFamily="18" charset="0"/>
                <a:cs typeface="Times New Roman" panose="02020603050405020304" pitchFamily="18" charset="0"/>
              </a:rPr>
              <a:t>тыс. руб.;</a:t>
            </a:r>
          </a:p>
          <a:p>
            <a:pPr marL="171450" indent="-171450" algn="just">
              <a:buFont typeface="Arial" panose="020B0604020202020204" pitchFamily="34" charset="0"/>
              <a:buChar char="•"/>
            </a:pPr>
            <a:r>
              <a:rPr lang="ru-RU" sz="1100" dirty="0">
                <a:latin typeface="Times New Roman" panose="02020603050405020304" pitchFamily="18" charset="0"/>
                <a:cs typeface="Times New Roman" panose="02020603050405020304" pitchFamily="18" charset="0"/>
              </a:rPr>
              <a:t>субвенции составили </a:t>
            </a:r>
            <a:r>
              <a:rPr lang="ru-RU" sz="1100" dirty="0" smtClean="0">
                <a:latin typeface="Times New Roman" panose="02020603050405020304" pitchFamily="18" charset="0"/>
                <a:cs typeface="Times New Roman" panose="02020603050405020304" pitchFamily="18" charset="0"/>
              </a:rPr>
              <a:t>258 039,6 тыс</a:t>
            </a:r>
            <a:r>
              <a:rPr lang="ru-RU" sz="1100" dirty="0">
                <a:latin typeface="Times New Roman" panose="02020603050405020304" pitchFamily="18" charset="0"/>
                <a:cs typeface="Times New Roman" panose="02020603050405020304" pitchFamily="18" charset="0"/>
              </a:rPr>
              <a:t>. руб. или </a:t>
            </a:r>
            <a:r>
              <a:rPr lang="ru-RU" sz="1100" dirty="0" smtClean="0">
                <a:latin typeface="Times New Roman" panose="02020603050405020304" pitchFamily="18" charset="0"/>
                <a:cs typeface="Times New Roman" panose="02020603050405020304" pitchFamily="18" charset="0"/>
              </a:rPr>
              <a:t>53,5% </a:t>
            </a:r>
            <a:r>
              <a:rPr lang="ru-RU" sz="1100" dirty="0">
                <a:latin typeface="Times New Roman" panose="02020603050405020304" pitchFamily="18" charset="0"/>
                <a:cs typeface="Times New Roman" panose="02020603050405020304" pitchFamily="18" charset="0"/>
              </a:rPr>
              <a:t>и </a:t>
            </a:r>
            <a:r>
              <a:rPr lang="ru-RU" sz="1100" dirty="0" smtClean="0">
                <a:latin typeface="Times New Roman" panose="02020603050405020304" pitchFamily="18" charset="0"/>
                <a:cs typeface="Times New Roman" panose="02020603050405020304" pitchFamily="18" charset="0"/>
              </a:rPr>
              <a:t>увеличились по </a:t>
            </a:r>
            <a:r>
              <a:rPr lang="ru-RU" sz="1100" dirty="0">
                <a:latin typeface="Times New Roman" panose="02020603050405020304" pitchFamily="18" charset="0"/>
                <a:cs typeface="Times New Roman" panose="02020603050405020304" pitchFamily="18" charset="0"/>
              </a:rPr>
              <a:t>сравнению с </a:t>
            </a:r>
            <a:r>
              <a:rPr lang="ru-RU" sz="1100" dirty="0" smtClean="0">
                <a:latin typeface="Times New Roman" panose="02020603050405020304" pitchFamily="18" charset="0"/>
                <a:cs typeface="Times New Roman" panose="02020603050405020304" pitchFamily="18" charset="0"/>
              </a:rPr>
              <a:t>2021 </a:t>
            </a:r>
            <a:r>
              <a:rPr lang="ru-RU" sz="1100" dirty="0">
                <a:latin typeface="Times New Roman" panose="02020603050405020304" pitchFamily="18" charset="0"/>
                <a:cs typeface="Times New Roman" panose="02020603050405020304" pitchFamily="18" charset="0"/>
              </a:rPr>
              <a:t>г. на </a:t>
            </a:r>
            <a:r>
              <a:rPr lang="ru-RU" sz="1100" dirty="0" smtClean="0">
                <a:latin typeface="Times New Roman" panose="02020603050405020304" pitchFamily="18" charset="0"/>
                <a:cs typeface="Times New Roman" panose="02020603050405020304" pitchFamily="18" charset="0"/>
              </a:rPr>
              <a:t> 32 143,8 </a:t>
            </a:r>
            <a:r>
              <a:rPr lang="ru-RU" sz="1100" dirty="0">
                <a:latin typeface="Times New Roman" panose="02020603050405020304" pitchFamily="18" charset="0"/>
                <a:cs typeface="Times New Roman" panose="02020603050405020304" pitchFamily="18" charset="0"/>
              </a:rPr>
              <a:t>тыс. руб</a:t>
            </a:r>
            <a:r>
              <a:rPr lang="ru-RU" sz="1100" dirty="0" smtClean="0">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ru-RU" sz="1100" dirty="0" smtClean="0">
                <a:latin typeface="Times New Roman" panose="02020603050405020304" pitchFamily="18" charset="0"/>
                <a:cs typeface="Times New Roman" panose="02020603050405020304" pitchFamily="18" charset="0"/>
              </a:rPr>
              <a:t>иные межбюджетные трансферты составили  18 500,8  тыс</a:t>
            </a:r>
            <a:r>
              <a:rPr lang="ru-RU" sz="1100" dirty="0">
                <a:latin typeface="Times New Roman" panose="02020603050405020304" pitchFamily="18" charset="0"/>
                <a:cs typeface="Times New Roman" panose="02020603050405020304" pitchFamily="18" charset="0"/>
              </a:rPr>
              <a:t>. руб. или </a:t>
            </a:r>
            <a:r>
              <a:rPr lang="ru-RU" sz="1100" dirty="0" smtClean="0">
                <a:latin typeface="Times New Roman" panose="02020603050405020304" pitchFamily="18" charset="0"/>
                <a:cs typeface="Times New Roman" panose="02020603050405020304" pitchFamily="18" charset="0"/>
              </a:rPr>
              <a:t>3,8%.  и  увеличились по сравнению с 2021 г. на 6 407,6 тыс. руб.;;</a:t>
            </a:r>
            <a:endParaRPr lang="ru-RU" sz="110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ru-RU" sz="1100" dirty="0" smtClean="0">
                <a:latin typeface="Times New Roman" panose="02020603050405020304" pitchFamily="18" charset="0"/>
                <a:cs typeface="Times New Roman" panose="02020603050405020304" pitchFamily="18" charset="0"/>
              </a:rPr>
              <a:t>прочие безвозмездные поступления составили 229,6 тыс. руб. или 0,1%  и уменьшились по сравнению с 2021г. на  81,0 тыс. руб.</a:t>
            </a:r>
          </a:p>
          <a:p>
            <a:pPr marL="171450" indent="-171450" algn="just">
              <a:buFont typeface="Arial" panose="020B0604020202020204" pitchFamily="34" charset="0"/>
              <a:buChar char="•"/>
            </a:pPr>
            <a:r>
              <a:rPr lang="ru-RU" sz="1100" dirty="0" smtClean="0">
                <a:latin typeface="Times New Roman" panose="02020603050405020304" pitchFamily="18" charset="0"/>
                <a:cs typeface="Times New Roman" panose="02020603050405020304" pitchFamily="18" charset="0"/>
              </a:rPr>
              <a:t>доходы </a:t>
            </a:r>
            <a:r>
              <a:rPr lang="ru-RU" sz="1100" dirty="0">
                <a:latin typeface="Times New Roman" panose="02020603050405020304" pitchFamily="18" charset="0"/>
                <a:cs typeface="Times New Roman" panose="02020603050405020304" pitchFamily="18" charset="0"/>
              </a:rPr>
              <a:t>от возврата в бюджет </a:t>
            </a:r>
            <a:r>
              <a:rPr lang="ru-RU" sz="1100" dirty="0" smtClean="0">
                <a:latin typeface="Times New Roman" panose="02020603050405020304" pitchFamily="18" charset="0"/>
                <a:cs typeface="Times New Roman" panose="02020603050405020304" pitchFamily="18" charset="0"/>
              </a:rPr>
              <a:t>бюджетными учреждениями остатков </a:t>
            </a:r>
            <a:r>
              <a:rPr lang="ru-RU" sz="1100" dirty="0">
                <a:latin typeface="Times New Roman" panose="02020603050405020304" pitchFamily="18" charset="0"/>
                <a:cs typeface="Times New Roman" panose="02020603050405020304" pitchFamily="18" charset="0"/>
              </a:rPr>
              <a:t>субсидий прошлых лет составили  </a:t>
            </a:r>
            <a:r>
              <a:rPr lang="ru-RU" sz="1100" dirty="0" smtClean="0">
                <a:latin typeface="Times New Roman" panose="02020603050405020304" pitchFamily="18" charset="0"/>
                <a:cs typeface="Times New Roman" panose="02020603050405020304" pitchFamily="18" charset="0"/>
              </a:rPr>
              <a:t>306,9  </a:t>
            </a:r>
            <a:r>
              <a:rPr lang="ru-RU" sz="1100" dirty="0">
                <a:latin typeface="Times New Roman" panose="02020603050405020304" pitchFamily="18" charset="0"/>
                <a:cs typeface="Times New Roman" panose="02020603050405020304" pitchFamily="18" charset="0"/>
              </a:rPr>
              <a:t>тыс. руб</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p:txBody>
      </p:sp>
      <p:sp>
        <p:nvSpPr>
          <p:cNvPr id="6" name="TextBox 1"/>
          <p:cNvSpPr txBox="1"/>
          <p:nvPr/>
        </p:nvSpPr>
        <p:spPr>
          <a:xfrm>
            <a:off x="532249" y="5938979"/>
            <a:ext cx="831239" cy="41476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smtClean="0"/>
              <a:t>2020 год</a:t>
            </a:r>
            <a:endParaRPr lang="ru-RU" sz="1400" b="1" dirty="0"/>
          </a:p>
        </p:txBody>
      </p:sp>
    </p:spTree>
    <p:extLst>
      <p:ext uri="{BB962C8B-B14F-4D97-AF65-F5344CB8AC3E}">
        <p14:creationId xmlns:p14="http://schemas.microsoft.com/office/powerpoint/2010/main" val="3404036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9144000" cy="1093359"/>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7" name="Text Box 11"/>
          <p:cNvSpPr txBox="1">
            <a:spLocks noChangeArrowheads="1"/>
          </p:cNvSpPr>
          <p:nvPr/>
        </p:nvSpPr>
        <p:spPr bwMode="auto">
          <a:xfrm>
            <a:off x="755576" y="1772816"/>
            <a:ext cx="80648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algn="ctr" eaLnBrk="1" hangingPunct="1">
              <a:spcBef>
                <a:spcPts val="0"/>
              </a:spcBef>
            </a:pPr>
            <a:r>
              <a:rPr lang="ru-RU" sz="2000" b="1" dirty="0">
                <a:solidFill>
                  <a:srgbClr val="000066"/>
                </a:solidFill>
                <a:effectLst>
                  <a:outerShdw blurRad="38100" dist="38100" dir="2700000" algn="tl">
                    <a:srgbClr val="C0C0C0"/>
                  </a:outerShdw>
                </a:effectLst>
                <a:latin typeface="Times New Roman" pitchFamily="18" charset="0"/>
              </a:rPr>
              <a:t>Структура расходов </a:t>
            </a:r>
            <a:r>
              <a:rPr lang="ru-RU" sz="2000" b="1" dirty="0" smtClean="0">
                <a:solidFill>
                  <a:srgbClr val="000066"/>
                </a:solidFill>
                <a:effectLst>
                  <a:outerShdw blurRad="38100" dist="38100" dir="2700000" algn="tl">
                    <a:srgbClr val="C0C0C0"/>
                  </a:outerShdw>
                </a:effectLst>
                <a:latin typeface="Times New Roman" pitchFamily="18" charset="0"/>
              </a:rPr>
              <a:t>бюджета МО ГО «Вуктыл</a:t>
            </a:r>
            <a:r>
              <a:rPr lang="ru-RU" sz="2000" b="1" dirty="0">
                <a:solidFill>
                  <a:srgbClr val="000066"/>
                </a:solidFill>
                <a:effectLst>
                  <a:outerShdw blurRad="38100" dist="38100" dir="2700000" algn="tl">
                    <a:srgbClr val="C0C0C0"/>
                  </a:outerShdw>
                </a:effectLst>
                <a:latin typeface="Times New Roman" pitchFamily="18" charset="0"/>
              </a:rPr>
              <a:t>» </a:t>
            </a:r>
            <a:endParaRPr lang="ru-RU" sz="2000" b="1" dirty="0" smtClean="0">
              <a:solidFill>
                <a:srgbClr val="000066"/>
              </a:solidFill>
              <a:effectLst>
                <a:outerShdw blurRad="38100" dist="38100" dir="2700000" algn="tl">
                  <a:srgbClr val="C0C0C0"/>
                </a:outerShdw>
              </a:effectLst>
              <a:latin typeface="Times New Roman"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val="880599556"/>
              </p:ext>
            </p:extLst>
          </p:nvPr>
        </p:nvGraphicFramePr>
        <p:xfrm>
          <a:off x="179512" y="2204864"/>
          <a:ext cx="5616626" cy="4754887"/>
        </p:xfrm>
        <a:graphic>
          <a:graphicData uri="http://schemas.openxmlformats.org/drawingml/2006/chart">
            <c:chart xmlns:c="http://schemas.openxmlformats.org/drawingml/2006/chart" xmlns:r="http://schemas.openxmlformats.org/officeDocument/2006/relationships" r:id="rId3"/>
          </a:graphicData>
        </a:graphic>
      </p:graphicFrame>
      <p:sp>
        <p:nvSpPr>
          <p:cNvPr id="3" name="Скругленный прямоугольник 2"/>
          <p:cNvSpPr/>
          <p:nvPr/>
        </p:nvSpPr>
        <p:spPr>
          <a:xfrm>
            <a:off x="29767" y="1124744"/>
            <a:ext cx="9084320"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latin typeface="Times New Roman" panose="02020603050405020304" pitchFamily="18" charset="0"/>
                <a:cs typeface="Times New Roman" panose="02020603050405020304" pitchFamily="18" charset="0"/>
              </a:rPr>
              <a:t>Расходы бюджета – выплачиваемые из бюджета денежные средства.</a:t>
            </a:r>
            <a:endParaRPr lang="ru-RU"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13" name="Диаграмма 12"/>
          <p:cNvGraphicFramePr>
            <a:graphicFrameLocks/>
          </p:cNvGraphicFramePr>
          <p:nvPr>
            <p:extLst>
              <p:ext uri="{D42A27DB-BD31-4B8C-83A1-F6EECF244321}">
                <p14:modId xmlns:p14="http://schemas.microsoft.com/office/powerpoint/2010/main" val="649170865"/>
              </p:ext>
            </p:extLst>
          </p:nvPr>
        </p:nvGraphicFramePr>
        <p:xfrm>
          <a:off x="107504" y="2636912"/>
          <a:ext cx="5976664" cy="4571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Диаграмма 13"/>
          <p:cNvGraphicFramePr>
            <a:graphicFrameLocks/>
          </p:cNvGraphicFramePr>
          <p:nvPr>
            <p:extLst>
              <p:ext uri="{D42A27DB-BD31-4B8C-83A1-F6EECF244321}">
                <p14:modId xmlns:p14="http://schemas.microsoft.com/office/powerpoint/2010/main" val="3748531434"/>
              </p:ext>
            </p:extLst>
          </p:nvPr>
        </p:nvGraphicFramePr>
        <p:xfrm>
          <a:off x="29767" y="2172926"/>
          <a:ext cx="5680317" cy="436291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 Box 12"/>
          <p:cNvSpPr txBox="1">
            <a:spLocks noChangeArrowheads="1"/>
          </p:cNvSpPr>
          <p:nvPr/>
        </p:nvSpPr>
        <p:spPr bwMode="auto">
          <a:xfrm>
            <a:off x="6084168" y="2348880"/>
            <a:ext cx="2736304"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algn="just" eaLnBrk="1" hangingPunct="1">
              <a:spcBef>
                <a:spcPts val="0"/>
              </a:spcBef>
            </a:pPr>
            <a:r>
              <a:rPr lang="ru-RU" sz="1400" dirty="0" smtClean="0">
                <a:latin typeface="Times New Roman" panose="02020603050405020304" pitchFamily="18" charset="0"/>
                <a:cs typeface="Times New Roman" panose="02020603050405020304" pitchFamily="18" charset="0"/>
              </a:rPr>
              <a:t>     Расходная часть бюджета исполнена в сумме 801 912,5 тыс. руб. </a:t>
            </a:r>
          </a:p>
          <a:p>
            <a:pPr algn="just" eaLnBrk="1" hangingPunct="1">
              <a:spcBef>
                <a:spcPts val="0"/>
              </a:spcBef>
            </a:pPr>
            <a:endParaRPr lang="ru-RU" sz="1400" dirty="0" smtClean="0">
              <a:latin typeface="Times New Roman" panose="02020603050405020304" pitchFamily="18" charset="0"/>
              <a:cs typeface="Times New Roman" panose="02020603050405020304" pitchFamily="18" charset="0"/>
            </a:endParaRPr>
          </a:p>
          <a:p>
            <a:pPr algn="just" eaLnBrk="1" hangingPunct="1">
              <a:spcBef>
                <a:spcPts val="0"/>
              </a:spcBef>
            </a:pPr>
            <a:r>
              <a:rPr lang="ru-RU" sz="1400" dirty="0" smtClean="0">
                <a:latin typeface="Times New Roman" panose="02020603050405020304" pitchFamily="18" charset="0"/>
                <a:cs typeface="Times New Roman" panose="02020603050405020304" pitchFamily="18" charset="0"/>
              </a:rPr>
              <a:t>      Бюджет социально-направленный, социальные </a:t>
            </a:r>
            <a:r>
              <a:rPr lang="ru-RU" sz="1400" dirty="0">
                <a:latin typeface="Times New Roman" panose="02020603050405020304" pitchFamily="18" charset="0"/>
                <a:cs typeface="Times New Roman" panose="02020603050405020304" pitchFamily="18" charset="0"/>
              </a:rPr>
              <a:t>расходы бюджета </a:t>
            </a:r>
            <a:r>
              <a:rPr lang="ru-RU" sz="1400" dirty="0" smtClean="0">
                <a:latin typeface="Times New Roman" panose="02020603050405020304" pitchFamily="18" charset="0"/>
                <a:cs typeface="Times New Roman" panose="02020603050405020304" pitchFamily="18" charset="0"/>
              </a:rPr>
              <a:t>составили     473 531,3 тыс. руб</a:t>
            </a:r>
            <a:r>
              <a:rPr lang="ru-RU" sz="1400" dirty="0">
                <a:latin typeface="Times New Roman" panose="02020603050405020304" pitchFamily="18" charset="0"/>
                <a:cs typeface="Times New Roman" panose="02020603050405020304" pitchFamily="18" charset="0"/>
              </a:rPr>
              <a:t>. или </a:t>
            </a:r>
            <a:r>
              <a:rPr lang="ru-RU" sz="1400" dirty="0" smtClean="0">
                <a:latin typeface="Times New Roman" panose="02020603050405020304" pitchFamily="18" charset="0"/>
                <a:cs typeface="Times New Roman" panose="02020603050405020304" pitchFamily="18" charset="0"/>
              </a:rPr>
              <a:t>59,1% </a:t>
            </a:r>
            <a:r>
              <a:rPr lang="ru-RU" sz="1400" dirty="0">
                <a:latin typeface="Times New Roman" panose="02020603050405020304" pitchFamily="18" charset="0"/>
                <a:cs typeface="Times New Roman" panose="02020603050405020304" pitchFamily="18" charset="0"/>
              </a:rPr>
              <a:t>от всех расходов бюджета</a:t>
            </a:r>
            <a:r>
              <a:rPr lang="ru-RU" sz="1400" dirty="0" smtClean="0">
                <a:latin typeface="Times New Roman" panose="02020603050405020304" pitchFamily="18" charset="0"/>
                <a:cs typeface="Times New Roman" panose="02020603050405020304" pitchFamily="18" charset="0"/>
              </a:rPr>
              <a:t>.</a:t>
            </a:r>
          </a:p>
          <a:p>
            <a:pPr algn="just" eaLnBrk="1" hangingPunct="1">
              <a:spcBef>
                <a:spcPts val="0"/>
              </a:spcBef>
            </a:pPr>
            <a:endParaRPr lang="ru-RU" sz="1400" dirty="0" smtClean="0">
              <a:solidFill>
                <a:srgbClr val="FF0000"/>
              </a:solidFill>
              <a:latin typeface="Times New Roman" panose="02020603050405020304" pitchFamily="18" charset="0"/>
              <a:cs typeface="Times New Roman" panose="02020603050405020304" pitchFamily="18" charset="0"/>
            </a:endParaRPr>
          </a:p>
          <a:p>
            <a:pPr algn="just" eaLnBrk="1" hangingPunct="1">
              <a:spcBef>
                <a:spcPts val="0"/>
              </a:spcBef>
            </a:pPr>
            <a:r>
              <a:rPr lang="ru-RU" sz="1400" dirty="0" smtClean="0">
                <a:solidFill>
                  <a:srgbClr val="FF0000"/>
                </a:solidFill>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Большая </a:t>
            </a:r>
            <a:r>
              <a:rPr lang="ru-RU" sz="1400" dirty="0">
                <a:latin typeface="Times New Roman" panose="02020603050405020304" pitchFamily="18" charset="0"/>
                <a:cs typeface="Times New Roman" panose="02020603050405020304" pitchFamily="18" charset="0"/>
              </a:rPr>
              <a:t>доля расходов бюджета направлена на отрасль «</a:t>
            </a:r>
            <a:r>
              <a:rPr lang="ru-RU" sz="1400" dirty="0" smtClean="0">
                <a:latin typeface="Times New Roman" panose="02020603050405020304" pitchFamily="18" charset="0"/>
                <a:cs typeface="Times New Roman" panose="02020603050405020304" pitchFamily="18" charset="0"/>
              </a:rPr>
              <a:t>Образование» - 392 659,9 тыс. руб</a:t>
            </a:r>
            <a:r>
              <a:rPr lang="ru-RU" sz="1400" dirty="0">
                <a:latin typeface="Times New Roman" panose="02020603050405020304" pitchFamily="18" charset="0"/>
                <a:cs typeface="Times New Roman" panose="02020603050405020304" pitchFamily="18" charset="0"/>
              </a:rPr>
              <a:t>. или </a:t>
            </a:r>
            <a:r>
              <a:rPr lang="ru-RU" sz="1400" dirty="0" smtClean="0">
                <a:latin typeface="Times New Roman" panose="02020603050405020304" pitchFamily="18" charset="0"/>
                <a:cs typeface="Times New Roman" panose="02020603050405020304" pitchFamily="18" charset="0"/>
              </a:rPr>
              <a:t>48,9%  </a:t>
            </a:r>
            <a:r>
              <a:rPr lang="ru-RU" sz="1400" dirty="0">
                <a:latin typeface="Times New Roman" panose="02020603050405020304" pitchFamily="18" charset="0"/>
                <a:cs typeface="Times New Roman" panose="02020603050405020304" pitchFamily="18" charset="0"/>
              </a:rPr>
              <a:t>всех расходов </a:t>
            </a:r>
            <a:r>
              <a:rPr lang="ru-RU" sz="1400" dirty="0" smtClean="0">
                <a:latin typeface="Times New Roman" panose="02020603050405020304" pitchFamily="18" charset="0"/>
                <a:cs typeface="Times New Roman" panose="02020603050405020304" pitchFamily="18" charset="0"/>
              </a:rPr>
              <a:t>бюджета. </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98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7"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2000" fill="hold"/>
                                        <p:tgtEl>
                                          <p:spTgt spid="13"/>
                                        </p:tgtEl>
                                        <p:attrNameLst>
                                          <p:attrName>ppt_x</p:attrName>
                                        </p:attrNameLst>
                                      </p:cBhvr>
                                      <p:tavLst>
                                        <p:tav tm="0">
                                          <p:val>
                                            <p:strVal val="1+#ppt_w/2"/>
                                          </p:val>
                                        </p:tav>
                                        <p:tav tm="100000">
                                          <p:val>
                                            <p:strVal val="#ppt_x"/>
                                          </p:val>
                                        </p:tav>
                                      </p:tavLst>
                                    </p:anim>
                                    <p:anim calcmode="lin" valueType="num">
                                      <p:cBhvr additive="base">
                                        <p:cTn id="13" dur="20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7" presetClass="entr" presetSubtype="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2000" fill="hold"/>
                                        <p:tgtEl>
                                          <p:spTgt spid="14"/>
                                        </p:tgtEl>
                                        <p:attrNameLst>
                                          <p:attrName>ppt_x</p:attrName>
                                        </p:attrNameLst>
                                      </p:cBhvr>
                                      <p:tavLst>
                                        <p:tav tm="0">
                                          <p:val>
                                            <p:strVal val="1+#ppt_w/2"/>
                                          </p:val>
                                        </p:tav>
                                        <p:tav tm="100000">
                                          <p:val>
                                            <p:strVal val="#ppt_x"/>
                                          </p:val>
                                        </p:tav>
                                      </p:tavLst>
                                    </p:anim>
                                    <p:anim calcmode="lin" valueType="num">
                                      <p:cBhvr additive="base">
                                        <p:cTn id="18"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3" grpId="0">
        <p:bldAsOne/>
      </p:bldGraphic>
      <p:bldGraphic spid="1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692696"/>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6" name="Rectangle 750"/>
          <p:cNvSpPr>
            <a:spLocks noChangeArrowheads="1"/>
          </p:cNvSpPr>
          <p:nvPr/>
        </p:nvSpPr>
        <p:spPr bwMode="auto">
          <a:xfrm>
            <a:off x="107504" y="585731"/>
            <a:ext cx="87849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ru-RU" sz="2400" b="1" dirty="0">
                <a:solidFill>
                  <a:srgbClr val="000066"/>
                </a:solidFill>
                <a:effectLst>
                  <a:outerShdw blurRad="38100" dist="38100" dir="2700000" algn="tl">
                    <a:srgbClr val="C0C0C0"/>
                  </a:outerShdw>
                </a:effectLst>
                <a:latin typeface="Arial" pitchFamily="34" charset="0"/>
              </a:rPr>
              <a:t>  </a:t>
            </a:r>
            <a:r>
              <a:rPr lang="ru-RU" sz="2000" b="1" dirty="0" smtClean="0">
                <a:solidFill>
                  <a:srgbClr val="00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Динамика </a:t>
            </a:r>
            <a:r>
              <a:rPr lang="ru-RU" sz="2000" b="1" dirty="0">
                <a:solidFill>
                  <a:srgbClr val="00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расходной части </a:t>
            </a:r>
            <a:r>
              <a:rPr lang="ru-RU" sz="2000" b="1" dirty="0" smtClean="0">
                <a:solidFill>
                  <a:srgbClr val="00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бюджета МО ГО «Вуктыл</a:t>
            </a:r>
            <a:r>
              <a:rPr lang="ru-RU" sz="2000" b="1" dirty="0">
                <a:solidFill>
                  <a:srgbClr val="00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p>
        </p:txBody>
      </p:sp>
      <p:sp>
        <p:nvSpPr>
          <p:cNvPr id="9" name="Text Box 1959"/>
          <p:cNvSpPr txBox="1">
            <a:spLocks noChangeArrowheads="1"/>
          </p:cNvSpPr>
          <p:nvPr/>
        </p:nvSpPr>
        <p:spPr bwMode="auto">
          <a:xfrm>
            <a:off x="251520" y="1110574"/>
            <a:ext cx="8651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hangingPunct="1">
              <a:spcBef>
                <a:spcPct val="50000"/>
              </a:spcBef>
            </a:pPr>
            <a:r>
              <a:rPr lang="ru-RU" sz="1200" dirty="0" err="1" smtClean="0">
                <a:latin typeface="Times New Roman" panose="02020603050405020304" pitchFamily="18" charset="0"/>
                <a:cs typeface="Times New Roman" panose="02020603050405020304" pitchFamily="18" charset="0"/>
              </a:rPr>
              <a:t>тыс.руб</a:t>
            </a:r>
            <a:r>
              <a:rPr lang="ru-RU" sz="1200" b="1" dirty="0">
                <a:latin typeface="Times New Roman" panose="02020603050405020304" pitchFamily="18" charset="0"/>
                <a:cs typeface="Times New Roman" panose="02020603050405020304" pitchFamily="18" charset="0"/>
              </a:rPr>
              <a:t>.</a:t>
            </a:r>
          </a:p>
        </p:txBody>
      </p:sp>
      <p:graphicFrame>
        <p:nvGraphicFramePr>
          <p:cNvPr id="8" name="Group 119"/>
          <p:cNvGraphicFramePr>
            <a:graphicFrameLocks noGrp="1"/>
          </p:cNvGraphicFramePr>
          <p:nvPr>
            <p:extLst>
              <p:ext uri="{D42A27DB-BD31-4B8C-83A1-F6EECF244321}">
                <p14:modId xmlns:p14="http://schemas.microsoft.com/office/powerpoint/2010/main" val="1424072069"/>
              </p:ext>
            </p:extLst>
          </p:nvPr>
        </p:nvGraphicFramePr>
        <p:xfrm>
          <a:off x="263051" y="1335698"/>
          <a:ext cx="5245053" cy="4794522"/>
        </p:xfrm>
        <a:graphic>
          <a:graphicData uri="http://schemas.openxmlformats.org/drawingml/2006/table">
            <a:tbl>
              <a:tblPr/>
              <a:tblGrid>
                <a:gridCol w="2004693"/>
                <a:gridCol w="839137"/>
                <a:gridCol w="817047"/>
                <a:gridCol w="792088"/>
                <a:gridCol w="792088"/>
              </a:tblGrid>
              <a:tr h="724121">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Н</a:t>
                      </a: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аименование</a:t>
                      </a:r>
                      <a:endParaRPr kumimoji="0" lang="ru-RU" sz="1100" b="1" i="0" u="none" strike="noStrike" cap="none" normalizeH="0" baseline="0" dirty="0" smtClean="0">
                        <a:ln>
                          <a:noFill/>
                        </a:ln>
                        <a:solidFill>
                          <a:srgbClr val="0000CC"/>
                        </a:solidFill>
                        <a:effectLst/>
                        <a:latin typeface="Times New Roman" pitchFamily="18" charset="0"/>
                        <a:cs typeface="Times New Roman" pitchFamily="18" charset="0"/>
                      </a:endParaRP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показателя</a:t>
                      </a:r>
                      <a:endParaRPr kumimoji="0" lang="en-US" sz="1100" b="0" i="0" u="none" strike="noStrike" cap="none" normalizeH="0" baseline="0" dirty="0" smtClean="0">
                        <a:ln>
                          <a:noFill/>
                        </a:ln>
                        <a:solidFill>
                          <a:srgbClr val="0000CC"/>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2</a:t>
                      </a: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0</a:t>
                      </a: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20</a:t>
                      </a: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год</a:t>
                      </a: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 </a:t>
                      </a:r>
                      <a:endParaRPr kumimoji="0" lang="ru-RU" sz="1100" b="1" i="0" u="none" strike="noStrike" cap="none" normalizeH="0" baseline="0" dirty="0" smtClean="0">
                        <a:ln>
                          <a:noFill/>
                        </a:ln>
                        <a:solidFill>
                          <a:srgbClr val="0000CC"/>
                        </a:solidFill>
                        <a:effectLst/>
                        <a:latin typeface="Times New Roman" pitchFamily="18" charset="0"/>
                        <a:cs typeface="Times New Roman" pitchFamily="18" charset="0"/>
                      </a:endParaRP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Факт</a:t>
                      </a:r>
                      <a:endParaRPr kumimoji="0" lang="en-US" sz="1100" b="0" i="0" u="none" strike="noStrike" cap="none" normalizeH="0" baseline="0" dirty="0" smtClean="0">
                        <a:ln>
                          <a:noFill/>
                        </a:ln>
                        <a:solidFill>
                          <a:srgbClr val="0000CC"/>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20</a:t>
                      </a: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21</a:t>
                      </a: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год</a:t>
                      </a: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 </a:t>
                      </a:r>
                      <a:endParaRPr kumimoji="0" lang="ru-RU" sz="1100" b="1" i="0" u="none" strike="noStrike" cap="none" normalizeH="0" baseline="0" dirty="0" smtClean="0">
                        <a:ln>
                          <a:noFill/>
                        </a:ln>
                        <a:solidFill>
                          <a:srgbClr val="0000CC"/>
                        </a:solidFill>
                        <a:effectLst/>
                        <a:latin typeface="Times New Roman" pitchFamily="18" charset="0"/>
                        <a:cs typeface="Times New Roman" pitchFamily="18" charset="0"/>
                      </a:endParaRP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факт</a:t>
                      </a:r>
                      <a:endParaRPr kumimoji="0" lang="en-US" sz="1100" b="0" i="0" u="none" strike="noStrike" cap="none" normalizeH="0" baseline="0" dirty="0" smtClean="0">
                        <a:ln>
                          <a:noFill/>
                        </a:ln>
                        <a:solidFill>
                          <a:srgbClr val="0000CC"/>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20</a:t>
                      </a: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22</a:t>
                      </a: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год</a:t>
                      </a: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 </a:t>
                      </a:r>
                      <a:endParaRPr kumimoji="0" lang="ru-RU" sz="1100" b="1" i="0" u="none" strike="noStrike" cap="none" normalizeH="0" baseline="0" dirty="0" smtClean="0">
                        <a:ln>
                          <a:noFill/>
                        </a:ln>
                        <a:solidFill>
                          <a:srgbClr val="0000CC"/>
                        </a:solidFill>
                        <a:effectLst/>
                        <a:latin typeface="Times New Roman" pitchFamily="18" charset="0"/>
                        <a:cs typeface="Times New Roman" pitchFamily="18" charset="0"/>
                      </a:endParaRP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факт</a:t>
                      </a:r>
                      <a:endParaRPr kumimoji="0" lang="en-US" sz="1100" b="0" i="0" u="none" strike="noStrike" cap="none" normalizeH="0" baseline="0" dirty="0" smtClean="0">
                        <a:ln>
                          <a:noFill/>
                        </a:ln>
                        <a:solidFill>
                          <a:srgbClr val="0000CC"/>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от</a:t>
                      </a:r>
                      <a:endParaRPr kumimoji="0" lang="ru-RU" sz="1100" b="1" i="0" u="none" strike="noStrike" cap="none" normalizeH="0" baseline="0" dirty="0" smtClean="0">
                        <a:ln>
                          <a:noFill/>
                        </a:ln>
                        <a:solidFill>
                          <a:srgbClr val="0000CC"/>
                        </a:solidFill>
                        <a:effectLst/>
                        <a:latin typeface="Times New Roman" pitchFamily="18" charset="0"/>
                        <a:cs typeface="Times New Roman" pitchFamily="18" charset="0"/>
                      </a:endParaRP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о</a:t>
                      </a: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бщих</a:t>
                      </a:r>
                      <a:endParaRPr kumimoji="0" lang="ru-RU" sz="1100" b="1" i="0" u="none" strike="noStrike" cap="none" normalizeH="0" baseline="0" dirty="0" smtClean="0">
                        <a:ln>
                          <a:noFill/>
                        </a:ln>
                        <a:solidFill>
                          <a:srgbClr val="0000CC"/>
                        </a:solidFill>
                        <a:effectLst/>
                        <a:latin typeface="Times New Roman" pitchFamily="18" charset="0"/>
                        <a:cs typeface="Times New Roman" pitchFamily="18" charset="0"/>
                      </a:endParaRP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р</a:t>
                      </a: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асход</a:t>
                      </a:r>
                      <a:r>
                        <a:rPr kumimoji="0" lang="ru-RU" sz="1100" b="1" i="0" u="none" strike="noStrike" cap="none" normalizeH="0" baseline="0" dirty="0" err="1" smtClean="0">
                          <a:ln>
                            <a:noFill/>
                          </a:ln>
                          <a:solidFill>
                            <a:srgbClr val="0000CC"/>
                          </a:solidFill>
                          <a:effectLst/>
                          <a:latin typeface="Times New Roman" pitchFamily="18" charset="0"/>
                          <a:cs typeface="Times New Roman" pitchFamily="18" charset="0"/>
                        </a:rPr>
                        <a:t>ов</a:t>
                      </a: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  </a:t>
                      </a:r>
                    </a:p>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в 2022г.</a:t>
                      </a:r>
                      <a:endParaRPr kumimoji="0" lang="en-US" sz="1100" b="0" i="0" u="none" strike="noStrike" cap="none" normalizeH="0" baseline="0" dirty="0" smtClean="0">
                        <a:ln>
                          <a:noFill/>
                        </a:ln>
                        <a:solidFill>
                          <a:srgbClr val="0000CC"/>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4104">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Общегосударственные</a:t>
                      </a: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 </a:t>
                      </a:r>
                      <a:endParaRPr kumimoji="0" lang="ru-RU" sz="1100" b="1" i="0" u="none" strike="noStrike" cap="none" normalizeH="0" baseline="0" dirty="0" smtClean="0">
                        <a:ln>
                          <a:noFill/>
                        </a:ln>
                        <a:solidFill>
                          <a:srgbClr val="0000CC"/>
                        </a:solidFill>
                        <a:effectLst/>
                        <a:latin typeface="Times New Roman" pitchFamily="18" charset="0"/>
                        <a:cs typeface="Times New Roman" pitchFamily="18" charset="0"/>
                      </a:endParaRP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вопросы</a:t>
                      </a:r>
                      <a:endParaRPr kumimoji="0" lang="en-US" sz="1100" b="0" i="0" u="none" strike="noStrike" cap="none" normalizeH="0" baseline="0" dirty="0" smtClean="0">
                        <a:ln>
                          <a:noFill/>
                        </a:ln>
                        <a:solidFill>
                          <a:srgbClr val="0000CC"/>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itchFamily="18" charset="0"/>
                          <a:cs typeface="Times New Roman" pitchFamily="18" charset="0"/>
                        </a:rPr>
                        <a:t>116 294,9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itchFamily="18" charset="0"/>
                          <a:cs typeface="Times New Roman" pitchFamily="18" charset="0"/>
                        </a:rPr>
                        <a:t>114 500,9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itchFamily="18" charset="0"/>
                          <a:cs typeface="Times New Roman" pitchFamily="18" charset="0"/>
                        </a:rPr>
                        <a:t>119 562,1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14,9</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59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Национальная</a:t>
                      </a: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безопасност</a:t>
                      </a: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ь</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и</a:t>
                      </a: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 п</a:t>
                      </a: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равоохранительная</a:t>
                      </a: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 </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деятельность</a:t>
                      </a:r>
                      <a:endParaRPr kumimoji="0" lang="en-US" sz="1100" b="0" i="0" u="none" strike="noStrike" cap="none" normalizeH="0" baseline="0" dirty="0" smtClean="0">
                        <a:ln>
                          <a:noFill/>
                        </a:ln>
                        <a:solidFill>
                          <a:srgbClr val="0000CC"/>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1 216,6</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1 551,4</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1 403,4</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0,2</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822">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Национальная</a:t>
                      </a: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экономика</a:t>
                      </a:r>
                      <a:endParaRPr kumimoji="0" lang="en-US" sz="1100" b="0" i="0" u="none" strike="noStrike" cap="none" normalizeH="0" baseline="0" dirty="0" smtClean="0">
                        <a:ln>
                          <a:noFill/>
                        </a:ln>
                        <a:solidFill>
                          <a:srgbClr val="0000CC"/>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28 241,9</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16 306,0</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85 798,6</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10,7</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914">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Жилищно-коммунальное</a:t>
                      </a: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 </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х</a:t>
                      </a: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озяйство</a:t>
                      </a:r>
                      <a:endParaRPr kumimoji="0" lang="en-US" sz="1100" b="0" i="0" u="none" strike="noStrike" cap="none" normalizeH="0" baseline="0" dirty="0" smtClean="0">
                        <a:ln>
                          <a:noFill/>
                        </a:ln>
                        <a:solidFill>
                          <a:srgbClr val="0000CC"/>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109 970,4</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91 018,8</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119 150,9</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14,8</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822">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Образование</a:t>
                      </a:r>
                      <a:endParaRPr kumimoji="0" lang="en-US" sz="1100" b="0" i="0" u="none" strike="noStrike" cap="none" normalizeH="0" baseline="0" dirty="0" smtClean="0">
                        <a:ln>
                          <a:noFill/>
                        </a:ln>
                        <a:solidFill>
                          <a:srgbClr val="0000CC"/>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507 696,2</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400 951,2</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392 659,9</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48,9</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562">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Культура</a:t>
                      </a: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кинематография</a:t>
                      </a:r>
                      <a:endParaRPr kumimoji="0" lang="en-US" sz="1100" b="0" i="0" u="none" strike="noStrike" cap="none" normalizeH="0" baseline="0" dirty="0" smtClean="0">
                        <a:ln>
                          <a:noFill/>
                        </a:ln>
                        <a:solidFill>
                          <a:srgbClr val="0000CC"/>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69 451,8</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52 189,6</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69 562,9</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8,7</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822">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Социальная</a:t>
                      </a: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политика</a:t>
                      </a:r>
                      <a:endParaRPr kumimoji="0" lang="en-US" sz="1100" b="0" i="0" u="none" strike="noStrike" cap="none" normalizeH="0" baseline="0" dirty="0" smtClean="0">
                        <a:ln>
                          <a:noFill/>
                        </a:ln>
                        <a:solidFill>
                          <a:srgbClr val="0000CC"/>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11 084,1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9 582,2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10 856,8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1,4</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822">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Физическая</a:t>
                      </a: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 </a:t>
                      </a: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культура</a:t>
                      </a: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 и </a:t>
                      </a:r>
                      <a:endParaRPr kumimoji="0" lang="ru-RU" sz="1100" b="1" i="0" u="none" strike="noStrike" cap="none" normalizeH="0" baseline="0" dirty="0" smtClean="0">
                        <a:ln>
                          <a:noFill/>
                        </a:ln>
                        <a:solidFill>
                          <a:srgbClr val="0000CC"/>
                        </a:solidFill>
                        <a:effectLst/>
                        <a:latin typeface="Times New Roman" pitchFamily="18" charset="0"/>
                        <a:cs typeface="Times New Roman" pitchFamily="18" charset="0"/>
                      </a:endParaRPr>
                    </a:p>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rgbClr val="0000CC"/>
                          </a:solidFill>
                          <a:effectLst/>
                          <a:latin typeface="Times New Roman" pitchFamily="18" charset="0"/>
                          <a:cs typeface="Times New Roman" pitchFamily="18" charset="0"/>
                        </a:rPr>
                        <a:t>спорт</a:t>
                      </a:r>
                      <a:endParaRPr kumimoji="0" lang="en-US" sz="1100" b="0" i="0" u="none" strike="noStrike" cap="none" normalizeH="0" baseline="0" dirty="0" smtClean="0">
                        <a:ln>
                          <a:noFill/>
                        </a:ln>
                        <a:solidFill>
                          <a:srgbClr val="0000CC"/>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647,3</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214,1</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451,7</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0,1</a:t>
                      </a:r>
                      <a:endParaRPr kumimoji="0" lang="en-US" sz="1150" b="0"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2018">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Обслуживание </a:t>
                      </a:r>
                    </a:p>
                    <a:p>
                      <a:pPr marL="342900" marR="0" lvl="0" indent="-342900" algn="l" defTabSz="914400" rtl="0" eaLnBrk="0" fontAlgn="b" latinLnBrk="0" hangingPunct="0">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CC"/>
                          </a:solidFill>
                          <a:effectLst/>
                          <a:latin typeface="Times New Roman" pitchFamily="18" charset="0"/>
                          <a:cs typeface="Times New Roman" pitchFamily="18" charset="0"/>
                        </a:rPr>
                        <a:t>муниципального долга</a:t>
                      </a:r>
                      <a:endParaRPr kumimoji="0" lang="en-US" sz="1100" b="1" i="0" u="none" strike="noStrike" cap="none" normalizeH="0" baseline="0" dirty="0" smtClean="0">
                        <a:ln>
                          <a:noFill/>
                        </a:ln>
                        <a:solidFill>
                          <a:srgbClr val="0000CC"/>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itchFamily="18" charset="0"/>
                          <a:cs typeface="Times New Roman" pitchFamily="18" charset="0"/>
                        </a:rPr>
                        <a:t>3 630,3</a:t>
                      </a:r>
                      <a:endParaRPr kumimoji="0" lang="en-US" sz="1150" b="0" i="0" u="none" strike="noStrike" cap="none" normalizeH="0" baseline="0" dirty="0" smtClean="0">
                        <a:ln>
                          <a:noFill/>
                        </a:ln>
                        <a:solidFill>
                          <a:srgbClr val="0000CC"/>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itchFamily="18" charset="0"/>
                          <a:cs typeface="Times New Roman" pitchFamily="18" charset="0"/>
                        </a:rPr>
                        <a:t>3 823,3</a:t>
                      </a:r>
                      <a:endParaRPr kumimoji="0" lang="en-US" sz="1150" b="0" i="0" u="none" strike="noStrike" cap="none" normalizeH="0" baseline="0" dirty="0" smtClean="0">
                        <a:ln>
                          <a:noFill/>
                        </a:ln>
                        <a:solidFill>
                          <a:srgbClr val="0000CC"/>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itchFamily="18" charset="0"/>
                          <a:cs typeface="Times New Roman" pitchFamily="18" charset="0"/>
                        </a:rPr>
                        <a:t>2 466,2</a:t>
                      </a:r>
                      <a:endParaRPr kumimoji="0" lang="en-US" sz="1150" b="0" i="0" u="none" strike="noStrike" cap="none" normalizeH="0" baseline="0" dirty="0" smtClean="0">
                        <a:ln>
                          <a:noFill/>
                        </a:ln>
                        <a:solidFill>
                          <a:srgbClr val="0000CC"/>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0" i="0" u="none" strike="noStrike" cap="none" normalizeH="0" baseline="0" dirty="0" smtClean="0">
                          <a:ln>
                            <a:noFill/>
                          </a:ln>
                          <a:solidFill>
                            <a:srgbClr val="0000CC"/>
                          </a:solidFill>
                          <a:effectLst/>
                          <a:latin typeface="Times New Roman" pitchFamily="18" charset="0"/>
                          <a:cs typeface="Times New Roman" pitchFamily="18" charset="0"/>
                        </a:rPr>
                        <a:t>0,3</a:t>
                      </a:r>
                      <a:endParaRPr kumimoji="0" lang="en-US" sz="1150" b="0" i="0" u="none" strike="noStrike" cap="none" normalizeH="0" baseline="0" dirty="0" smtClean="0">
                        <a:ln>
                          <a:noFill/>
                        </a:ln>
                        <a:solidFill>
                          <a:srgbClr val="0000CC"/>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822">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CC"/>
                          </a:solidFill>
                          <a:effectLst/>
                          <a:latin typeface="Times New Roman" pitchFamily="18" charset="0"/>
                          <a:cs typeface="Times New Roman" pitchFamily="18" charset="0"/>
                        </a:rPr>
                        <a:t>ВСЕГО</a:t>
                      </a:r>
                      <a:endParaRPr kumimoji="0" lang="en-US" sz="1100" b="0" i="0" u="none" strike="noStrike" cap="none" normalizeH="0" baseline="0" dirty="0" smtClean="0">
                        <a:ln>
                          <a:noFill/>
                        </a:ln>
                        <a:solidFill>
                          <a:srgbClr val="0000CC"/>
                        </a:solidFill>
                        <a:effectLst/>
                        <a:latin typeface="Franklin Gothic Book"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848 233,5</a:t>
                      </a:r>
                      <a:endParaRPr kumimoji="0" lang="en-US" sz="115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690 137,5</a:t>
                      </a:r>
                      <a:endParaRPr kumimoji="0" lang="en-US" sz="115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801 912,5</a:t>
                      </a:r>
                      <a:endParaRPr kumimoji="0" lang="en-US" sz="115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ru-RU" sz="115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rPr>
                        <a:t>100,0</a:t>
                      </a:r>
                      <a:endParaRPr kumimoji="0" lang="en-US" sz="1150" b="1" i="0" u="none" strike="noStrike" cap="none" normalizeH="0" baseline="0" dirty="0" smtClean="0">
                        <a:ln>
                          <a:noFill/>
                        </a:ln>
                        <a:solidFill>
                          <a:srgbClr val="0000CC"/>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Text Box 1958"/>
          <p:cNvSpPr txBox="1">
            <a:spLocks noChangeArrowheads="1"/>
          </p:cNvSpPr>
          <p:nvPr/>
        </p:nvSpPr>
        <p:spPr bwMode="auto">
          <a:xfrm>
            <a:off x="5652120" y="1217340"/>
            <a:ext cx="3312367" cy="487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algn="just">
              <a:lnSpc>
                <a:spcPct val="100000"/>
              </a:lnSpc>
              <a:spcBef>
                <a:spcPts val="700"/>
              </a:spcBef>
              <a:buNone/>
            </a:pPr>
            <a:r>
              <a:rPr lang="ru-RU" sz="1400" dirty="0" smtClean="0">
                <a:latin typeface="Times New Roman" panose="02020603050405020304" pitchFamily="18" charset="0"/>
                <a:cs typeface="Times New Roman" panose="02020603050405020304" pitchFamily="18" charset="0"/>
              </a:rPr>
              <a:t>  </a:t>
            </a:r>
            <a:r>
              <a:rPr lang="ru-RU" sz="1100" spc="-1" dirty="0">
                <a:solidFill>
                  <a:srgbClr val="000000"/>
                </a:solidFill>
                <a:latin typeface="Times New Roman"/>
              </a:rPr>
              <a:t>Расходная часть бюджета увеличилась с 690 137,5 тыс. руб. в 2021 году до 801 912,5 тыс. руб. в 2022 году, увеличение расходов  составило  111 775,0 тыс. руб. или  16,2 %. </a:t>
            </a:r>
            <a:endParaRPr lang="ru-RU" sz="1100" spc="-1" dirty="0">
              <a:latin typeface="Arial"/>
            </a:endParaRPr>
          </a:p>
          <a:p>
            <a:pPr algn="just">
              <a:lnSpc>
                <a:spcPct val="100000"/>
              </a:lnSpc>
              <a:buNone/>
            </a:pPr>
            <a:r>
              <a:rPr lang="ru-RU" sz="1100" spc="-1" dirty="0">
                <a:solidFill>
                  <a:srgbClr val="000000"/>
                </a:solidFill>
                <a:latin typeface="Times New Roman"/>
              </a:rPr>
              <a:t> </a:t>
            </a:r>
            <a:r>
              <a:rPr lang="ru-RU" sz="1100" b="1" spc="-1" dirty="0">
                <a:solidFill>
                  <a:srgbClr val="000000"/>
                </a:solidFill>
                <a:latin typeface="Times New Roman"/>
              </a:rPr>
              <a:t>Увеличение расходов в 2022г. к 2021г.: </a:t>
            </a:r>
            <a:endParaRPr lang="ru-RU" sz="1100" spc="-1" dirty="0">
              <a:latin typeface="Arial"/>
            </a:endParaRPr>
          </a:p>
          <a:p>
            <a:pPr algn="just">
              <a:lnSpc>
                <a:spcPct val="100000"/>
              </a:lnSpc>
              <a:buNone/>
            </a:pPr>
            <a:r>
              <a:rPr lang="ru-RU" sz="1100" spc="-1" dirty="0">
                <a:solidFill>
                  <a:srgbClr val="000000"/>
                </a:solidFill>
                <a:latin typeface="Times New Roman"/>
              </a:rPr>
              <a:t>-   по общегосударственным вопросам 119 562,1  </a:t>
            </a:r>
            <a:endParaRPr lang="ru-RU" sz="1100" spc="-1" dirty="0">
              <a:latin typeface="Arial"/>
            </a:endParaRPr>
          </a:p>
          <a:p>
            <a:pPr algn="just">
              <a:lnSpc>
                <a:spcPct val="100000"/>
              </a:lnSpc>
              <a:buNone/>
            </a:pPr>
            <a:r>
              <a:rPr lang="ru-RU" sz="1100" spc="-1" dirty="0">
                <a:solidFill>
                  <a:srgbClr val="000000"/>
                </a:solidFill>
                <a:latin typeface="Times New Roman"/>
              </a:rPr>
              <a:t>    тыс. руб., что больше  чем в 2021г. на  5 061,2   </a:t>
            </a:r>
            <a:endParaRPr lang="ru-RU" sz="1100" spc="-1" dirty="0">
              <a:latin typeface="Arial"/>
            </a:endParaRPr>
          </a:p>
          <a:p>
            <a:pPr algn="just">
              <a:lnSpc>
                <a:spcPct val="100000"/>
              </a:lnSpc>
              <a:buNone/>
            </a:pPr>
            <a:r>
              <a:rPr lang="ru-RU" sz="1100" spc="-1" dirty="0">
                <a:solidFill>
                  <a:srgbClr val="000000"/>
                </a:solidFill>
                <a:latin typeface="Times New Roman"/>
              </a:rPr>
              <a:t>    тыс. руб.;</a:t>
            </a:r>
            <a:endParaRPr lang="ru-RU" sz="1100" spc="-1" dirty="0">
              <a:latin typeface="Arial"/>
            </a:endParaRPr>
          </a:p>
          <a:p>
            <a:pPr marL="171360" indent="-171360" algn="just">
              <a:lnSpc>
                <a:spcPct val="100000"/>
              </a:lnSpc>
              <a:buClr>
                <a:srgbClr val="000000"/>
              </a:buClr>
              <a:buFont typeface="StarSymbol"/>
              <a:buChar char="-"/>
            </a:pPr>
            <a:r>
              <a:rPr lang="ru-RU" sz="1100" spc="-1" dirty="0">
                <a:solidFill>
                  <a:srgbClr val="000000"/>
                </a:solidFill>
                <a:latin typeface="Times New Roman"/>
              </a:rPr>
              <a:t>по национальной экономике 85 798,6 тыс. руб.,   </a:t>
            </a:r>
            <a:endParaRPr lang="ru-RU" sz="1100" spc="-1" dirty="0">
              <a:latin typeface="Arial"/>
            </a:endParaRPr>
          </a:p>
          <a:p>
            <a:pPr algn="just">
              <a:lnSpc>
                <a:spcPct val="100000"/>
              </a:lnSpc>
              <a:buNone/>
            </a:pPr>
            <a:r>
              <a:rPr lang="ru-RU" sz="1100" spc="-1" dirty="0">
                <a:solidFill>
                  <a:srgbClr val="000000"/>
                </a:solidFill>
                <a:latin typeface="Times New Roman"/>
              </a:rPr>
              <a:t>     что больше чем в 2021 году на 69 492,6 тыс. руб.</a:t>
            </a:r>
            <a:endParaRPr lang="ru-RU" sz="1100" spc="-1" dirty="0">
              <a:latin typeface="Arial"/>
            </a:endParaRPr>
          </a:p>
          <a:p>
            <a:pPr marL="171360" indent="-171360" algn="just">
              <a:lnSpc>
                <a:spcPct val="100000"/>
              </a:lnSpc>
              <a:buClr>
                <a:srgbClr val="000000"/>
              </a:buClr>
              <a:buFont typeface="StarSymbol"/>
              <a:buChar char="-"/>
            </a:pPr>
            <a:r>
              <a:rPr lang="ru-RU" sz="1100" spc="-1" dirty="0">
                <a:solidFill>
                  <a:srgbClr val="000000"/>
                </a:solidFill>
                <a:latin typeface="Times New Roman"/>
              </a:rPr>
              <a:t>по жилищно-коммунальному хозяйству            119 150,9 тыс. руб., что больше чем в 2021 году на  28 132,1 тыс. руб.;</a:t>
            </a:r>
            <a:endParaRPr lang="ru-RU" sz="1100" spc="-1" dirty="0">
              <a:latin typeface="Arial"/>
            </a:endParaRPr>
          </a:p>
          <a:p>
            <a:pPr marL="171360" indent="-171360" algn="just">
              <a:lnSpc>
                <a:spcPct val="100000"/>
              </a:lnSpc>
              <a:buClr>
                <a:srgbClr val="000000"/>
              </a:buClr>
              <a:buFont typeface="StarSymbol"/>
              <a:buChar char="-"/>
            </a:pPr>
            <a:r>
              <a:rPr lang="ru-RU" sz="1100" spc="-1" dirty="0">
                <a:solidFill>
                  <a:srgbClr val="000000"/>
                </a:solidFill>
                <a:latin typeface="Times New Roman"/>
              </a:rPr>
              <a:t>по культуре и кинематографии 69 562,9 тыс. руб., что больше чем в 2021 году на 17 373,3  тыс. руб.;</a:t>
            </a:r>
            <a:endParaRPr lang="ru-RU" sz="1100" spc="-1" dirty="0">
              <a:latin typeface="Arial"/>
            </a:endParaRPr>
          </a:p>
          <a:p>
            <a:pPr marL="171360" indent="-171360" algn="just">
              <a:lnSpc>
                <a:spcPct val="100000"/>
              </a:lnSpc>
              <a:buClr>
                <a:srgbClr val="000000"/>
              </a:buClr>
              <a:buFont typeface="StarSymbol"/>
              <a:buChar char="-"/>
            </a:pPr>
            <a:r>
              <a:rPr lang="ru-RU" sz="1100" spc="-1" dirty="0">
                <a:solidFill>
                  <a:srgbClr val="000000"/>
                </a:solidFill>
                <a:latin typeface="Times New Roman"/>
              </a:rPr>
              <a:t>по социальной политике 10 856,8 тыс. руб., что больше чем в 2021 году на  1 274,6 тыс. руб.;</a:t>
            </a:r>
            <a:endParaRPr lang="ru-RU" sz="1100" spc="-1" dirty="0">
              <a:latin typeface="Arial"/>
            </a:endParaRPr>
          </a:p>
          <a:p>
            <a:pPr marL="171360" indent="-171360" algn="just">
              <a:lnSpc>
                <a:spcPct val="100000"/>
              </a:lnSpc>
              <a:buClr>
                <a:srgbClr val="000000"/>
              </a:buClr>
              <a:buFont typeface="StarSymbol"/>
              <a:buChar char="-"/>
            </a:pPr>
            <a:r>
              <a:rPr lang="ru-RU" sz="1100" spc="-1" dirty="0">
                <a:solidFill>
                  <a:srgbClr val="000000"/>
                </a:solidFill>
                <a:latin typeface="Times New Roman"/>
              </a:rPr>
              <a:t>по физической культуре и спорту 451,7 тыс. руб., что больше чем в 2021 году на  237,6 тыс. руб.</a:t>
            </a:r>
            <a:endParaRPr lang="ru-RU" sz="1100" spc="-1" dirty="0">
              <a:latin typeface="Arial"/>
            </a:endParaRPr>
          </a:p>
          <a:p>
            <a:pPr marL="171360" indent="-171360" algn="just">
              <a:lnSpc>
                <a:spcPct val="100000"/>
              </a:lnSpc>
              <a:buClr>
                <a:srgbClr val="000000"/>
              </a:buClr>
              <a:buFont typeface="StarSymbol"/>
              <a:buChar char="-"/>
            </a:pPr>
            <a:r>
              <a:rPr lang="ru-RU" sz="1100" b="1" spc="-1" dirty="0">
                <a:solidFill>
                  <a:srgbClr val="000000"/>
                </a:solidFill>
                <a:latin typeface="Times New Roman"/>
              </a:rPr>
              <a:t>Уменьшение расходов в 2022г. к 2021г.:</a:t>
            </a:r>
            <a:endParaRPr lang="ru-RU" sz="1100" spc="-1" dirty="0">
              <a:latin typeface="Arial"/>
            </a:endParaRPr>
          </a:p>
          <a:p>
            <a:pPr algn="just">
              <a:lnSpc>
                <a:spcPct val="100000"/>
              </a:lnSpc>
              <a:buNone/>
            </a:pPr>
            <a:r>
              <a:rPr lang="ru-RU" sz="1100" spc="-1" dirty="0">
                <a:solidFill>
                  <a:srgbClr val="000000"/>
                </a:solidFill>
                <a:latin typeface="Times New Roman"/>
              </a:rPr>
              <a:t>-   по национальной безопасности 1 403,4 тыс. руб.,    </a:t>
            </a:r>
            <a:endParaRPr lang="ru-RU" sz="1100" spc="-1" dirty="0">
              <a:latin typeface="Arial"/>
            </a:endParaRPr>
          </a:p>
          <a:p>
            <a:pPr algn="just">
              <a:lnSpc>
                <a:spcPct val="100000"/>
              </a:lnSpc>
              <a:buNone/>
            </a:pPr>
            <a:r>
              <a:rPr lang="ru-RU" sz="1100" spc="-1" dirty="0">
                <a:solidFill>
                  <a:srgbClr val="000000"/>
                </a:solidFill>
                <a:latin typeface="Times New Roman"/>
              </a:rPr>
              <a:t>    что   меньше чем в 2021 году на  148,0 тыс. руб.;</a:t>
            </a:r>
            <a:endParaRPr lang="ru-RU" sz="1100" spc="-1" dirty="0">
              <a:latin typeface="Arial"/>
            </a:endParaRPr>
          </a:p>
          <a:p>
            <a:pPr marL="171360" indent="-171360" algn="just">
              <a:lnSpc>
                <a:spcPct val="100000"/>
              </a:lnSpc>
              <a:buClr>
                <a:srgbClr val="000000"/>
              </a:buClr>
              <a:buFont typeface="StarSymbol"/>
              <a:buChar char="-"/>
            </a:pPr>
            <a:r>
              <a:rPr lang="ru-RU" sz="1100" spc="-1" dirty="0">
                <a:solidFill>
                  <a:srgbClr val="000000"/>
                </a:solidFill>
                <a:latin typeface="Times New Roman"/>
              </a:rPr>
              <a:t>по образованию 392 659,9 тыс. руб., что меньше чем в 2021 году на  8 291,3 тыс. руб.;</a:t>
            </a:r>
            <a:endParaRPr lang="ru-RU" sz="1100" spc="-1" dirty="0">
              <a:latin typeface="Arial"/>
            </a:endParaRPr>
          </a:p>
          <a:p>
            <a:pPr marL="171360" indent="-171360" algn="just">
              <a:lnSpc>
                <a:spcPct val="100000"/>
              </a:lnSpc>
              <a:buClr>
                <a:srgbClr val="000000"/>
              </a:buClr>
              <a:buFont typeface="StarSymbol"/>
              <a:buChar char="-"/>
            </a:pPr>
            <a:r>
              <a:rPr lang="ru-RU" sz="1100" spc="-1" dirty="0">
                <a:solidFill>
                  <a:srgbClr val="000000"/>
                </a:solidFill>
                <a:latin typeface="Times New Roman"/>
              </a:rPr>
              <a:t>по обслуживанию муниципального долга             2 466,2 тыс. руб., что меньше чем в 2021 году на  1 357,1 тыс. руб</a:t>
            </a:r>
            <a:r>
              <a:rPr lang="ru-RU" sz="1100" spc="-1" dirty="0" smtClean="0">
                <a:solidFill>
                  <a:srgbClr val="000000"/>
                </a:solidFill>
                <a:latin typeface="Times New Roman"/>
              </a:rPr>
              <a:t>.</a:t>
            </a:r>
            <a:endParaRPr lang="ru-RU" sz="1100" spc="-1" dirty="0">
              <a:latin typeface="Arial"/>
            </a:endParaRPr>
          </a:p>
        </p:txBody>
      </p:sp>
    </p:spTree>
    <p:extLst>
      <p:ext uri="{BB962C8B-B14F-4D97-AF65-F5344CB8AC3E}">
        <p14:creationId xmlns:p14="http://schemas.microsoft.com/office/powerpoint/2010/main" val="467940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836712"/>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8" name="Прямоугольник 7"/>
          <p:cNvSpPr/>
          <p:nvPr/>
        </p:nvSpPr>
        <p:spPr>
          <a:xfrm>
            <a:off x="62535" y="764704"/>
            <a:ext cx="9105900" cy="584775"/>
          </a:xfrm>
          <a:prstGeom prst="rect">
            <a:avLst/>
          </a:prstGeom>
        </p:spPr>
        <p:txBody>
          <a:bodyPr wrap="square">
            <a:spAutoFit/>
          </a:bodyPr>
          <a:lstStyle/>
          <a:p>
            <a:pPr algn="ctr">
              <a:lnSpc>
                <a:spcPct val="100000"/>
              </a:lnSpc>
              <a:buNone/>
            </a:pPr>
            <a:r>
              <a:rPr lang="ru-RU" sz="1600" b="1" spc="-1" dirty="0">
                <a:solidFill>
                  <a:srgbClr val="C00000"/>
                </a:solidFill>
                <a:latin typeface="Times New Roman"/>
              </a:rPr>
              <a:t>В городском округе «Вуктыл» в 2022 году реализовывалось 13 муниципальных программ. </a:t>
            </a:r>
            <a:endParaRPr lang="ru-RU" sz="1600" spc="-1" dirty="0">
              <a:latin typeface="Arial"/>
            </a:endParaRPr>
          </a:p>
          <a:p>
            <a:pPr algn="ctr">
              <a:lnSpc>
                <a:spcPct val="100000"/>
              </a:lnSpc>
              <a:buNone/>
            </a:pPr>
            <a:r>
              <a:rPr lang="ru-RU" sz="1600" b="1" spc="-1" dirty="0">
                <a:solidFill>
                  <a:srgbClr val="C00000"/>
                </a:solidFill>
                <a:latin typeface="Times New Roman"/>
              </a:rPr>
              <a:t>Исполнение по программному бюджету составило 800 999,5 тыс. руб. или 99,9% всего бюджета.</a:t>
            </a:r>
            <a:endParaRPr lang="ru-RU" sz="1600" spc="-1" dirty="0">
              <a:latin typeface="Arial"/>
            </a:endParaRPr>
          </a:p>
        </p:txBody>
      </p:sp>
      <p:sp>
        <p:nvSpPr>
          <p:cNvPr id="10" name="Прямоугольник 9"/>
          <p:cNvSpPr/>
          <p:nvPr/>
        </p:nvSpPr>
        <p:spPr>
          <a:xfrm>
            <a:off x="184205" y="1268760"/>
            <a:ext cx="8420242" cy="369332"/>
          </a:xfrm>
          <a:prstGeom prst="rect">
            <a:avLst/>
          </a:prstGeom>
        </p:spPr>
        <p:txBody>
          <a:bodyPr wrap="square">
            <a:spAutoFit/>
          </a:bodyPr>
          <a:lstStyle/>
          <a:p>
            <a:pPr algn="ctr"/>
            <a:endParaRPr lang="ru-RU" b="1" dirty="0">
              <a:solidFill>
                <a:srgbClr val="0000CC"/>
              </a:solidFill>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640289762"/>
              </p:ext>
            </p:extLst>
          </p:nvPr>
        </p:nvGraphicFramePr>
        <p:xfrm>
          <a:off x="317605" y="1412777"/>
          <a:ext cx="8571740" cy="5202299"/>
        </p:xfrm>
        <a:graphic>
          <a:graphicData uri="http://schemas.openxmlformats.org/drawingml/2006/table">
            <a:tbl>
              <a:tblPr firstRow="1" bandRow="1">
                <a:tableStyleId>{5C22544A-7EE6-4342-B048-85BDC9FD1C3A}</a:tableStyleId>
              </a:tblPr>
              <a:tblGrid>
                <a:gridCol w="437971"/>
                <a:gridCol w="4536504"/>
                <a:gridCol w="1224136"/>
                <a:gridCol w="648072"/>
                <a:gridCol w="1152128"/>
                <a:gridCol w="572929"/>
              </a:tblGrid>
              <a:tr h="288031">
                <a:tc rowSpan="2">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 п/п</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solidFill>
                            <a:schemeClr val="tx1"/>
                          </a:solidFill>
                          <a:effectLst/>
                          <a:latin typeface="Times New Roman" panose="02020603050405020304" pitchFamily="18" charset="0"/>
                          <a:cs typeface="Times New Roman" panose="02020603050405020304" pitchFamily="18" charset="0"/>
                        </a:rPr>
                        <a:t>Муниципальная программа городского округа «Вуктыл»</a:t>
                      </a:r>
                    </a:p>
                    <a:p>
                      <a:pPr algn="just"/>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gridSpan="4">
                  <a:txBody>
                    <a:bodyPr/>
                    <a:lstStyle/>
                    <a:p>
                      <a:pPr algn="ctr" fontAlgn="ctr"/>
                      <a:r>
                        <a:rPr lang="ru-RU" sz="1200" b="0" i="0" u="none" strike="noStrike" dirty="0" smtClean="0">
                          <a:solidFill>
                            <a:schemeClr val="tx1"/>
                          </a:solidFill>
                          <a:effectLst/>
                          <a:latin typeface="Times New Roman"/>
                        </a:rPr>
                        <a:t>Исполнение программных расходов</a:t>
                      </a:r>
                    </a:p>
                  </a:txBody>
                  <a:tcPr>
                    <a:solidFill>
                      <a:schemeClr val="accent4">
                        <a:lumMod val="60000"/>
                        <a:lumOff val="40000"/>
                      </a:schemeClr>
                    </a:solidFill>
                  </a:tcPr>
                </a:tc>
                <a:tc hMerge="1">
                  <a:txBody>
                    <a:bodyPr/>
                    <a:lstStyle/>
                    <a:p>
                      <a:pPr algn="ctr" fontAlgn="ctr"/>
                      <a:endParaRPr lang="ru-RU" sz="1200" dirty="0">
                        <a:latin typeface="Times New Roman" panose="02020603050405020304" pitchFamily="18" charset="0"/>
                        <a:cs typeface="Times New Roman" panose="02020603050405020304" pitchFamily="18" charset="0"/>
                      </a:endParaRPr>
                    </a:p>
                  </a:txBody>
                  <a:tcPr/>
                </a:tc>
                <a:tc hMerge="1">
                  <a:txBody>
                    <a:bodyPr/>
                    <a:lstStyle/>
                    <a:p>
                      <a:pPr algn="ctr" fontAlgn="ctr"/>
                      <a:endParaRPr lang="ru-RU" sz="1200" dirty="0">
                        <a:latin typeface="Times New Roman" panose="02020603050405020304" pitchFamily="18" charset="0"/>
                        <a:cs typeface="Times New Roman" panose="02020603050405020304" pitchFamily="18" charset="0"/>
                      </a:endParaRPr>
                    </a:p>
                  </a:txBody>
                  <a:tcPr/>
                </a:tc>
                <a:tc hMerge="1">
                  <a:txBody>
                    <a:bodyPr/>
                    <a:lstStyle/>
                    <a:p>
                      <a:pPr algn="ctr"/>
                      <a:endParaRPr lang="ru-RU" sz="1200" dirty="0">
                        <a:latin typeface="Times New Roman" panose="02020603050405020304" pitchFamily="18" charset="0"/>
                        <a:cs typeface="Times New Roman" panose="02020603050405020304" pitchFamily="18" charset="0"/>
                      </a:endParaRPr>
                    </a:p>
                  </a:txBody>
                  <a:tcPr/>
                </a:tc>
              </a:tr>
              <a:tr h="0">
                <a:tc vMerge="1">
                  <a:txBody>
                    <a:bodyPr/>
                    <a:lstStyle/>
                    <a:p>
                      <a:endParaRPr lang="ru-RU"/>
                    </a:p>
                  </a:txBody>
                  <a:tcPr/>
                </a:tc>
                <a:tc vMerge="1">
                  <a:txBody>
                    <a:bodyPr/>
                    <a:lstStyle/>
                    <a:p>
                      <a:pPr algn="just"/>
                      <a:endParaRPr lang="ru-RU" sz="1200" b="1" dirty="0">
                        <a:solidFill>
                          <a:srgbClr val="6600FF"/>
                        </a:solidFill>
                        <a:latin typeface="Times New Roman" panose="02020603050405020304" pitchFamily="18" charset="0"/>
                        <a:cs typeface="Times New Roman" panose="02020603050405020304" pitchFamily="18" charset="0"/>
                      </a:endParaRPr>
                    </a:p>
                  </a:txBody>
                  <a:tcPr/>
                </a:tc>
                <a:tc>
                  <a:txBody>
                    <a:bodyPr/>
                    <a:lstStyle/>
                    <a:p>
                      <a:pPr algn="ctr" fontAlgn="ctr"/>
                      <a:r>
                        <a:rPr lang="ru-RU" sz="1200" b="0" i="0" u="none" strike="noStrike" dirty="0" smtClean="0">
                          <a:solidFill>
                            <a:schemeClr val="tx1"/>
                          </a:solidFill>
                          <a:effectLst/>
                          <a:latin typeface="Times New Roman"/>
                        </a:rPr>
                        <a:t>2021  (руб.)</a:t>
                      </a:r>
                      <a:endParaRPr lang="ru-RU" sz="1200" b="0" i="0" u="none" strike="noStrike" dirty="0">
                        <a:solidFill>
                          <a:schemeClr val="tx1"/>
                        </a:solidFill>
                        <a:effectLst/>
                        <a:latin typeface="Times New Roman"/>
                      </a:endParaRPr>
                    </a:p>
                  </a:txBody>
                  <a:tcPr>
                    <a:solidFill>
                      <a:schemeClr val="accent4">
                        <a:lumMod val="60000"/>
                        <a:lumOff val="40000"/>
                      </a:schemeClr>
                    </a:solidFill>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ctr" fontAlgn="ctr"/>
                      <a:r>
                        <a:rPr lang="ru-RU" sz="1200" b="0" i="0" u="none" strike="noStrike" dirty="0" smtClean="0">
                          <a:solidFill>
                            <a:schemeClr val="tx1"/>
                          </a:solidFill>
                          <a:effectLst/>
                          <a:latin typeface="Times New Roman"/>
                        </a:rPr>
                        <a:t>2022 (руб.)</a:t>
                      </a:r>
                      <a:endParaRPr lang="ru-RU" sz="1200" b="0" i="0" u="none" strike="noStrike" dirty="0">
                        <a:solidFill>
                          <a:schemeClr val="tx1"/>
                        </a:solidFill>
                        <a:effectLst/>
                        <a:latin typeface="Times New Roman"/>
                      </a:endParaRPr>
                    </a:p>
                  </a:txBody>
                  <a:tcPr>
                    <a:solidFill>
                      <a:schemeClr val="accent4">
                        <a:lumMod val="60000"/>
                        <a:lumOff val="40000"/>
                      </a:schemeClr>
                    </a:solidFill>
                  </a:tcPr>
                </a:tc>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r>
              <a:tr h="204905">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1</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effectLst/>
                          <a:latin typeface="Times New Roman" panose="02020603050405020304" pitchFamily="18" charset="0"/>
                          <a:cs typeface="Times New Roman" panose="02020603050405020304" pitchFamily="18" charset="0"/>
                        </a:rPr>
                        <a:t>«Развитие образования»</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319 338 428,48</a:t>
                      </a:r>
                      <a:endParaRPr lang="ru-RU" sz="1200" b="0" strike="noStrike" spc="-1" dirty="0">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98,6</a:t>
                      </a:r>
                      <a:endParaRPr lang="ru-RU" sz="1200" b="0" strike="noStrike" spc="-1" dirty="0">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332 458 062,46</a:t>
                      </a:r>
                      <a:endParaRPr lang="ru-RU" sz="1200" b="0" strike="noStrike" spc="-1" dirty="0">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98,3</a:t>
                      </a:r>
                      <a:endParaRPr lang="ru-RU" sz="1200" b="0" strike="noStrike" spc="-1">
                        <a:latin typeface="Arial"/>
                      </a:endParaRPr>
                    </a:p>
                  </a:txBody>
                  <a:tcPr>
                    <a:solidFill>
                      <a:schemeClr val="accent4">
                        <a:lumMod val="60000"/>
                        <a:lumOff val="40000"/>
                      </a:schemeClr>
                    </a:solidFill>
                  </a:tcPr>
                </a:tc>
              </a:tr>
              <a:tr h="279730">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2</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effectLst/>
                          <a:latin typeface="Times New Roman" panose="02020603050405020304" pitchFamily="18" charset="0"/>
                          <a:cs typeface="Times New Roman" panose="02020603050405020304" pitchFamily="18" charset="0"/>
                        </a:rPr>
                        <a:t>«Развитие культуры»</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103 109 328,94</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97,9</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89 146 269,20</a:t>
                      </a:r>
                      <a:endParaRPr lang="ru-RU" sz="1200" b="0" strike="noStrike" spc="-1" dirty="0">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96,5</a:t>
                      </a:r>
                      <a:endParaRPr lang="ru-RU" sz="1200" b="0" strike="noStrike" spc="-1" dirty="0">
                        <a:latin typeface="Arial"/>
                      </a:endParaRPr>
                    </a:p>
                  </a:txBody>
                  <a:tcPr>
                    <a:solidFill>
                      <a:schemeClr val="accent4">
                        <a:lumMod val="60000"/>
                        <a:lumOff val="40000"/>
                      </a:schemeClr>
                    </a:solidFill>
                  </a:tcPr>
                </a:tc>
              </a:tr>
              <a:tr h="288032">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3</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effectLst/>
                          <a:latin typeface="Times New Roman" panose="02020603050405020304" pitchFamily="18" charset="0"/>
                          <a:cs typeface="Times New Roman" panose="02020603050405020304" pitchFamily="18" charset="0"/>
                        </a:rPr>
                        <a:t>«Развитие физической культуры и спорта»</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11 766 277,77</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98,6</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15 476 360,66</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99,4</a:t>
                      </a:r>
                      <a:endParaRPr lang="ru-RU" sz="1200" b="0" strike="noStrike" spc="-1" dirty="0">
                        <a:latin typeface="Arial"/>
                      </a:endParaRPr>
                    </a:p>
                  </a:txBody>
                  <a:tcPr>
                    <a:solidFill>
                      <a:schemeClr val="accent4">
                        <a:lumMod val="60000"/>
                        <a:lumOff val="40000"/>
                      </a:schemeClr>
                    </a:solidFill>
                  </a:tcPr>
                </a:tc>
              </a:tr>
              <a:tr h="288032">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4</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effectLst/>
                          <a:latin typeface="Times New Roman" panose="02020603050405020304" pitchFamily="18" charset="0"/>
                          <a:cs typeface="Times New Roman" panose="02020603050405020304" pitchFamily="18" charset="0"/>
                        </a:rPr>
                        <a:t>«Безопасность жизнедеятельности населения»</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3 400 121,80</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99,8</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3 413 117,44</a:t>
                      </a:r>
                      <a:endParaRPr lang="ru-RU" sz="1200" b="0" strike="noStrike" spc="-1" dirty="0">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96,4</a:t>
                      </a:r>
                      <a:endParaRPr lang="ru-RU" sz="1200" b="0" strike="noStrike" spc="-1" dirty="0">
                        <a:latin typeface="Arial"/>
                      </a:endParaRPr>
                    </a:p>
                  </a:txBody>
                  <a:tcPr>
                    <a:solidFill>
                      <a:schemeClr val="accent4">
                        <a:lumMod val="60000"/>
                        <a:lumOff val="40000"/>
                      </a:schemeClr>
                    </a:solidFill>
                  </a:tcPr>
                </a:tc>
              </a:tr>
              <a:tr h="288032">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5</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effectLst/>
                          <a:latin typeface="Times New Roman" panose="02020603050405020304" pitchFamily="18" charset="0"/>
                          <a:cs typeface="Times New Roman" panose="02020603050405020304" pitchFamily="18" charset="0"/>
                        </a:rPr>
                        <a:t>«Развитие экономики»</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196 260,00</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100,0</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213 460,00</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100,0</a:t>
                      </a:r>
                      <a:endParaRPr lang="ru-RU" sz="1200" b="0" strike="noStrike" spc="-1" dirty="0">
                        <a:latin typeface="Arial"/>
                      </a:endParaRPr>
                    </a:p>
                  </a:txBody>
                  <a:tcPr>
                    <a:solidFill>
                      <a:schemeClr val="accent4">
                        <a:lumMod val="60000"/>
                        <a:lumOff val="40000"/>
                      </a:schemeClr>
                    </a:solidFill>
                  </a:tcPr>
                </a:tc>
              </a:tr>
              <a:tr h="288869">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6</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effectLst/>
                          <a:latin typeface="Times New Roman" panose="02020603050405020304" pitchFamily="18" charset="0"/>
                          <a:cs typeface="Times New Roman" panose="02020603050405020304" pitchFamily="18" charset="0"/>
                        </a:rPr>
                        <a:t>«Развитие транспортной системы»</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32 713 068,65</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99,9</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109 272 445,31</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99,3</a:t>
                      </a:r>
                      <a:endParaRPr lang="ru-RU" sz="1200" b="0" strike="noStrike" spc="-1" dirty="0">
                        <a:latin typeface="Arial"/>
                      </a:endParaRPr>
                    </a:p>
                  </a:txBody>
                  <a:tcPr>
                    <a:solidFill>
                      <a:schemeClr val="accent4">
                        <a:lumMod val="60000"/>
                        <a:lumOff val="40000"/>
                      </a:schemeClr>
                    </a:solidFill>
                  </a:tcPr>
                </a:tc>
              </a:tr>
              <a:tr h="297253">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7</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l" fontAlgn="ctr"/>
                      <a:r>
                        <a:rPr lang="ru-RU" sz="1200" b="0" i="0" u="none" strike="noStrike" dirty="0" smtClean="0">
                          <a:effectLst/>
                          <a:latin typeface="Times New Roman" panose="02020603050405020304" pitchFamily="18" charset="0"/>
                          <a:cs typeface="Times New Roman" panose="02020603050405020304" pitchFamily="18" charset="0"/>
                        </a:rPr>
                        <a:t>«Социальная</a:t>
                      </a:r>
                      <a:r>
                        <a:rPr lang="ru-RU" sz="1200" b="0" i="0" u="none" strike="noStrike" baseline="0" dirty="0" smtClean="0">
                          <a:effectLst/>
                          <a:latin typeface="Times New Roman" panose="02020603050405020304" pitchFamily="18" charset="0"/>
                          <a:cs typeface="Times New Roman" panose="02020603050405020304" pitchFamily="18" charset="0"/>
                        </a:rPr>
                        <a:t> </a:t>
                      </a:r>
                      <a:r>
                        <a:rPr lang="ru-RU" sz="1200" b="0" i="0" u="none" strike="noStrike" dirty="0" smtClean="0">
                          <a:effectLst/>
                          <a:latin typeface="Times New Roman" panose="02020603050405020304" pitchFamily="18" charset="0"/>
                          <a:cs typeface="Times New Roman" panose="02020603050405020304" pitchFamily="18" charset="0"/>
                        </a:rPr>
                        <a:t>защита населения»</a:t>
                      </a:r>
                      <a:endParaRPr lang="ru-RU" sz="1200" b="0" i="0" u="none" strike="noStrike" dirty="0">
                        <a:effectLst/>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2 514 230,87</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65,7</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1 499 126,01</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51,9</a:t>
                      </a:r>
                      <a:endParaRPr lang="ru-RU" sz="1200" b="0" strike="noStrike" spc="-1" dirty="0">
                        <a:latin typeface="Arial"/>
                      </a:endParaRPr>
                    </a:p>
                  </a:txBody>
                  <a:tcPr>
                    <a:solidFill>
                      <a:schemeClr val="accent4">
                        <a:lumMod val="60000"/>
                        <a:lumOff val="40000"/>
                      </a:schemeClr>
                    </a:solidFill>
                  </a:tcPr>
                </a:tc>
              </a:tr>
              <a:tr h="288032">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8</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effectLst/>
                          <a:latin typeface="Times New Roman" panose="02020603050405020304" pitchFamily="18" charset="0"/>
                          <a:cs typeface="Times New Roman" panose="02020603050405020304" pitchFamily="18" charset="0"/>
                        </a:rPr>
                        <a:t>«Муниципальное управление»</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95 916 521,76</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97,8</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103 863 053,72</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95,4</a:t>
                      </a:r>
                      <a:endParaRPr lang="ru-RU" sz="1200" b="0" strike="noStrike" spc="-1" dirty="0">
                        <a:latin typeface="Arial"/>
                      </a:endParaRPr>
                    </a:p>
                  </a:txBody>
                  <a:tcPr>
                    <a:solidFill>
                      <a:schemeClr val="accent4">
                        <a:lumMod val="60000"/>
                        <a:lumOff val="40000"/>
                      </a:schemeClr>
                    </a:solidFill>
                  </a:tcPr>
                </a:tc>
              </a:tr>
              <a:tr h="288032">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9</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effectLst/>
                          <a:latin typeface="Times New Roman" panose="02020603050405020304" pitchFamily="18" charset="0"/>
                          <a:cs typeface="Times New Roman" panose="02020603050405020304" pitchFamily="18" charset="0"/>
                        </a:rPr>
                        <a:t>«Развитие строительства и жилищно-коммунального комплекса, энергосбережение и повышение </a:t>
                      </a:r>
                      <a:r>
                        <a:rPr lang="ru-RU" sz="1200" b="0" i="0" u="none" strike="noStrike" dirty="0" err="1" smtClean="0">
                          <a:effectLst/>
                          <a:latin typeface="Times New Roman" panose="02020603050405020304" pitchFamily="18" charset="0"/>
                          <a:cs typeface="Times New Roman" panose="02020603050405020304" pitchFamily="18" charset="0"/>
                        </a:rPr>
                        <a:t>энергоэффективности</a:t>
                      </a:r>
                      <a:r>
                        <a:rPr lang="ru-RU" sz="1200" b="0" i="0" u="none" strike="noStrike" dirty="0" smtClean="0">
                          <a:effectLst/>
                          <a:latin typeface="Times New Roman" panose="02020603050405020304" pitchFamily="18" charset="0"/>
                          <a:cs typeface="Times New Roman" panose="02020603050405020304" pitchFamily="18" charset="0"/>
                        </a:rPr>
                        <a:t>»</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57 555 786,32</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98,2</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90 893 865,14</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98,7</a:t>
                      </a:r>
                      <a:endParaRPr lang="ru-RU" sz="1200" b="0" strike="noStrike" spc="-1" dirty="0">
                        <a:latin typeface="Arial"/>
                      </a:endParaRPr>
                    </a:p>
                  </a:txBody>
                  <a:tcPr>
                    <a:solidFill>
                      <a:schemeClr val="accent4">
                        <a:lumMod val="60000"/>
                        <a:lumOff val="40000"/>
                      </a:schemeClr>
                    </a:solidFill>
                  </a:tcPr>
                </a:tc>
              </a:tr>
              <a:tr h="288032">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10</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effectLst/>
                          <a:latin typeface="Times New Roman" panose="02020603050405020304" pitchFamily="18" charset="0"/>
                          <a:cs typeface="Times New Roman" panose="02020603050405020304" pitchFamily="18" charset="0"/>
                        </a:rPr>
                        <a:t>«Управление муниципальным имуществом»</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36 916 299,75</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95,8</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31 756 019,93</a:t>
                      </a:r>
                      <a:endParaRPr lang="ru-RU" sz="1200" b="0" strike="noStrike" spc="-1" dirty="0">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77,5</a:t>
                      </a:r>
                      <a:endParaRPr lang="ru-RU" sz="1200" b="0" strike="noStrike" spc="-1">
                        <a:latin typeface="Arial"/>
                      </a:endParaRPr>
                    </a:p>
                  </a:txBody>
                  <a:tcPr>
                    <a:solidFill>
                      <a:schemeClr val="accent4">
                        <a:lumMod val="60000"/>
                        <a:lumOff val="40000"/>
                      </a:schemeClr>
                    </a:solidFill>
                  </a:tcPr>
                </a:tc>
              </a:tr>
              <a:tr h="413696">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11</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effectLst/>
                          <a:latin typeface="Times New Roman" panose="02020603050405020304" pitchFamily="18" charset="0"/>
                          <a:cs typeface="Times New Roman" panose="02020603050405020304" pitchFamily="18" charset="0"/>
                        </a:rPr>
                        <a:t>«Управление муниципальными финансами и муниципальным долгом городского округа «Вуктыл»</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14 530 656,12</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96,3</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13 469 365,00</a:t>
                      </a:r>
                      <a:endParaRPr lang="ru-RU" sz="1200" b="0" strike="noStrike" spc="-1" dirty="0">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96,9</a:t>
                      </a:r>
                      <a:endParaRPr lang="ru-RU" sz="1200" b="0" strike="noStrike" spc="-1">
                        <a:latin typeface="Arial"/>
                      </a:endParaRPr>
                    </a:p>
                  </a:txBody>
                  <a:tcPr>
                    <a:solidFill>
                      <a:schemeClr val="accent4">
                        <a:lumMod val="60000"/>
                        <a:lumOff val="40000"/>
                      </a:schemeClr>
                    </a:solidFill>
                  </a:tcPr>
                </a:tc>
              </a:tr>
              <a:tr h="413696">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12</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effectLst/>
                          <a:latin typeface="Times New Roman" panose="02020603050405020304" pitchFamily="18" charset="0"/>
                          <a:cs typeface="Times New Roman" panose="02020603050405020304" pitchFamily="18" charset="0"/>
                        </a:rPr>
                        <a:t>«Формирование современной городской среды»</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5 389 404,45</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100,0</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5 342 204,45</a:t>
                      </a:r>
                      <a:endParaRPr lang="ru-RU" sz="1200" b="0" strike="noStrike" spc="-1" dirty="0">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100,0</a:t>
                      </a:r>
                      <a:endParaRPr lang="ru-RU" sz="1200" b="0" strike="noStrike" spc="-1" dirty="0">
                        <a:latin typeface="Arial"/>
                      </a:endParaRPr>
                    </a:p>
                  </a:txBody>
                  <a:tcPr>
                    <a:solidFill>
                      <a:schemeClr val="accent4">
                        <a:lumMod val="60000"/>
                        <a:lumOff val="40000"/>
                      </a:schemeClr>
                    </a:solidFill>
                  </a:tcPr>
                </a:tc>
              </a:tr>
              <a:tr h="216024">
                <a:tc>
                  <a:txBody>
                    <a:bodyPr/>
                    <a:lstStyle/>
                    <a:p>
                      <a:pPr algn="ctr"/>
                      <a:r>
                        <a:rPr lang="ru-RU" sz="1200" b="0" dirty="0" smtClean="0">
                          <a:solidFill>
                            <a:schemeClr val="tx1"/>
                          </a:solidFill>
                          <a:latin typeface="Times New Roman" panose="02020603050405020304" pitchFamily="18" charset="0"/>
                          <a:cs typeface="Times New Roman" panose="02020603050405020304" pitchFamily="18" charset="0"/>
                        </a:rPr>
                        <a:t>13</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dirty="0" smtClean="0">
                          <a:effectLst/>
                          <a:latin typeface="Times New Roman" panose="02020603050405020304" pitchFamily="18" charset="0"/>
                          <a:cs typeface="Times New Roman" panose="02020603050405020304" pitchFamily="18" charset="0"/>
                        </a:rPr>
                        <a:t>«Обеспечение охраны общественного порядка и профилактики правонарушений»</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3 506 703,64</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100,0</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4 196 126,19</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99,4</a:t>
                      </a:r>
                      <a:endParaRPr lang="ru-RU" sz="1200" b="0" strike="noStrike" spc="-1" dirty="0">
                        <a:latin typeface="Arial"/>
                      </a:endParaRPr>
                    </a:p>
                  </a:txBody>
                  <a:tcPr>
                    <a:solidFill>
                      <a:schemeClr val="accent4">
                        <a:lumMod val="60000"/>
                        <a:lumOff val="40000"/>
                      </a:schemeClr>
                    </a:solidFill>
                  </a:tcPr>
                </a:tc>
              </a:tr>
              <a:tr h="216024">
                <a:tc gridSpan="2">
                  <a:txBody>
                    <a:bodyPr/>
                    <a:lstStyle/>
                    <a:p>
                      <a:pPr algn="l"/>
                      <a:r>
                        <a:rPr lang="ru-RU" sz="1200" b="0" dirty="0" smtClean="0">
                          <a:solidFill>
                            <a:schemeClr val="tx1"/>
                          </a:solidFill>
                          <a:latin typeface="Times New Roman" panose="02020603050405020304" pitchFamily="18" charset="0"/>
                          <a:cs typeface="Times New Roman" panose="02020603050405020304" pitchFamily="18" charset="0"/>
                        </a:rPr>
                        <a:t>Итого</a:t>
                      </a:r>
                      <a:endParaRPr lang="ru-RU" sz="1200" b="0"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hMerge="1">
                  <a:txBody>
                    <a:bodyPr/>
                    <a:lstStyle/>
                    <a:p>
                      <a:pPr algn="l"/>
                      <a:endParaRPr lang="ru-RU" sz="1200" b="1" dirty="0">
                        <a:solidFill>
                          <a:schemeClr val="tx1"/>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686 853 088,55 </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99,5</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a:solidFill>
                            <a:srgbClr val="000000"/>
                          </a:solidFill>
                          <a:latin typeface="Times New Roman"/>
                        </a:rPr>
                        <a:t>800 999 475,51</a:t>
                      </a:r>
                      <a:endParaRPr lang="ru-RU" sz="1200" b="0" strike="noStrike" spc="-1">
                        <a:latin typeface="Arial"/>
                      </a:endParaRPr>
                    </a:p>
                  </a:txBody>
                  <a:tcPr>
                    <a:solidFill>
                      <a:schemeClr val="accent4">
                        <a:lumMod val="60000"/>
                        <a:lumOff val="40000"/>
                      </a:schemeClr>
                    </a:solidFill>
                  </a:tcPr>
                </a:tc>
                <a:tc>
                  <a:txBody>
                    <a:bodyPr/>
                    <a:lstStyle/>
                    <a:p>
                      <a:pPr algn="r">
                        <a:lnSpc>
                          <a:spcPct val="100000"/>
                        </a:lnSpc>
                        <a:buNone/>
                      </a:pPr>
                      <a:r>
                        <a:rPr lang="ru-RU" sz="1200" b="0" strike="noStrike" spc="-1" dirty="0">
                          <a:solidFill>
                            <a:srgbClr val="000000"/>
                          </a:solidFill>
                          <a:latin typeface="Times New Roman"/>
                        </a:rPr>
                        <a:t>99,9</a:t>
                      </a:r>
                      <a:endParaRPr lang="ru-RU" sz="1200" b="0" strike="noStrike" spc="-1" dirty="0">
                        <a:latin typeface="Arial"/>
                      </a:endParaRPr>
                    </a:p>
                  </a:txBody>
                  <a:tcPr>
                    <a:solidFill>
                      <a:schemeClr val="accent4">
                        <a:lumMod val="60000"/>
                        <a:lumOff val="40000"/>
                      </a:schemeClr>
                    </a:solidFill>
                  </a:tcPr>
                </a:tc>
              </a:tr>
            </a:tbl>
          </a:graphicData>
        </a:graphic>
      </p:graphicFrame>
      <p:sp>
        <p:nvSpPr>
          <p:cNvPr id="12" name="Прямоугольник 11"/>
          <p:cNvSpPr/>
          <p:nvPr/>
        </p:nvSpPr>
        <p:spPr>
          <a:xfrm>
            <a:off x="-756592" y="6237312"/>
            <a:ext cx="11377264" cy="423391"/>
          </a:xfrm>
          <a:prstGeom prst="rect">
            <a:avLst/>
          </a:prstGeom>
        </p:spPr>
        <p:txBody>
          <a:bodyPr wrap="square">
            <a:spAutoFit/>
          </a:bodyPr>
          <a:lstStyle/>
          <a:p>
            <a:pPr algn="ctr"/>
            <a:endParaRPr lang="ru-RU" sz="1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539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836712"/>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10" name="Прямоугольник 9"/>
          <p:cNvSpPr/>
          <p:nvPr/>
        </p:nvSpPr>
        <p:spPr>
          <a:xfrm>
            <a:off x="176253" y="764704"/>
            <a:ext cx="8420242" cy="369332"/>
          </a:xfrm>
          <a:prstGeom prst="rect">
            <a:avLst/>
          </a:prstGeom>
        </p:spPr>
        <p:txBody>
          <a:bodyPr wrap="square">
            <a:spAutoFit/>
          </a:bodyPr>
          <a:lstStyle/>
          <a:p>
            <a:pPr algn="ctr"/>
            <a:r>
              <a:rPr lang="ru-RU" b="1" dirty="0" smtClean="0">
                <a:effectLst>
                  <a:outerShdw blurRad="38100" dist="38100" dir="2700000" algn="tl">
                    <a:srgbClr val="000000">
                      <a:alpha val="43137"/>
                    </a:srgbClr>
                  </a:outerShdw>
                </a:effectLst>
              </a:rPr>
              <a:t>МП «Развитие образования»</a:t>
            </a:r>
            <a:endParaRPr lang="ru-RU" b="1" dirty="0">
              <a:effectLst>
                <a:outerShdw blurRad="38100" dist="38100" dir="2700000" algn="tl">
                  <a:srgbClr val="000000">
                    <a:alpha val="43137"/>
                  </a:srgbClr>
                </a:outerShdw>
              </a:effectLst>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849471490"/>
              </p:ext>
            </p:extLst>
          </p:nvPr>
        </p:nvGraphicFramePr>
        <p:xfrm>
          <a:off x="323527" y="1131034"/>
          <a:ext cx="8712969" cy="5217842"/>
        </p:xfrm>
        <a:graphic>
          <a:graphicData uri="http://schemas.openxmlformats.org/drawingml/2006/table">
            <a:tbl>
              <a:tblPr firstRow="1" bandRow="1">
                <a:tableStyleId>{5C22544A-7EE6-4342-B048-85BDC9FD1C3A}</a:tableStyleId>
              </a:tblPr>
              <a:tblGrid>
                <a:gridCol w="7344817"/>
                <a:gridCol w="1368152"/>
              </a:tblGrid>
              <a:tr h="274672">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Наименование мероприятия</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dirty="0">
                        <a:solidFill>
                          <a:schemeClr val="tx1"/>
                        </a:solidFill>
                        <a:latin typeface="Times New Roman" panose="02020603050405020304" pitchFamily="18" charset="0"/>
                        <a:cs typeface="Times New Roman" panose="02020603050405020304" pitchFamily="18" charset="0"/>
                      </a:endParaRPr>
                    </a:p>
                  </a:txBody>
                  <a:tcPr/>
                </a:tc>
              </a:tr>
              <a:tr h="295102">
                <a:tc>
                  <a:txBody>
                    <a:bodyPr/>
                    <a:lstStyle/>
                    <a:p>
                      <a:pPr algn="just">
                        <a:lnSpc>
                          <a:spcPct val="100000"/>
                        </a:lnSpc>
                        <a:buNone/>
                      </a:pPr>
                      <a:r>
                        <a:rPr lang="ru-RU" sz="1200" b="1" strike="noStrike" spc="-1" dirty="0">
                          <a:solidFill>
                            <a:srgbClr val="000000"/>
                          </a:solidFill>
                          <a:latin typeface="Times New Roman"/>
                        </a:rPr>
                        <a:t>Оказание муниципальных услуг (выполнение работ) дошкольными, общеобразовательными учреждениями, МБОУДО «ЦВР» г. Вуктыл</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293 096,4</a:t>
                      </a:r>
                      <a:endParaRPr lang="ru-RU" sz="1200" b="0" strike="noStrike" spc="-1" dirty="0">
                        <a:latin typeface="Arial"/>
                      </a:endParaRPr>
                    </a:p>
                  </a:txBody>
                  <a:tcPr/>
                </a:tc>
              </a:tr>
              <a:tr h="125934">
                <a:tc>
                  <a:txBody>
                    <a:bodyPr/>
                    <a:lstStyle/>
                    <a:p>
                      <a:pPr algn="just">
                        <a:lnSpc>
                          <a:spcPct val="100000"/>
                        </a:lnSpc>
                        <a:buNone/>
                      </a:pPr>
                      <a:r>
                        <a:rPr lang="ru-RU" sz="1200" b="1" strike="noStrike" spc="-1" dirty="0">
                          <a:solidFill>
                            <a:srgbClr val="000000"/>
                          </a:solidFill>
                          <a:latin typeface="Times New Roman"/>
                        </a:rPr>
                        <a:t>Погашение кредиторской задолженности прошлых лет</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241,6</a:t>
                      </a:r>
                      <a:endParaRPr lang="ru-RU" sz="1200" b="0" strike="noStrike" spc="-1" dirty="0">
                        <a:latin typeface="Arial"/>
                      </a:endParaRPr>
                    </a:p>
                  </a:txBody>
                  <a:tcPr/>
                </a:tc>
              </a:tr>
              <a:tr h="279730">
                <a:tc>
                  <a:txBody>
                    <a:bodyPr/>
                    <a:lstStyle/>
                    <a:p>
                      <a:pPr algn="just">
                        <a:lnSpc>
                          <a:spcPct val="100000"/>
                        </a:lnSpc>
                        <a:buNone/>
                      </a:pPr>
                      <a:r>
                        <a:rPr lang="ru-RU" sz="1200" b="1" strike="noStrike" spc="-1" dirty="0">
                          <a:solidFill>
                            <a:srgbClr val="000000"/>
                          </a:solidFill>
                          <a:latin typeface="Times New Roman"/>
                        </a:rPr>
                        <a:t>Обеспечение персонифицированного финансирования дополнительного образования детей</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224,6</a:t>
                      </a:r>
                      <a:endParaRPr lang="ru-RU" sz="1200" b="0" strike="noStrike" spc="-1" dirty="0">
                        <a:latin typeface="Arial"/>
                      </a:endParaRPr>
                    </a:p>
                  </a:txBody>
                  <a:tcPr/>
                </a:tc>
              </a:tr>
              <a:tr h="219956">
                <a:tc>
                  <a:txBody>
                    <a:bodyPr/>
                    <a:lstStyle/>
                    <a:p>
                      <a:pPr algn="just">
                        <a:lnSpc>
                          <a:spcPct val="100000"/>
                        </a:lnSpc>
                        <a:buNone/>
                      </a:pPr>
                      <a:r>
                        <a:rPr lang="ru-RU" sz="1200" b="1" strike="noStrike" spc="-1" dirty="0">
                          <a:solidFill>
                            <a:srgbClr val="000000"/>
                          </a:solidFill>
                          <a:latin typeface="Times New Roman"/>
                        </a:rPr>
                        <a:t>Обеспечение выплат ежемесячного денежного вознаграждения  за классное руководство педагогическим работникам муниципальных образовательных  организаций</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12 894,3</a:t>
                      </a:r>
                      <a:endParaRPr lang="ru-RU" sz="1200" b="0" strike="noStrike" spc="-1" dirty="0">
                        <a:latin typeface="Arial"/>
                      </a:endParaRPr>
                    </a:p>
                  </a:txBody>
                  <a:tcPr/>
                </a:tc>
              </a:tr>
              <a:tr h="122796">
                <a:tc>
                  <a:txBody>
                    <a:bodyPr/>
                    <a:lstStyle/>
                    <a:p>
                      <a:pPr algn="just">
                        <a:lnSpc>
                          <a:spcPct val="100000"/>
                        </a:lnSpc>
                        <a:buNone/>
                      </a:pPr>
                      <a:r>
                        <a:rPr lang="ru-RU" sz="1200" b="1" strike="noStrike" spc="-1" dirty="0">
                          <a:solidFill>
                            <a:srgbClr val="000000"/>
                          </a:solidFill>
                          <a:latin typeface="Times New Roman"/>
                        </a:rPr>
                        <a:t>Предоставление мер социальной поддержки по оплате жилого помещения и коммунальных услуг работникам учреждений образования</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596,1</a:t>
                      </a:r>
                      <a:endParaRPr lang="ru-RU" sz="1200" b="0" strike="noStrike" spc="-1" dirty="0">
                        <a:latin typeface="Arial"/>
                      </a:endParaRPr>
                    </a:p>
                  </a:txBody>
                  <a:tcPr/>
                </a:tc>
              </a:tr>
              <a:tr h="169652">
                <a:tc>
                  <a:txBody>
                    <a:bodyPr/>
                    <a:lstStyle/>
                    <a:p>
                      <a:pPr algn="just">
                        <a:lnSpc>
                          <a:spcPct val="100000"/>
                        </a:lnSpc>
                        <a:buNone/>
                      </a:pPr>
                      <a:r>
                        <a:rPr lang="ru-RU" sz="1200" b="1" strike="noStrike" spc="-1" dirty="0">
                          <a:solidFill>
                            <a:srgbClr val="000000"/>
                          </a:solidFill>
                          <a:latin typeface="Times New Roman"/>
                        </a:rPr>
                        <a:t>Предоставление компенсации родителям (законным представителям) платы за присмотр и уход за детьми, посещающими образовательные организации </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1 243,6</a:t>
                      </a:r>
                      <a:endParaRPr lang="ru-RU" sz="1200" b="0" strike="noStrike" spc="-1" dirty="0">
                        <a:latin typeface="Arial"/>
                      </a:endParaRPr>
                    </a:p>
                  </a:txBody>
                  <a:tcPr/>
                </a:tc>
              </a:tr>
              <a:tr h="144500">
                <a:tc>
                  <a:txBody>
                    <a:bodyPr/>
                    <a:lstStyle/>
                    <a:p>
                      <a:pPr algn="just">
                        <a:lnSpc>
                          <a:spcPct val="100000"/>
                        </a:lnSpc>
                        <a:buNone/>
                      </a:pPr>
                      <a:r>
                        <a:rPr lang="ru-RU" sz="1200" b="1" strike="noStrike" spc="-1" dirty="0">
                          <a:solidFill>
                            <a:srgbClr val="000000"/>
                          </a:solidFill>
                          <a:latin typeface="Times New Roman"/>
                        </a:rPr>
                        <a:t>Меры социальной поддержки обучающимся, воспитанникам образовательных учреждений</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8 723,6</a:t>
                      </a:r>
                      <a:endParaRPr lang="ru-RU" sz="1200" b="0" strike="noStrike" spc="-1" dirty="0">
                        <a:latin typeface="Arial"/>
                      </a:endParaRPr>
                    </a:p>
                  </a:txBody>
                  <a:tcPr/>
                </a:tc>
              </a:tr>
              <a:tr h="0">
                <a:tc>
                  <a:txBody>
                    <a:bodyPr/>
                    <a:lstStyle/>
                    <a:p>
                      <a:pPr algn="just">
                        <a:lnSpc>
                          <a:spcPct val="100000"/>
                        </a:lnSpc>
                        <a:buNone/>
                      </a:pPr>
                      <a:r>
                        <a:rPr lang="ru-RU" sz="1200" b="1" strike="noStrike" spc="-1" dirty="0">
                          <a:solidFill>
                            <a:srgbClr val="000000"/>
                          </a:solidFill>
                          <a:latin typeface="Times New Roman"/>
                        </a:rPr>
                        <a:t>Улучшение материально – технического состояния учреждений образования ГО «Вуктыл»</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1 000,0</a:t>
                      </a:r>
                      <a:endParaRPr lang="ru-RU" sz="1200" b="0" strike="noStrike" spc="-1" dirty="0">
                        <a:latin typeface="Arial"/>
                      </a:endParaRPr>
                    </a:p>
                  </a:txBody>
                  <a:tcPr/>
                </a:tc>
              </a:tr>
              <a:tr h="0">
                <a:tc>
                  <a:txBody>
                    <a:bodyPr/>
                    <a:lstStyle/>
                    <a:p>
                      <a:pPr algn="just">
                        <a:lnSpc>
                          <a:spcPct val="100000"/>
                        </a:lnSpc>
                        <a:buNone/>
                      </a:pPr>
                      <a:r>
                        <a:rPr lang="ru-RU" sz="1200" b="1" strike="noStrike" spc="-1" dirty="0">
                          <a:solidFill>
                            <a:srgbClr val="000000"/>
                          </a:solidFill>
                          <a:latin typeface="Times New Roman"/>
                        </a:rPr>
                        <a:t>Осуществление процесса оздоровления и отдыха детей</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961,2</a:t>
                      </a:r>
                      <a:endParaRPr lang="ru-RU" sz="1200" b="0" strike="noStrike" spc="-1" dirty="0">
                        <a:latin typeface="Arial"/>
                      </a:endParaRPr>
                    </a:p>
                  </a:txBody>
                  <a:tcPr/>
                </a:tc>
              </a:tr>
              <a:tr h="262527">
                <a:tc>
                  <a:txBody>
                    <a:bodyPr/>
                    <a:lstStyle/>
                    <a:p>
                      <a:pPr algn="just">
                        <a:lnSpc>
                          <a:spcPct val="100000"/>
                        </a:lnSpc>
                        <a:buNone/>
                      </a:pPr>
                      <a:r>
                        <a:rPr lang="ru-RU" sz="1200" b="1" strike="noStrike" spc="-1" dirty="0">
                          <a:solidFill>
                            <a:srgbClr val="000000"/>
                          </a:solidFill>
                          <a:latin typeface="Times New Roman"/>
                        </a:rPr>
                        <a:t>Формирование системы мер, направленных на профилактику негативных тенденций в подростковой и молодежной сфере</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156,4</a:t>
                      </a:r>
                      <a:endParaRPr lang="ru-RU" sz="1200" b="0" strike="noStrike" spc="-1" dirty="0">
                        <a:latin typeface="Arial"/>
                      </a:endParaRPr>
                    </a:p>
                  </a:txBody>
                  <a:tcPr/>
                </a:tc>
              </a:tr>
              <a:tr h="121620">
                <a:tc>
                  <a:txBody>
                    <a:bodyPr/>
                    <a:lstStyle/>
                    <a:p>
                      <a:pPr algn="just">
                        <a:lnSpc>
                          <a:spcPct val="100000"/>
                        </a:lnSpc>
                        <a:buNone/>
                      </a:pPr>
                      <a:r>
                        <a:rPr lang="ru-RU" sz="1200" b="1" strike="noStrike" spc="-1" dirty="0">
                          <a:solidFill>
                            <a:srgbClr val="000000"/>
                          </a:solidFill>
                          <a:latin typeface="Times New Roman"/>
                        </a:rPr>
                        <a:t>Выполнение работ по ремонту, капитальному ремонту, реконструкции зданий, помещений учреждений образования</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4 462,1</a:t>
                      </a:r>
                      <a:endParaRPr lang="ru-RU" sz="1200" b="0" strike="noStrike" spc="-1" dirty="0">
                        <a:latin typeface="Arial"/>
                      </a:endParaRPr>
                    </a:p>
                  </a:txBody>
                  <a:tcPr/>
                </a:tc>
              </a:tr>
              <a:tr h="135332">
                <a:tc>
                  <a:txBody>
                    <a:bodyPr/>
                    <a:lstStyle/>
                    <a:p>
                      <a:pPr algn="just">
                        <a:lnSpc>
                          <a:spcPct val="100000"/>
                        </a:lnSpc>
                        <a:buNone/>
                      </a:pPr>
                      <a:r>
                        <a:rPr lang="ru-RU" sz="1200" b="1" strike="noStrike" spc="-1" dirty="0">
                          <a:solidFill>
                            <a:srgbClr val="000000"/>
                          </a:solidFill>
                          <a:latin typeface="Times New Roman"/>
                        </a:rPr>
                        <a:t>Реализация народных проектов в рамках проекта «Народный бюджет» в сфере образования</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1 091,5</a:t>
                      </a:r>
                      <a:endParaRPr lang="ru-RU" sz="1200" b="0" strike="noStrike" spc="-1" dirty="0">
                        <a:latin typeface="Arial"/>
                      </a:endParaRPr>
                    </a:p>
                  </a:txBody>
                  <a:tcPr/>
                </a:tc>
              </a:tr>
              <a:tr h="221052">
                <a:tc>
                  <a:txBody>
                    <a:bodyPr/>
                    <a:lstStyle/>
                    <a:p>
                      <a:pPr algn="just">
                        <a:lnSpc>
                          <a:spcPct val="100000"/>
                        </a:lnSpc>
                        <a:buNone/>
                      </a:pPr>
                      <a:r>
                        <a:rPr lang="ru-RU" sz="1200" b="1" strike="noStrike" spc="-1" dirty="0">
                          <a:solidFill>
                            <a:srgbClr val="000000"/>
                          </a:solidFill>
                          <a:latin typeface="Times New Roman"/>
                        </a:rPr>
                        <a:t>Реализация школьного инициативного бюджетирования  «Народный бюджет в школе»</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332,0</a:t>
                      </a:r>
                      <a:endParaRPr lang="ru-RU" sz="1200" b="0" strike="noStrike" spc="-1" dirty="0">
                        <a:latin typeface="Arial"/>
                      </a:endParaRPr>
                    </a:p>
                  </a:txBody>
                  <a:tcPr/>
                </a:tc>
              </a:tr>
              <a:tr h="216024">
                <a:tc>
                  <a:txBody>
                    <a:bodyPr/>
                    <a:lstStyle/>
                    <a:p>
                      <a:pPr algn="just">
                        <a:lnSpc>
                          <a:spcPct val="100000"/>
                        </a:lnSpc>
                        <a:buNone/>
                      </a:pPr>
                      <a:r>
                        <a:rPr lang="ru-RU" sz="1200" b="1" strike="noStrike" spc="-1" dirty="0">
                          <a:solidFill>
                            <a:srgbClr val="000000"/>
                          </a:solidFill>
                          <a:latin typeface="Times New Roman"/>
                        </a:rPr>
                        <a:t>Руководство и управление в сфере образования</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7 434,7</a:t>
                      </a:r>
                      <a:endParaRPr lang="ru-RU" sz="1200" b="0" strike="noStrike" spc="-1" dirty="0">
                        <a:latin typeface="Arial"/>
                      </a:endParaRPr>
                    </a:p>
                  </a:txBody>
                  <a:tcPr/>
                </a:tc>
              </a:tr>
            </a:tbl>
          </a:graphicData>
        </a:graphic>
      </p:graphicFrame>
      <p:sp>
        <p:nvSpPr>
          <p:cNvPr id="12" name="Прямоугольник 11"/>
          <p:cNvSpPr/>
          <p:nvPr/>
        </p:nvSpPr>
        <p:spPr>
          <a:xfrm>
            <a:off x="299227" y="6453336"/>
            <a:ext cx="8280919" cy="523220"/>
          </a:xfrm>
          <a:prstGeom prst="rect">
            <a:avLst/>
          </a:prstGeom>
        </p:spPr>
        <p:txBody>
          <a:bodyPr wrap="square">
            <a:spAutoFit/>
          </a:bodyPr>
          <a:lstStyle/>
          <a:p>
            <a:pPr algn="ct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программы составило </a:t>
            </a: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98,3% или 332 458,1 тыс. руб.</a:t>
            </a:r>
          </a:p>
          <a:p>
            <a:pPr algn="ctr"/>
            <a:endParaRPr lang="ru-RU" sz="1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034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16632"/>
            <a:ext cx="9144000" cy="57606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13" name="Прямоугольник 12"/>
          <p:cNvSpPr/>
          <p:nvPr/>
        </p:nvSpPr>
        <p:spPr>
          <a:xfrm>
            <a:off x="232804" y="692696"/>
            <a:ext cx="8420242" cy="369332"/>
          </a:xfrm>
          <a:prstGeom prst="rect">
            <a:avLst/>
          </a:prstGeom>
        </p:spPr>
        <p:txBody>
          <a:bodyPr wrap="square">
            <a:spAutoFit/>
          </a:bodyPr>
          <a:lstStyle/>
          <a:p>
            <a:pPr algn="ctr"/>
            <a:r>
              <a:rPr lang="ru-RU" b="1" dirty="0" smtClean="0">
                <a:effectLst>
                  <a:outerShdw blurRad="38100" dist="38100" dir="2700000" algn="tl">
                    <a:srgbClr val="000000">
                      <a:alpha val="43137"/>
                    </a:srgbClr>
                  </a:outerShdw>
                </a:effectLst>
              </a:rPr>
              <a:t>МП «Развитие культуры»</a:t>
            </a:r>
            <a:endParaRPr lang="ru-RU" b="1" dirty="0">
              <a:effectLst>
                <a:outerShdw blurRad="38100" dist="38100" dir="2700000" algn="tl">
                  <a:srgbClr val="000000">
                    <a:alpha val="43137"/>
                  </a:srgbClr>
                </a:outerShdw>
              </a:effectLst>
            </a:endParaRPr>
          </a:p>
        </p:txBody>
      </p:sp>
      <p:graphicFrame>
        <p:nvGraphicFramePr>
          <p:cNvPr id="14" name="Таблица 13"/>
          <p:cNvGraphicFramePr>
            <a:graphicFrameLocks noGrp="1"/>
          </p:cNvGraphicFramePr>
          <p:nvPr>
            <p:extLst>
              <p:ext uri="{D42A27DB-BD31-4B8C-83A1-F6EECF244321}">
                <p14:modId xmlns:p14="http://schemas.microsoft.com/office/powerpoint/2010/main" val="2925249245"/>
              </p:ext>
            </p:extLst>
          </p:nvPr>
        </p:nvGraphicFramePr>
        <p:xfrm>
          <a:off x="242987" y="1151697"/>
          <a:ext cx="8640960" cy="4673000"/>
        </p:xfrm>
        <a:graphic>
          <a:graphicData uri="http://schemas.openxmlformats.org/drawingml/2006/table">
            <a:tbl>
              <a:tblPr firstRow="1" bandRow="1">
                <a:tableStyleId>{5C22544A-7EE6-4342-B048-85BDC9FD1C3A}</a:tableStyleId>
              </a:tblPr>
              <a:tblGrid>
                <a:gridCol w="7344816"/>
                <a:gridCol w="1296144"/>
              </a:tblGrid>
              <a:tr h="288032">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Наименование мероприятия</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Сумма, тыс. руб.</a:t>
                      </a:r>
                      <a:endParaRPr lang="ru-RU" sz="1100" dirty="0">
                        <a:solidFill>
                          <a:schemeClr val="tx1"/>
                        </a:solidFill>
                        <a:latin typeface="Times New Roman" panose="02020603050405020304" pitchFamily="18" charset="0"/>
                        <a:cs typeface="Times New Roman" panose="02020603050405020304" pitchFamily="18" charset="0"/>
                      </a:endParaRPr>
                    </a:p>
                  </a:txBody>
                  <a:tcPr/>
                </a:tc>
              </a:tr>
              <a:tr h="254576">
                <a:tc>
                  <a:txBody>
                    <a:bodyPr/>
                    <a:lstStyle/>
                    <a:p>
                      <a:pPr algn="just">
                        <a:lnSpc>
                          <a:spcPct val="100000"/>
                        </a:lnSpc>
                        <a:buNone/>
                      </a:pPr>
                      <a:r>
                        <a:rPr lang="ru-RU" sz="1100" b="1" strike="noStrike" spc="-1" dirty="0">
                          <a:solidFill>
                            <a:srgbClr val="000000"/>
                          </a:solidFill>
                          <a:latin typeface="Times New Roman"/>
                        </a:rPr>
                        <a:t>Выполнение учреждениями культуры муниципальных заданий</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82 817,2</a:t>
                      </a:r>
                      <a:endParaRPr lang="ru-RU" sz="1200" b="0" strike="noStrike" spc="-1" dirty="0">
                        <a:latin typeface="Arial"/>
                      </a:endParaRPr>
                    </a:p>
                  </a:txBody>
                  <a:tcPr/>
                </a:tc>
              </a:tr>
              <a:tr h="202783">
                <a:tc>
                  <a:txBody>
                    <a:bodyPr/>
                    <a:lstStyle/>
                    <a:p>
                      <a:pPr algn="just">
                        <a:lnSpc>
                          <a:spcPct val="100000"/>
                        </a:lnSpc>
                        <a:buNone/>
                      </a:pPr>
                      <a:r>
                        <a:rPr lang="ru-RU" sz="1100" b="1" strike="noStrike" spc="-1" dirty="0">
                          <a:solidFill>
                            <a:srgbClr val="000000"/>
                          </a:solidFill>
                          <a:latin typeface="Times New Roman"/>
                        </a:rPr>
                        <a:t>Погашение кредиторской задолженности прошлых лет</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287,0</a:t>
                      </a:r>
                      <a:endParaRPr lang="ru-RU" sz="1200" b="0" strike="noStrike" spc="-1" dirty="0">
                        <a:latin typeface="Arial"/>
                      </a:endParaRPr>
                    </a:p>
                  </a:txBody>
                  <a:tcPr/>
                </a:tc>
              </a:tr>
              <a:tr h="354008">
                <a:tc>
                  <a:txBody>
                    <a:bodyPr/>
                    <a:lstStyle/>
                    <a:p>
                      <a:pPr algn="just">
                        <a:lnSpc>
                          <a:spcPct val="100000"/>
                        </a:lnSpc>
                        <a:buNone/>
                      </a:pPr>
                      <a:r>
                        <a:rPr lang="ru-RU" sz="1100" b="1" strike="noStrike" spc="-1" dirty="0">
                          <a:solidFill>
                            <a:srgbClr val="000000"/>
                          </a:solidFill>
                          <a:latin typeface="Times New Roman"/>
                        </a:rPr>
                        <a:t>Организация и проведение мероприятий, посвященным профессиональным, календарным праздникам, юбилейным датам</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310,1</a:t>
                      </a:r>
                      <a:endParaRPr lang="ru-RU" sz="1200" b="0" strike="noStrike" spc="-1" dirty="0">
                        <a:latin typeface="Arial"/>
                      </a:endParaRPr>
                    </a:p>
                  </a:txBody>
                  <a:tcPr/>
                </a:tc>
              </a:tr>
              <a:tr h="359336">
                <a:tc>
                  <a:txBody>
                    <a:bodyPr/>
                    <a:lstStyle/>
                    <a:p>
                      <a:pPr algn="just">
                        <a:lnSpc>
                          <a:spcPct val="100000"/>
                        </a:lnSpc>
                        <a:buNone/>
                      </a:pPr>
                      <a:r>
                        <a:rPr lang="ru-RU" sz="1100" b="1" strike="noStrike" spc="-1" dirty="0">
                          <a:solidFill>
                            <a:srgbClr val="000000"/>
                          </a:solidFill>
                          <a:latin typeface="Times New Roman"/>
                        </a:rPr>
                        <a:t>Проведение и участие в районных республиканских, межрегиональных, всероссийских конкурсах, выставках, семинаров, конференций, круглых столов</a:t>
                      </a:r>
                      <a:endParaRPr lang="ru-RU" sz="1100" b="0" strike="noStrike" spc="-1" dirty="0">
                        <a:latin typeface="Arial"/>
                      </a:endParaRPr>
                    </a:p>
                  </a:txBody>
                  <a:tcPr/>
                </a:tc>
                <a:tc>
                  <a:txBody>
                    <a:bodyPr/>
                    <a:lstStyle/>
                    <a:p>
                      <a:pPr algn="ctr">
                        <a:lnSpc>
                          <a:spcPct val="100000"/>
                        </a:lnSpc>
                        <a:buNone/>
                      </a:pPr>
                      <a:endParaRPr lang="ru-RU" sz="1200" b="0" strike="noStrike" spc="-1" dirty="0">
                        <a:latin typeface="Arial"/>
                      </a:endParaRPr>
                    </a:p>
                    <a:p>
                      <a:pPr algn="ctr">
                        <a:lnSpc>
                          <a:spcPct val="100000"/>
                        </a:lnSpc>
                        <a:buNone/>
                      </a:pPr>
                      <a:r>
                        <a:rPr lang="ru-RU" sz="1200" b="1" strike="noStrike" spc="-1" dirty="0">
                          <a:solidFill>
                            <a:srgbClr val="000000"/>
                          </a:solidFill>
                          <a:latin typeface="Times New Roman"/>
                        </a:rPr>
                        <a:t>23,7</a:t>
                      </a:r>
                      <a:endParaRPr lang="ru-RU" sz="1200" b="0" strike="noStrike" spc="-1" dirty="0">
                        <a:latin typeface="Arial"/>
                      </a:endParaRPr>
                    </a:p>
                  </a:txBody>
                  <a:tcPr/>
                </a:tc>
              </a:tr>
              <a:tr h="220648">
                <a:tc>
                  <a:txBody>
                    <a:bodyPr/>
                    <a:lstStyle/>
                    <a:p>
                      <a:pPr algn="just">
                        <a:lnSpc>
                          <a:spcPct val="100000"/>
                        </a:lnSpc>
                        <a:buNone/>
                      </a:pPr>
                      <a:r>
                        <a:rPr lang="ru-RU" sz="1100" b="1" strike="noStrike" spc="-1" dirty="0">
                          <a:solidFill>
                            <a:srgbClr val="000000"/>
                          </a:solidFill>
                          <a:latin typeface="Times New Roman"/>
                        </a:rPr>
                        <a:t>Комплектование документных и книжных фондов</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135,5</a:t>
                      </a:r>
                      <a:endParaRPr lang="ru-RU" sz="1200" b="0" strike="noStrike" spc="-1" dirty="0">
                        <a:latin typeface="Arial"/>
                      </a:endParaRPr>
                    </a:p>
                  </a:txBody>
                  <a:tcPr/>
                </a:tc>
              </a:tr>
              <a:tr h="306368">
                <a:tc>
                  <a:txBody>
                    <a:bodyPr/>
                    <a:lstStyle/>
                    <a:p>
                      <a:pPr algn="just">
                        <a:lnSpc>
                          <a:spcPct val="100000"/>
                        </a:lnSpc>
                        <a:buNone/>
                      </a:pPr>
                      <a:r>
                        <a:rPr lang="ru-RU" sz="1100" b="1" strike="noStrike" spc="-1" dirty="0">
                          <a:solidFill>
                            <a:srgbClr val="000000"/>
                          </a:solidFill>
                          <a:latin typeface="Times New Roman"/>
                        </a:rPr>
                        <a:t>Приобретение светового, звукового оборудования, специального оборудования, музыкальных инструментов </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60,0</a:t>
                      </a:r>
                      <a:endParaRPr lang="ru-RU" sz="1200" b="0" strike="noStrike" spc="-1" dirty="0">
                        <a:latin typeface="Arial"/>
                      </a:endParaRPr>
                    </a:p>
                  </a:txBody>
                  <a:tcPr/>
                </a:tc>
              </a:tr>
              <a:tr h="360040">
                <a:tc>
                  <a:txBody>
                    <a:bodyPr/>
                    <a:lstStyle/>
                    <a:p>
                      <a:pPr algn="just">
                        <a:lnSpc>
                          <a:spcPct val="100000"/>
                        </a:lnSpc>
                        <a:buNone/>
                      </a:pPr>
                      <a:r>
                        <a:rPr lang="ru-RU" sz="1100" b="1" strike="noStrike" spc="-1" dirty="0">
                          <a:solidFill>
                            <a:srgbClr val="000000"/>
                          </a:solidFill>
                          <a:latin typeface="Times New Roman"/>
                        </a:rPr>
                        <a:t>Укрепление учебной, материально-технической базы учреждений культуры</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33,0</a:t>
                      </a:r>
                      <a:endParaRPr lang="ru-RU" sz="1200" b="0" strike="noStrike" spc="-1" dirty="0">
                        <a:latin typeface="Arial"/>
                      </a:endParaRPr>
                    </a:p>
                  </a:txBody>
                  <a:tcPr/>
                </a:tc>
              </a:tr>
              <a:tr h="293360">
                <a:tc>
                  <a:txBody>
                    <a:bodyPr/>
                    <a:lstStyle/>
                    <a:p>
                      <a:pPr algn="just">
                        <a:lnSpc>
                          <a:spcPct val="100000"/>
                        </a:lnSpc>
                        <a:buNone/>
                      </a:pPr>
                      <a:r>
                        <a:rPr lang="ru-RU" sz="1100" b="1" strike="noStrike" spc="-1" dirty="0">
                          <a:solidFill>
                            <a:srgbClr val="000000"/>
                          </a:solidFill>
                          <a:latin typeface="Times New Roman"/>
                        </a:rPr>
                        <a:t>Предоставление льгот по оплате ЖКУ специалистам учреждений культуры и дополнительного образования в сфере культуры, работающим и проживающим в сельских населенных пунктах</a:t>
                      </a:r>
                      <a:endParaRPr lang="ru-RU" sz="1100" b="0" strike="noStrike" spc="-1" dirty="0">
                        <a:latin typeface="Arial"/>
                      </a:endParaRPr>
                    </a:p>
                  </a:txBody>
                  <a:tcPr/>
                </a:tc>
                <a:tc>
                  <a:txBody>
                    <a:bodyPr/>
                    <a:lstStyle/>
                    <a:p>
                      <a:pPr algn="ctr">
                        <a:lnSpc>
                          <a:spcPct val="100000"/>
                        </a:lnSpc>
                        <a:buNone/>
                      </a:pPr>
                      <a:endParaRPr lang="ru-RU" sz="1200" b="0" strike="noStrike" spc="-1" dirty="0">
                        <a:latin typeface="Arial"/>
                      </a:endParaRPr>
                    </a:p>
                    <a:p>
                      <a:pPr algn="ctr">
                        <a:lnSpc>
                          <a:spcPct val="100000"/>
                        </a:lnSpc>
                        <a:buNone/>
                      </a:pPr>
                      <a:r>
                        <a:rPr lang="ru-RU" sz="1200" b="1" strike="noStrike" spc="-1" dirty="0">
                          <a:solidFill>
                            <a:srgbClr val="000000"/>
                          </a:solidFill>
                          <a:latin typeface="Times New Roman"/>
                        </a:rPr>
                        <a:t>93,5</a:t>
                      </a:r>
                      <a:endParaRPr lang="ru-RU" sz="1200" b="0" strike="noStrike" spc="-1" dirty="0">
                        <a:latin typeface="Arial"/>
                      </a:endParaRPr>
                    </a:p>
                  </a:txBody>
                  <a:tcPr/>
                </a:tc>
              </a:tr>
              <a:tr h="254808">
                <a:tc>
                  <a:txBody>
                    <a:bodyPr/>
                    <a:lstStyle/>
                    <a:p>
                      <a:pPr algn="just">
                        <a:lnSpc>
                          <a:spcPct val="100000"/>
                        </a:lnSpc>
                        <a:buNone/>
                      </a:pPr>
                      <a:r>
                        <a:rPr lang="ru-RU" sz="1100" b="1" strike="noStrike" spc="-1" dirty="0">
                          <a:solidFill>
                            <a:srgbClr val="000000"/>
                          </a:solidFill>
                          <a:latin typeface="Times New Roman"/>
                        </a:rPr>
                        <a:t>Реализация социально-значимых проектов в рамках проекта «Народный бюджет» в сфере культуры</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2 018,2</a:t>
                      </a:r>
                      <a:endParaRPr lang="ru-RU" sz="1200" b="0" strike="noStrike" spc="-1" dirty="0">
                        <a:latin typeface="Arial"/>
                      </a:endParaRPr>
                    </a:p>
                  </a:txBody>
                  <a:tcPr/>
                </a:tc>
              </a:tr>
              <a:tr h="254808">
                <a:tc>
                  <a:txBody>
                    <a:bodyPr/>
                    <a:lstStyle/>
                    <a:p>
                      <a:pPr algn="just">
                        <a:lnSpc>
                          <a:spcPct val="100000"/>
                        </a:lnSpc>
                        <a:buNone/>
                      </a:pPr>
                      <a:r>
                        <a:rPr lang="ru-RU" sz="1100" b="1" strike="noStrike" spc="-1" dirty="0">
                          <a:solidFill>
                            <a:srgbClr val="000000"/>
                          </a:solidFill>
                          <a:latin typeface="Times New Roman"/>
                        </a:rPr>
                        <a:t>Поддержка отрасли культуры в рамках Федерального проекта «Творческие люди»</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55,3</a:t>
                      </a:r>
                      <a:endParaRPr lang="ru-RU" sz="1200" b="0" strike="noStrike" spc="-1" dirty="0">
                        <a:latin typeface="Arial"/>
                      </a:endParaRPr>
                    </a:p>
                  </a:txBody>
                  <a:tcPr/>
                </a:tc>
              </a:tr>
              <a:tr h="182800">
                <a:tc>
                  <a:txBody>
                    <a:bodyPr/>
                    <a:lstStyle/>
                    <a:p>
                      <a:pPr algn="just">
                        <a:lnSpc>
                          <a:spcPct val="100000"/>
                        </a:lnSpc>
                        <a:buNone/>
                      </a:pPr>
                      <a:r>
                        <a:rPr lang="ru-RU" sz="1100" b="1" strike="noStrike" spc="-1" dirty="0">
                          <a:solidFill>
                            <a:srgbClr val="000000"/>
                          </a:solidFill>
                          <a:latin typeface="Times New Roman"/>
                        </a:rPr>
                        <a:t>Реализация проектов в области этнокультурного развития народов </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339,0</a:t>
                      </a:r>
                      <a:endParaRPr lang="ru-RU" sz="1200" b="0" strike="noStrike" spc="-1" dirty="0">
                        <a:latin typeface="Arial"/>
                      </a:endParaRPr>
                    </a:p>
                  </a:txBody>
                  <a:tcPr/>
                </a:tc>
              </a:tr>
              <a:tr h="367952">
                <a:tc>
                  <a:txBody>
                    <a:bodyPr/>
                    <a:lstStyle/>
                    <a:p>
                      <a:pPr algn="just">
                        <a:lnSpc>
                          <a:spcPct val="100000"/>
                        </a:lnSpc>
                        <a:buNone/>
                      </a:pPr>
                      <a:r>
                        <a:rPr lang="ru-RU" sz="1100" b="1" strike="noStrike" spc="-1" dirty="0">
                          <a:solidFill>
                            <a:srgbClr val="000000"/>
                          </a:solidFill>
                          <a:latin typeface="Times New Roman"/>
                        </a:rPr>
                        <a:t>Выполнение работ по ремонту, капитальному ремонту, изготовление проектно-сметной документации,  реконструкция зданий и помещений и иных объектов учреждений культуры</a:t>
                      </a:r>
                      <a:endParaRPr lang="ru-RU" sz="1100" b="0" strike="noStrike" spc="-1" dirty="0">
                        <a:latin typeface="Arial"/>
                      </a:endParaRPr>
                    </a:p>
                  </a:txBody>
                  <a:tcPr/>
                </a:tc>
                <a:tc>
                  <a:txBody>
                    <a:bodyPr/>
                    <a:lstStyle/>
                    <a:p>
                      <a:pPr algn="ctr">
                        <a:lnSpc>
                          <a:spcPct val="100000"/>
                        </a:lnSpc>
                        <a:buNone/>
                      </a:pPr>
                      <a:endParaRPr lang="ru-RU" sz="1200" b="0" strike="noStrike" spc="-1" dirty="0">
                        <a:latin typeface="Arial"/>
                      </a:endParaRPr>
                    </a:p>
                    <a:p>
                      <a:pPr algn="ctr">
                        <a:lnSpc>
                          <a:spcPct val="100000"/>
                        </a:lnSpc>
                        <a:buNone/>
                      </a:pPr>
                      <a:r>
                        <a:rPr lang="ru-RU" sz="1200" b="1" strike="noStrike" spc="-1" dirty="0">
                          <a:solidFill>
                            <a:srgbClr val="000000"/>
                          </a:solidFill>
                          <a:latin typeface="Times New Roman"/>
                        </a:rPr>
                        <a:t>475,5</a:t>
                      </a:r>
                      <a:endParaRPr lang="ru-RU" sz="1200" b="0" strike="noStrike" spc="-1" dirty="0">
                        <a:latin typeface="Arial"/>
                      </a:endParaRPr>
                    </a:p>
                  </a:txBody>
                  <a:tcPr/>
                </a:tc>
              </a:tr>
              <a:tr h="157256">
                <a:tc>
                  <a:txBody>
                    <a:bodyPr/>
                    <a:lstStyle/>
                    <a:p>
                      <a:pPr algn="just">
                        <a:lnSpc>
                          <a:spcPct val="100000"/>
                        </a:lnSpc>
                        <a:buNone/>
                      </a:pPr>
                      <a:r>
                        <a:rPr lang="ru-RU" sz="1100" b="1" strike="noStrike" spc="-1" dirty="0">
                          <a:solidFill>
                            <a:srgbClr val="000000"/>
                          </a:solidFill>
                          <a:latin typeface="Times New Roman"/>
                        </a:rPr>
                        <a:t>Строительство социокультурного центра в с. Подчерье</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2 498,3</a:t>
                      </a:r>
                      <a:endParaRPr lang="ru-RU" sz="1200" b="0" strike="noStrike" spc="-1" dirty="0">
                        <a:latin typeface="Arial"/>
                      </a:endParaRPr>
                    </a:p>
                  </a:txBody>
                  <a:tcPr/>
                </a:tc>
              </a:tr>
            </a:tbl>
          </a:graphicData>
        </a:graphic>
      </p:graphicFrame>
      <p:sp>
        <p:nvSpPr>
          <p:cNvPr id="15" name="Прямоугольник 14"/>
          <p:cNvSpPr/>
          <p:nvPr/>
        </p:nvSpPr>
        <p:spPr>
          <a:xfrm>
            <a:off x="302464" y="5969024"/>
            <a:ext cx="8280919" cy="307777"/>
          </a:xfrm>
          <a:prstGeom prst="rect">
            <a:avLst/>
          </a:prstGeom>
        </p:spPr>
        <p:txBody>
          <a:bodyPr wrap="square">
            <a:spAutoFit/>
          </a:bodyPr>
          <a:lstStyle/>
          <a:p>
            <a:pPr algn="ct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программы составило </a:t>
            </a: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96,5% или 89 146,3 тыс. руб.</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841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836712"/>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5" name="Прямоугольник 4"/>
          <p:cNvSpPr/>
          <p:nvPr/>
        </p:nvSpPr>
        <p:spPr>
          <a:xfrm>
            <a:off x="253821" y="1052736"/>
            <a:ext cx="8420242" cy="369332"/>
          </a:xfrm>
          <a:prstGeom prst="rect">
            <a:avLst/>
          </a:prstGeom>
        </p:spPr>
        <p:txBody>
          <a:bodyPr wrap="square">
            <a:spAutoFit/>
          </a:bodyPr>
          <a:lstStyle/>
          <a:p>
            <a:pPr algn="ctr"/>
            <a:r>
              <a:rPr lang="ru-RU" b="1" dirty="0" smtClean="0">
                <a:effectLst>
                  <a:outerShdw blurRad="38100" dist="38100" dir="2700000" algn="tl">
                    <a:srgbClr val="000000">
                      <a:alpha val="43137"/>
                    </a:srgbClr>
                  </a:outerShdw>
                </a:effectLst>
              </a:rPr>
              <a:t>МП «Развитие физической культуры и спорта»</a:t>
            </a:r>
            <a:endParaRPr lang="ru-RU" b="1" dirty="0">
              <a:effectLst>
                <a:outerShdw blurRad="38100" dist="38100" dir="2700000" algn="tl">
                  <a:srgbClr val="000000">
                    <a:alpha val="43137"/>
                  </a:srgbClr>
                </a:outerShdw>
              </a:effectLst>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139303458"/>
              </p:ext>
            </p:extLst>
          </p:nvPr>
        </p:nvGraphicFramePr>
        <p:xfrm>
          <a:off x="468858" y="1628800"/>
          <a:ext cx="8211007" cy="4136974"/>
        </p:xfrm>
        <a:graphic>
          <a:graphicData uri="http://schemas.openxmlformats.org/drawingml/2006/table">
            <a:tbl>
              <a:tblPr firstRow="1" bandRow="1">
                <a:tableStyleId>{5C22544A-7EE6-4342-B048-85BDC9FD1C3A}</a:tableStyleId>
              </a:tblPr>
              <a:tblGrid>
                <a:gridCol w="6854406"/>
                <a:gridCol w="1356601"/>
              </a:tblGrid>
              <a:tr h="281660">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Наименование мероприятия</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dirty="0">
                        <a:solidFill>
                          <a:schemeClr val="tx1"/>
                        </a:solidFill>
                        <a:latin typeface="Times New Roman" panose="02020603050405020304" pitchFamily="18" charset="0"/>
                        <a:cs typeface="Times New Roman" panose="02020603050405020304" pitchFamily="18" charset="0"/>
                      </a:endParaRPr>
                    </a:p>
                  </a:txBody>
                  <a:tcPr/>
                </a:tc>
              </a:tr>
              <a:tr h="222396">
                <a:tc>
                  <a:txBody>
                    <a:bodyPr/>
                    <a:lstStyle/>
                    <a:p>
                      <a:pPr algn="just">
                        <a:lnSpc>
                          <a:spcPct val="100000"/>
                        </a:lnSpc>
                        <a:buNone/>
                      </a:pPr>
                      <a:r>
                        <a:rPr lang="ru-RU" sz="1200" b="1" strike="noStrike" spc="-1" dirty="0">
                          <a:solidFill>
                            <a:srgbClr val="000000"/>
                          </a:solidFill>
                          <a:latin typeface="Times New Roman"/>
                        </a:rPr>
                        <a:t>Обеспечение деятельности КДЮСШ</a:t>
                      </a:r>
                      <a:endParaRPr lang="ru-RU" sz="12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12 668,5</a:t>
                      </a:r>
                      <a:endParaRPr lang="ru-RU" sz="1400" b="0" strike="noStrike" spc="-1" dirty="0">
                        <a:latin typeface="Arial"/>
                      </a:endParaRPr>
                    </a:p>
                  </a:txBody>
                  <a:tcPr/>
                </a:tc>
              </a:tr>
              <a:tr h="349644">
                <a:tc>
                  <a:txBody>
                    <a:bodyPr/>
                    <a:lstStyle/>
                    <a:p>
                      <a:pPr algn="just">
                        <a:lnSpc>
                          <a:spcPct val="100000"/>
                        </a:lnSpc>
                        <a:buNone/>
                      </a:pPr>
                      <a:r>
                        <a:rPr lang="ru-RU" sz="1200" b="1" strike="noStrike" spc="-1" dirty="0">
                          <a:solidFill>
                            <a:srgbClr val="000000"/>
                          </a:solidFill>
                          <a:latin typeface="Times New Roman"/>
                        </a:rPr>
                        <a:t>Организация и проведение физкультурно-спортивных мероприятий</a:t>
                      </a:r>
                      <a:endParaRPr lang="ru-RU" sz="12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77,0</a:t>
                      </a:r>
                      <a:endParaRPr lang="ru-RU" sz="1400" b="0" strike="noStrike" spc="-1" dirty="0">
                        <a:latin typeface="Arial"/>
                      </a:endParaRPr>
                    </a:p>
                  </a:txBody>
                  <a:tcPr/>
                </a:tc>
              </a:tr>
              <a:tr h="504056">
                <a:tc>
                  <a:txBody>
                    <a:bodyPr/>
                    <a:lstStyle/>
                    <a:p>
                      <a:pPr algn="just">
                        <a:lnSpc>
                          <a:spcPct val="100000"/>
                        </a:lnSpc>
                        <a:buNone/>
                      </a:pPr>
                      <a:r>
                        <a:rPr lang="ru-RU" sz="1200" b="1" strike="noStrike" spc="-1" dirty="0">
                          <a:solidFill>
                            <a:srgbClr val="000000"/>
                          </a:solidFill>
                          <a:latin typeface="Times New Roman"/>
                        </a:rPr>
                        <a:t>Реализация социально-значимых проектов в рамках проекта «Народный бюджет» в сфере физической культуры и спорта </a:t>
                      </a:r>
                      <a:endParaRPr lang="ru-RU" sz="12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1 344,8</a:t>
                      </a:r>
                      <a:endParaRPr lang="ru-RU" sz="1400" b="0" strike="noStrike" spc="-1" dirty="0">
                        <a:latin typeface="Arial"/>
                      </a:endParaRPr>
                    </a:p>
                  </a:txBody>
                  <a:tcPr/>
                </a:tc>
              </a:tr>
              <a:tr h="349644">
                <a:tc>
                  <a:txBody>
                    <a:bodyPr/>
                    <a:lstStyle/>
                    <a:p>
                      <a:pPr algn="just">
                        <a:lnSpc>
                          <a:spcPct val="100000"/>
                        </a:lnSpc>
                        <a:buNone/>
                      </a:pPr>
                      <a:r>
                        <a:rPr lang="ru-RU" sz="1200" b="1" strike="noStrike" spc="-1" dirty="0">
                          <a:solidFill>
                            <a:srgbClr val="000000"/>
                          </a:solidFill>
                          <a:latin typeface="Times New Roman"/>
                        </a:rPr>
                        <a:t>Погашение кредиторской задолженности прошлых лет</a:t>
                      </a:r>
                      <a:endParaRPr lang="ru-RU" sz="12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11,3</a:t>
                      </a:r>
                      <a:endParaRPr lang="ru-RU" sz="1400" b="0" strike="noStrike" spc="-1" dirty="0">
                        <a:latin typeface="Arial"/>
                      </a:endParaRPr>
                    </a:p>
                  </a:txBody>
                  <a:tcPr/>
                </a:tc>
              </a:tr>
              <a:tr h="469434">
                <a:tc>
                  <a:txBody>
                    <a:bodyPr/>
                    <a:lstStyle/>
                    <a:p>
                      <a:pPr algn="just">
                        <a:lnSpc>
                          <a:spcPct val="100000"/>
                        </a:lnSpc>
                        <a:buNone/>
                      </a:pPr>
                      <a:r>
                        <a:rPr lang="ru-RU" sz="1200" b="1" strike="noStrike" spc="-1" dirty="0">
                          <a:solidFill>
                            <a:srgbClr val="000000"/>
                          </a:solidFill>
                          <a:latin typeface="Times New Roman"/>
                        </a:rPr>
                        <a:t>Организация, проведение физкультурно-оздоровительных и адаптивных физкультурно-спортивных мероприятий на территории ГО «Вуктыл» </a:t>
                      </a:r>
                      <a:endParaRPr lang="ru-RU" sz="12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8,0</a:t>
                      </a:r>
                      <a:endParaRPr lang="ru-RU" sz="1400" b="0" strike="noStrike" spc="-1" dirty="0">
                        <a:latin typeface="Arial"/>
                      </a:endParaRPr>
                    </a:p>
                  </a:txBody>
                  <a:tcPr/>
                </a:tc>
              </a:tr>
              <a:tr h="469434">
                <a:tc>
                  <a:txBody>
                    <a:bodyPr/>
                    <a:lstStyle/>
                    <a:p>
                      <a:pPr algn="just">
                        <a:lnSpc>
                          <a:spcPct val="100000"/>
                        </a:lnSpc>
                        <a:buNone/>
                      </a:pPr>
                      <a:r>
                        <a:rPr lang="ru-RU" sz="1200" b="1" strike="noStrike" spc="-1" dirty="0">
                          <a:solidFill>
                            <a:srgbClr val="000000"/>
                          </a:solidFill>
                          <a:latin typeface="Times New Roman"/>
                        </a:rPr>
                        <a:t>Поддержка и создание физкультурно-спортивных клубов при общеобразовательных учреждениях </a:t>
                      </a:r>
                      <a:endParaRPr lang="ru-RU" sz="12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5,0</a:t>
                      </a:r>
                      <a:endParaRPr lang="ru-RU" sz="1400" b="0" strike="noStrike" spc="-1" dirty="0">
                        <a:latin typeface="Arial"/>
                      </a:endParaRPr>
                    </a:p>
                  </a:txBody>
                  <a:tcPr/>
                </a:tc>
              </a:tr>
              <a:tr h="469434">
                <a:tc>
                  <a:txBody>
                    <a:bodyPr/>
                    <a:lstStyle/>
                    <a:p>
                      <a:pPr algn="just">
                        <a:lnSpc>
                          <a:spcPct val="100000"/>
                        </a:lnSpc>
                        <a:buNone/>
                      </a:pPr>
                      <a:r>
                        <a:rPr lang="ru-RU" sz="1200" b="1" strike="noStrike" spc="-1" dirty="0">
                          <a:solidFill>
                            <a:srgbClr val="000000"/>
                          </a:solidFill>
                          <a:latin typeface="Times New Roman"/>
                        </a:rPr>
                        <a:t>Участие в республиканских, российских и международных соревнованиях, сборах, мастер-классах </a:t>
                      </a:r>
                      <a:endParaRPr lang="ru-RU" sz="12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346,7</a:t>
                      </a:r>
                      <a:endParaRPr lang="ru-RU" sz="1400" b="0" strike="noStrike" spc="-1" dirty="0">
                        <a:latin typeface="Arial"/>
                      </a:endParaRPr>
                    </a:p>
                  </a:txBody>
                  <a:tcPr/>
                </a:tc>
              </a:tr>
              <a:tr h="469434">
                <a:tc>
                  <a:txBody>
                    <a:bodyPr/>
                    <a:lstStyle/>
                    <a:p>
                      <a:pPr algn="just">
                        <a:lnSpc>
                          <a:spcPct val="100000"/>
                        </a:lnSpc>
                        <a:buNone/>
                      </a:pPr>
                      <a:r>
                        <a:rPr lang="ru-RU" sz="1200" b="1" strike="noStrike" spc="-1" dirty="0">
                          <a:solidFill>
                            <a:srgbClr val="000000"/>
                          </a:solidFill>
                          <a:latin typeface="Times New Roman"/>
                        </a:rPr>
                        <a:t>Организация и проведение мероприятий по приёму нормативов (тестов) Всероссийского физкультурно-спортивного комплекса «Готов к труду и обороне» (ГТО)</a:t>
                      </a:r>
                      <a:endParaRPr lang="ru-RU" sz="12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15,0</a:t>
                      </a:r>
                      <a:endParaRPr lang="ru-RU" sz="1400" b="0" strike="noStrike" spc="-1" dirty="0">
                        <a:latin typeface="Arial"/>
                      </a:endParaRPr>
                    </a:p>
                  </a:txBody>
                  <a:tcPr/>
                </a:tc>
              </a:tr>
              <a:tr h="469434">
                <a:tc>
                  <a:txBody>
                    <a:bodyPr/>
                    <a:lstStyle/>
                    <a:p>
                      <a:pPr algn="just">
                        <a:lnSpc>
                          <a:spcPct val="100000"/>
                        </a:lnSpc>
                        <a:buNone/>
                      </a:pPr>
                      <a:r>
                        <a:rPr lang="ru-RU" sz="1200" b="1" strike="noStrike" spc="-1" dirty="0">
                          <a:solidFill>
                            <a:srgbClr val="000000"/>
                          </a:solidFill>
                          <a:latin typeface="Times New Roman"/>
                        </a:rPr>
                        <a:t>Строительство, реконструкция, капитальный и текущий ремонт зданий учреждений и объектов сферы физической культуры и спорта</a:t>
                      </a:r>
                      <a:endParaRPr lang="ru-RU" sz="12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1 000,0</a:t>
                      </a:r>
                      <a:endParaRPr lang="ru-RU" sz="1400" b="0" strike="noStrike" spc="-1" dirty="0">
                        <a:latin typeface="Arial"/>
                      </a:endParaRPr>
                    </a:p>
                  </a:txBody>
                  <a:tcPr/>
                </a:tc>
              </a:tr>
            </a:tbl>
          </a:graphicData>
        </a:graphic>
      </p:graphicFrame>
      <p:sp>
        <p:nvSpPr>
          <p:cNvPr id="7" name="Прямоугольник 6"/>
          <p:cNvSpPr/>
          <p:nvPr/>
        </p:nvSpPr>
        <p:spPr>
          <a:xfrm>
            <a:off x="368761" y="6083423"/>
            <a:ext cx="8280919" cy="307777"/>
          </a:xfrm>
          <a:prstGeom prst="rect">
            <a:avLst/>
          </a:prstGeom>
        </p:spPr>
        <p:txBody>
          <a:bodyPr wrap="square">
            <a:spAutoFit/>
          </a:bodyPr>
          <a:lstStyle/>
          <a:p>
            <a:pPr algn="ct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программы составило </a:t>
            </a: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99,4% или 15 476,3 тыс. руб.</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874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694020"/>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9" name="Прямоугольник 8"/>
          <p:cNvSpPr/>
          <p:nvPr/>
        </p:nvSpPr>
        <p:spPr>
          <a:xfrm>
            <a:off x="242219" y="692696"/>
            <a:ext cx="8420242" cy="369332"/>
          </a:xfrm>
          <a:prstGeom prst="rect">
            <a:avLst/>
          </a:prstGeom>
        </p:spPr>
        <p:txBody>
          <a:bodyPr wrap="square">
            <a:spAutoFit/>
          </a:bodyPr>
          <a:lstStyle/>
          <a:p>
            <a:pPr algn="ctr"/>
            <a:r>
              <a:rPr lang="ru-RU" b="1" dirty="0" smtClean="0">
                <a:effectLst>
                  <a:outerShdw blurRad="38100" dist="38100" dir="2700000" algn="tl">
                    <a:srgbClr val="000000">
                      <a:alpha val="43137"/>
                    </a:srgbClr>
                  </a:outerShdw>
                </a:effectLst>
              </a:rPr>
              <a:t>МП «Безопасность жизнедеятельности населения»</a:t>
            </a:r>
            <a:endParaRPr lang="ru-RU" b="1" dirty="0">
              <a:effectLst>
                <a:outerShdw blurRad="38100" dist="38100" dir="2700000" algn="tl">
                  <a:srgbClr val="000000">
                    <a:alpha val="43137"/>
                  </a:srgbClr>
                </a:outerShdw>
              </a:effectLst>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849429714"/>
              </p:ext>
            </p:extLst>
          </p:nvPr>
        </p:nvGraphicFramePr>
        <p:xfrm>
          <a:off x="148093" y="1289268"/>
          <a:ext cx="8784976" cy="4693920"/>
        </p:xfrm>
        <a:graphic>
          <a:graphicData uri="http://schemas.openxmlformats.org/drawingml/2006/table">
            <a:tbl>
              <a:tblPr firstRow="1" bandRow="1">
                <a:tableStyleId>{5C22544A-7EE6-4342-B048-85BDC9FD1C3A}</a:tableStyleId>
              </a:tblPr>
              <a:tblGrid>
                <a:gridCol w="7547419"/>
                <a:gridCol w="1237557"/>
              </a:tblGrid>
              <a:tr h="144016">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Наименование мероприятия</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dirty="0">
                        <a:solidFill>
                          <a:schemeClr val="tx1"/>
                        </a:solidFill>
                        <a:latin typeface="Times New Roman" panose="02020603050405020304" pitchFamily="18" charset="0"/>
                        <a:cs typeface="Times New Roman" panose="02020603050405020304" pitchFamily="18" charset="0"/>
                      </a:endParaRPr>
                    </a:p>
                  </a:txBody>
                  <a:tcPr/>
                </a:tc>
              </a:tr>
              <a:tr h="180589">
                <a:tc>
                  <a:txBody>
                    <a:bodyPr/>
                    <a:lstStyle/>
                    <a:p>
                      <a:pPr algn="just">
                        <a:lnSpc>
                          <a:spcPct val="100000"/>
                        </a:lnSpc>
                        <a:buNone/>
                      </a:pPr>
                      <a:r>
                        <a:rPr lang="ru-RU" sz="1400" b="1" strike="noStrike" spc="-1" dirty="0">
                          <a:solidFill>
                            <a:srgbClr val="000000"/>
                          </a:solidFill>
                          <a:latin typeface="Times New Roman"/>
                        </a:rPr>
                        <a:t>Материальное стимулирование членов добровольной пожарной охраны</a:t>
                      </a:r>
                      <a:endParaRPr lang="ru-RU" sz="14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30,0</a:t>
                      </a:r>
                      <a:endParaRPr lang="ru-RU" sz="1400" b="0" strike="noStrike" spc="-1" dirty="0">
                        <a:latin typeface="Arial"/>
                      </a:endParaRPr>
                    </a:p>
                  </a:txBody>
                  <a:tcPr/>
                </a:tc>
              </a:tr>
              <a:tr h="266308">
                <a:tc>
                  <a:txBody>
                    <a:bodyPr/>
                    <a:lstStyle/>
                    <a:p>
                      <a:pPr algn="just">
                        <a:lnSpc>
                          <a:spcPct val="100000"/>
                        </a:lnSpc>
                        <a:buNone/>
                      </a:pPr>
                      <a:r>
                        <a:rPr lang="ru-RU" sz="1400" b="1" strike="noStrike" spc="-1" dirty="0">
                          <a:solidFill>
                            <a:srgbClr val="000000"/>
                          </a:solidFill>
                          <a:latin typeface="Times New Roman"/>
                        </a:rPr>
                        <a:t>Организация мероприятий по профилактике несчастных случаев на водных объектах, эффективному использованию  сил и средств для обеспечения безопасности людей на водных объектах, охране их жизни и здоровья</a:t>
                      </a:r>
                      <a:endParaRPr lang="ru-RU" sz="1400" b="0" strike="noStrike" spc="-1" dirty="0">
                        <a:latin typeface="Arial"/>
                      </a:endParaRPr>
                    </a:p>
                  </a:txBody>
                  <a:tcPr/>
                </a:tc>
                <a:tc>
                  <a:txBody>
                    <a:bodyPr/>
                    <a:lstStyle/>
                    <a:p>
                      <a:pPr algn="ctr">
                        <a:lnSpc>
                          <a:spcPct val="100000"/>
                        </a:lnSpc>
                        <a:buNone/>
                      </a:pPr>
                      <a:endParaRPr lang="ru-RU" sz="1400" b="0" strike="noStrike" spc="-1" dirty="0">
                        <a:latin typeface="Arial"/>
                      </a:endParaRPr>
                    </a:p>
                    <a:p>
                      <a:pPr algn="ctr">
                        <a:lnSpc>
                          <a:spcPct val="100000"/>
                        </a:lnSpc>
                        <a:buNone/>
                      </a:pPr>
                      <a:r>
                        <a:rPr lang="ru-RU" sz="1400" b="1" strike="noStrike" spc="-1" dirty="0">
                          <a:solidFill>
                            <a:srgbClr val="000000"/>
                          </a:solidFill>
                          <a:latin typeface="Times New Roman"/>
                        </a:rPr>
                        <a:t>50,0</a:t>
                      </a:r>
                      <a:endParaRPr lang="ru-RU" sz="1400" b="0" strike="noStrike" spc="-1" dirty="0">
                        <a:latin typeface="Arial"/>
                      </a:endParaRPr>
                    </a:p>
                  </a:txBody>
                  <a:tcPr/>
                </a:tc>
              </a:tr>
              <a:tr h="287630">
                <a:tc>
                  <a:txBody>
                    <a:bodyPr/>
                    <a:lstStyle/>
                    <a:p>
                      <a:pPr algn="just">
                        <a:lnSpc>
                          <a:spcPct val="100000"/>
                        </a:lnSpc>
                        <a:buNone/>
                      </a:pPr>
                      <a:r>
                        <a:rPr lang="ru-RU" sz="1400" b="1" strike="noStrike" spc="-1" dirty="0">
                          <a:solidFill>
                            <a:srgbClr val="000000"/>
                          </a:solidFill>
                          <a:latin typeface="Times New Roman"/>
                        </a:rPr>
                        <a:t>Оснащение ГО "Вуктыл" средствами пожаротушения </a:t>
                      </a:r>
                      <a:endParaRPr lang="ru-RU" sz="14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69,7</a:t>
                      </a:r>
                      <a:endParaRPr lang="ru-RU" sz="1400" b="0" strike="noStrike" spc="-1" dirty="0">
                        <a:latin typeface="Arial"/>
                      </a:endParaRPr>
                    </a:p>
                  </a:txBody>
                  <a:tcPr/>
                </a:tc>
              </a:tr>
              <a:tr h="315457">
                <a:tc>
                  <a:txBody>
                    <a:bodyPr/>
                    <a:lstStyle/>
                    <a:p>
                      <a:pPr algn="just">
                        <a:lnSpc>
                          <a:spcPct val="100000"/>
                        </a:lnSpc>
                        <a:buNone/>
                      </a:pPr>
                      <a:r>
                        <a:rPr lang="ru-RU" sz="1400" b="1" strike="noStrike" spc="-1" dirty="0">
                          <a:solidFill>
                            <a:srgbClr val="000000"/>
                          </a:solidFill>
                          <a:latin typeface="Times New Roman"/>
                        </a:rPr>
                        <a:t>Организация мероприятий для функционирования экстренных оперативных служб по единому номеру «112»</a:t>
                      </a:r>
                      <a:endParaRPr lang="ru-RU" sz="1400" b="0" strike="noStrike" spc="-1" dirty="0">
                        <a:latin typeface="Arial"/>
                      </a:endParaRPr>
                    </a:p>
                  </a:txBody>
                  <a:tcPr/>
                </a:tc>
                <a:tc>
                  <a:txBody>
                    <a:bodyPr/>
                    <a:lstStyle/>
                    <a:p>
                      <a:pPr algn="ctr">
                        <a:lnSpc>
                          <a:spcPct val="100000"/>
                        </a:lnSpc>
                        <a:buNone/>
                      </a:pPr>
                      <a:endParaRPr lang="ru-RU" sz="1400" b="0" strike="noStrike" spc="-1" dirty="0">
                        <a:latin typeface="Arial"/>
                      </a:endParaRPr>
                    </a:p>
                    <a:p>
                      <a:pPr algn="ctr">
                        <a:lnSpc>
                          <a:spcPct val="100000"/>
                        </a:lnSpc>
                        <a:buNone/>
                      </a:pPr>
                      <a:r>
                        <a:rPr lang="ru-RU" sz="1400" b="1" strike="noStrike" spc="-1" dirty="0">
                          <a:solidFill>
                            <a:srgbClr val="000000"/>
                          </a:solidFill>
                          <a:latin typeface="Times New Roman"/>
                        </a:rPr>
                        <a:t>16,8</a:t>
                      </a:r>
                      <a:endParaRPr lang="ru-RU" sz="1400" b="0" strike="noStrike" spc="-1" dirty="0">
                        <a:latin typeface="Arial"/>
                      </a:endParaRPr>
                    </a:p>
                  </a:txBody>
                  <a:tcPr/>
                </a:tc>
              </a:tr>
              <a:tr h="254105">
                <a:tc>
                  <a:txBody>
                    <a:bodyPr/>
                    <a:lstStyle/>
                    <a:p>
                      <a:pPr algn="just">
                        <a:lnSpc>
                          <a:spcPct val="100000"/>
                        </a:lnSpc>
                        <a:buNone/>
                      </a:pPr>
                      <a:r>
                        <a:rPr lang="ru-RU" sz="1400" b="1" strike="noStrike" spc="-1" dirty="0">
                          <a:solidFill>
                            <a:srgbClr val="000000"/>
                          </a:solidFill>
                          <a:latin typeface="Times New Roman"/>
                        </a:rPr>
                        <a:t>Приобретение, обслуживание и ремонт камер видеонаблюдения на территории ГО «Вуктыл» </a:t>
                      </a:r>
                      <a:endParaRPr lang="ru-RU" sz="1400" b="0" strike="noStrike" spc="-1" dirty="0">
                        <a:latin typeface="Arial"/>
                      </a:endParaRPr>
                    </a:p>
                  </a:txBody>
                  <a:tcPr/>
                </a:tc>
                <a:tc>
                  <a:txBody>
                    <a:bodyPr/>
                    <a:lstStyle/>
                    <a:p>
                      <a:pPr algn="ctr">
                        <a:lnSpc>
                          <a:spcPct val="100000"/>
                        </a:lnSpc>
                        <a:buNone/>
                      </a:pPr>
                      <a:endParaRPr lang="ru-RU" sz="1400" b="0" strike="noStrike" spc="-1" dirty="0">
                        <a:latin typeface="Arial"/>
                      </a:endParaRPr>
                    </a:p>
                    <a:p>
                      <a:pPr algn="ctr">
                        <a:lnSpc>
                          <a:spcPct val="100000"/>
                        </a:lnSpc>
                        <a:buNone/>
                      </a:pPr>
                      <a:r>
                        <a:rPr lang="ru-RU" sz="1400" b="1" strike="noStrike" spc="-1" dirty="0">
                          <a:solidFill>
                            <a:srgbClr val="000000"/>
                          </a:solidFill>
                          <a:latin typeface="Times New Roman"/>
                        </a:rPr>
                        <a:t>16,8</a:t>
                      </a:r>
                      <a:endParaRPr lang="ru-RU" sz="1400" b="0" strike="noStrike" spc="-1" dirty="0">
                        <a:latin typeface="Arial"/>
                      </a:endParaRPr>
                    </a:p>
                  </a:txBody>
                  <a:tcPr/>
                </a:tc>
              </a:tr>
              <a:tr h="154260">
                <a:tc>
                  <a:txBody>
                    <a:bodyPr/>
                    <a:lstStyle/>
                    <a:p>
                      <a:pPr algn="just">
                        <a:lnSpc>
                          <a:spcPct val="100000"/>
                        </a:lnSpc>
                        <a:buNone/>
                      </a:pPr>
                      <a:r>
                        <a:rPr lang="ru-RU" sz="1400" b="1" strike="noStrike" spc="-1" dirty="0">
                          <a:solidFill>
                            <a:srgbClr val="000000"/>
                          </a:solidFill>
                          <a:latin typeface="Times New Roman"/>
                        </a:rPr>
                        <a:t>Обеспечение своевременного оповещения населения</a:t>
                      </a:r>
                      <a:endParaRPr lang="ru-RU" sz="14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291,0</a:t>
                      </a:r>
                      <a:endParaRPr lang="ru-RU" sz="1400" b="0" strike="noStrike" spc="-1" dirty="0">
                        <a:latin typeface="Arial"/>
                      </a:endParaRPr>
                    </a:p>
                  </a:txBody>
                  <a:tcPr/>
                </a:tc>
              </a:tr>
              <a:tr h="181685">
                <a:tc>
                  <a:txBody>
                    <a:bodyPr/>
                    <a:lstStyle/>
                    <a:p>
                      <a:pPr algn="just">
                        <a:lnSpc>
                          <a:spcPct val="100000"/>
                        </a:lnSpc>
                        <a:buNone/>
                      </a:pPr>
                      <a:r>
                        <a:rPr lang="ru-RU" sz="1400" b="1" strike="noStrike" spc="-1" dirty="0">
                          <a:solidFill>
                            <a:srgbClr val="000000"/>
                          </a:solidFill>
                          <a:latin typeface="Times New Roman"/>
                        </a:rPr>
                        <a:t>Организация мероприятий по предупреждению последствий возникновения угроз лесных пожаров </a:t>
                      </a:r>
                      <a:endParaRPr lang="ru-RU" sz="1400" b="0" strike="noStrike" spc="-1" dirty="0">
                        <a:latin typeface="Arial"/>
                      </a:endParaRPr>
                    </a:p>
                  </a:txBody>
                  <a:tcPr/>
                </a:tc>
                <a:tc>
                  <a:txBody>
                    <a:bodyPr/>
                    <a:lstStyle/>
                    <a:p>
                      <a:pPr algn="ctr">
                        <a:lnSpc>
                          <a:spcPct val="100000"/>
                        </a:lnSpc>
                        <a:buNone/>
                      </a:pPr>
                      <a:endParaRPr lang="ru-RU" sz="1400" b="0" strike="noStrike" spc="-1" dirty="0">
                        <a:latin typeface="Arial"/>
                      </a:endParaRPr>
                    </a:p>
                    <a:p>
                      <a:pPr algn="ctr">
                        <a:lnSpc>
                          <a:spcPct val="100000"/>
                        </a:lnSpc>
                        <a:buNone/>
                      </a:pPr>
                      <a:r>
                        <a:rPr lang="ru-RU" sz="1400" b="1" strike="noStrike" spc="-1" dirty="0">
                          <a:solidFill>
                            <a:srgbClr val="000000"/>
                          </a:solidFill>
                          <a:latin typeface="Times New Roman"/>
                        </a:rPr>
                        <a:t>646,6</a:t>
                      </a:r>
                      <a:endParaRPr lang="ru-RU" sz="1400" b="0" strike="noStrike" spc="-1" dirty="0">
                        <a:latin typeface="Arial"/>
                      </a:endParaRPr>
                    </a:p>
                  </a:txBody>
                  <a:tcPr/>
                </a:tc>
              </a:tr>
              <a:tr h="206073">
                <a:tc>
                  <a:txBody>
                    <a:bodyPr/>
                    <a:lstStyle/>
                    <a:p>
                      <a:pPr algn="just">
                        <a:lnSpc>
                          <a:spcPct val="100000"/>
                        </a:lnSpc>
                        <a:buNone/>
                      </a:pPr>
                      <a:r>
                        <a:rPr lang="ru-RU" sz="1400" b="1" strike="noStrike" spc="-1" dirty="0">
                          <a:solidFill>
                            <a:srgbClr val="000000"/>
                          </a:solidFill>
                          <a:latin typeface="Times New Roman"/>
                        </a:rPr>
                        <a:t>Приобретение и установка противопожарного оборудования и инвентаря, выполнение работ по противопожарной защите</a:t>
                      </a:r>
                      <a:endParaRPr lang="ru-RU" sz="1400" b="0" strike="noStrike" spc="-1" dirty="0">
                        <a:latin typeface="Arial"/>
                      </a:endParaRPr>
                    </a:p>
                  </a:txBody>
                  <a:tcPr/>
                </a:tc>
                <a:tc>
                  <a:txBody>
                    <a:bodyPr/>
                    <a:lstStyle/>
                    <a:p>
                      <a:pPr algn="ctr">
                        <a:lnSpc>
                          <a:spcPct val="100000"/>
                        </a:lnSpc>
                        <a:buNone/>
                      </a:pPr>
                      <a:endParaRPr lang="ru-RU" sz="1400" b="0" strike="noStrike" spc="-1" dirty="0">
                        <a:latin typeface="Arial"/>
                      </a:endParaRPr>
                    </a:p>
                    <a:p>
                      <a:pPr algn="ctr">
                        <a:lnSpc>
                          <a:spcPct val="100000"/>
                        </a:lnSpc>
                        <a:buNone/>
                      </a:pPr>
                      <a:r>
                        <a:rPr lang="ru-RU" sz="1400" b="1" strike="noStrike" spc="-1" dirty="0">
                          <a:solidFill>
                            <a:srgbClr val="000000"/>
                          </a:solidFill>
                          <a:latin typeface="Times New Roman"/>
                        </a:rPr>
                        <a:t>775,7</a:t>
                      </a:r>
                      <a:endParaRPr lang="ru-RU" sz="1400" b="0" strike="noStrike" spc="-1" dirty="0">
                        <a:latin typeface="Arial"/>
                      </a:endParaRPr>
                    </a:p>
                  </a:txBody>
                  <a:tcPr/>
                </a:tc>
              </a:tr>
              <a:tr h="238824">
                <a:tc>
                  <a:txBody>
                    <a:bodyPr/>
                    <a:lstStyle/>
                    <a:p>
                      <a:pPr algn="just">
                        <a:lnSpc>
                          <a:spcPct val="100000"/>
                        </a:lnSpc>
                        <a:buNone/>
                      </a:pPr>
                      <a:r>
                        <a:rPr lang="ru-RU" sz="1400" b="1" strike="noStrike" spc="-1" dirty="0">
                          <a:solidFill>
                            <a:srgbClr val="000000"/>
                          </a:solidFill>
                          <a:latin typeface="Times New Roman"/>
                        </a:rPr>
                        <a:t>Содержание в рабочем состоянии противопожарной защиты объектов муниципальной собственности </a:t>
                      </a:r>
                      <a:endParaRPr lang="ru-RU" sz="1400" b="0" strike="noStrike" spc="-1" dirty="0">
                        <a:latin typeface="Arial"/>
                      </a:endParaRPr>
                    </a:p>
                  </a:txBody>
                  <a:tcPr/>
                </a:tc>
                <a:tc>
                  <a:txBody>
                    <a:bodyPr/>
                    <a:lstStyle/>
                    <a:p>
                      <a:pPr algn="ctr">
                        <a:lnSpc>
                          <a:spcPct val="100000"/>
                        </a:lnSpc>
                        <a:buNone/>
                      </a:pPr>
                      <a:endParaRPr lang="ru-RU" sz="1400" b="0" strike="noStrike" spc="-1" dirty="0">
                        <a:latin typeface="Arial"/>
                      </a:endParaRPr>
                    </a:p>
                    <a:p>
                      <a:pPr algn="ctr">
                        <a:lnSpc>
                          <a:spcPct val="100000"/>
                        </a:lnSpc>
                        <a:buNone/>
                      </a:pPr>
                      <a:r>
                        <a:rPr lang="ru-RU" sz="1400" b="1" strike="noStrike" spc="-1" dirty="0">
                          <a:solidFill>
                            <a:srgbClr val="000000"/>
                          </a:solidFill>
                          <a:latin typeface="Times New Roman"/>
                        </a:rPr>
                        <a:t>1 516,5</a:t>
                      </a:r>
                      <a:endParaRPr lang="ru-RU" sz="1400" b="0" strike="noStrike" spc="-1" dirty="0">
                        <a:latin typeface="Arial"/>
                      </a:endParaRPr>
                    </a:p>
                  </a:txBody>
                  <a:tcPr/>
                </a:tc>
              </a:tr>
            </a:tbl>
          </a:graphicData>
        </a:graphic>
      </p:graphicFrame>
      <p:sp>
        <p:nvSpPr>
          <p:cNvPr id="11" name="Прямоугольник 10"/>
          <p:cNvSpPr/>
          <p:nvPr/>
        </p:nvSpPr>
        <p:spPr>
          <a:xfrm>
            <a:off x="400122" y="6201181"/>
            <a:ext cx="8280919" cy="307777"/>
          </a:xfrm>
          <a:prstGeom prst="rect">
            <a:avLst/>
          </a:prstGeom>
        </p:spPr>
        <p:txBody>
          <a:bodyPr wrap="square">
            <a:spAutoFit/>
          </a:bodyPr>
          <a:lstStyle/>
          <a:p>
            <a:pPr algn="ct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программы составило </a:t>
            </a: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96,4% или 3 413,1 тыс. руб.</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700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836712"/>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12" name="Прямоугольник 11"/>
          <p:cNvSpPr/>
          <p:nvPr/>
        </p:nvSpPr>
        <p:spPr>
          <a:xfrm>
            <a:off x="232299" y="1052736"/>
            <a:ext cx="8420242" cy="369332"/>
          </a:xfrm>
          <a:prstGeom prst="rect">
            <a:avLst/>
          </a:prstGeom>
        </p:spPr>
        <p:txBody>
          <a:bodyPr wrap="square">
            <a:spAutoFit/>
          </a:bodyPr>
          <a:lstStyle/>
          <a:p>
            <a:pPr algn="ctr"/>
            <a:r>
              <a:rPr lang="ru-RU" b="1" dirty="0" smtClean="0">
                <a:effectLst>
                  <a:outerShdw blurRad="38100" dist="38100" dir="2700000" algn="tl">
                    <a:srgbClr val="000000">
                      <a:alpha val="43137"/>
                    </a:srgbClr>
                  </a:outerShdw>
                </a:effectLst>
              </a:rPr>
              <a:t>МП «Развитие экономики»</a:t>
            </a:r>
            <a:endParaRPr lang="ru-RU" b="1" dirty="0">
              <a:effectLst>
                <a:outerShdw blurRad="38100" dist="38100" dir="2700000" algn="tl">
                  <a:srgbClr val="000000">
                    <a:alpha val="43137"/>
                  </a:srgbClr>
                </a:outerShdw>
              </a:effectLst>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3824648890"/>
              </p:ext>
            </p:extLst>
          </p:nvPr>
        </p:nvGraphicFramePr>
        <p:xfrm>
          <a:off x="611560" y="1914328"/>
          <a:ext cx="8211007" cy="2116427"/>
        </p:xfrm>
        <a:graphic>
          <a:graphicData uri="http://schemas.openxmlformats.org/drawingml/2006/table">
            <a:tbl>
              <a:tblPr firstRow="1" bandRow="1">
                <a:tableStyleId>{5C22544A-7EE6-4342-B048-85BDC9FD1C3A}</a:tableStyleId>
              </a:tblPr>
              <a:tblGrid>
                <a:gridCol w="6854406"/>
                <a:gridCol w="1356601"/>
              </a:tblGrid>
              <a:tr h="368831">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Наименование мероприятия</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368831">
                <a:tc>
                  <a:txBody>
                    <a:bodyPr/>
                    <a:lstStyle/>
                    <a:p>
                      <a:pPr>
                        <a:lnSpc>
                          <a:spcPct val="100000"/>
                        </a:lnSpc>
                        <a:buNone/>
                      </a:pPr>
                      <a:r>
                        <a:rPr lang="ru-RU" sz="1400" b="1" strike="noStrike" spc="-1" dirty="0">
                          <a:solidFill>
                            <a:srgbClr val="000000"/>
                          </a:solidFill>
                          <a:latin typeface="Times New Roman"/>
                        </a:rPr>
                        <a:t>Финансовая поддержка малого и среднего предпринимательства </a:t>
                      </a:r>
                      <a:endParaRPr lang="ru-RU" sz="1400" b="0" strike="noStrike" spc="-1" dirty="0">
                        <a:latin typeface="Arial"/>
                      </a:endParaRPr>
                    </a:p>
                  </a:txBody>
                  <a:tcPr/>
                </a:tc>
                <a:tc>
                  <a:txBody>
                    <a:bodyPr/>
                    <a:lstStyle/>
                    <a:p>
                      <a:pPr algn="ctr">
                        <a:lnSpc>
                          <a:spcPct val="100000"/>
                        </a:lnSpc>
                        <a:buNone/>
                      </a:pPr>
                      <a:r>
                        <a:rPr lang="ru-RU" sz="1400" b="1" strike="noStrike" spc="-1">
                          <a:solidFill>
                            <a:srgbClr val="000000"/>
                          </a:solidFill>
                          <a:latin typeface="Times New Roman"/>
                        </a:rPr>
                        <a:t>41,7</a:t>
                      </a:r>
                      <a:endParaRPr lang="ru-RU" sz="1400" b="0" strike="noStrike" spc="-1">
                        <a:latin typeface="Arial"/>
                      </a:endParaRPr>
                    </a:p>
                  </a:txBody>
                  <a:tcPr/>
                </a:tc>
              </a:tr>
              <a:tr h="614718">
                <a:tc>
                  <a:txBody>
                    <a:bodyPr/>
                    <a:lstStyle/>
                    <a:p>
                      <a:pPr>
                        <a:lnSpc>
                          <a:spcPct val="100000"/>
                        </a:lnSpc>
                        <a:buNone/>
                      </a:pPr>
                      <a:r>
                        <a:rPr lang="ru-RU" sz="1400" b="1" strike="noStrike" spc="-1" dirty="0">
                          <a:solidFill>
                            <a:srgbClr val="000000"/>
                          </a:solidFill>
                          <a:latin typeface="Times New Roman"/>
                        </a:rPr>
                        <a:t>Предоставление субсидий крестьянским (фермерским) хозяйствам на содержание сельскохозяйственных животных</a:t>
                      </a:r>
                      <a:endParaRPr lang="ru-RU" sz="1400" b="0" strike="noStrike" spc="-1" dirty="0">
                        <a:latin typeface="Arial"/>
                      </a:endParaRPr>
                    </a:p>
                  </a:txBody>
                  <a:tcPr/>
                </a:tc>
                <a:tc>
                  <a:txBody>
                    <a:bodyPr/>
                    <a:lstStyle/>
                    <a:p>
                      <a:pPr algn="ctr">
                        <a:lnSpc>
                          <a:spcPct val="100000"/>
                        </a:lnSpc>
                        <a:buNone/>
                      </a:pPr>
                      <a:r>
                        <a:rPr lang="ru-RU" sz="1400" b="1" strike="noStrike" spc="-1">
                          <a:solidFill>
                            <a:srgbClr val="000000"/>
                          </a:solidFill>
                          <a:latin typeface="Times New Roman"/>
                        </a:rPr>
                        <a:t>121,8</a:t>
                      </a:r>
                      <a:endParaRPr lang="ru-RU" sz="1400" b="0" strike="noStrike" spc="-1">
                        <a:latin typeface="Arial"/>
                      </a:endParaRPr>
                    </a:p>
                  </a:txBody>
                  <a:tcPr/>
                </a:tc>
              </a:tr>
              <a:tr h="614718">
                <a:tc>
                  <a:txBody>
                    <a:bodyPr/>
                    <a:lstStyle/>
                    <a:p>
                      <a:pPr algn="just">
                        <a:lnSpc>
                          <a:spcPct val="100000"/>
                        </a:lnSpc>
                        <a:buNone/>
                      </a:pPr>
                      <a:r>
                        <a:rPr lang="ru-RU" sz="1400" b="1" strike="noStrike" spc="-1" dirty="0">
                          <a:solidFill>
                            <a:srgbClr val="000000"/>
                          </a:solidFill>
                          <a:latin typeface="Times New Roman"/>
                        </a:rPr>
                        <a:t>Информационно-рекламное обеспечение туристических ресурсов муниципального образования ГО «Вуктыл»</a:t>
                      </a:r>
                      <a:endParaRPr lang="ru-RU" sz="14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50,0</a:t>
                      </a:r>
                      <a:endParaRPr lang="ru-RU" sz="1400" b="0" strike="noStrike" spc="-1" dirty="0">
                        <a:latin typeface="Arial"/>
                      </a:endParaRPr>
                    </a:p>
                  </a:txBody>
                  <a:tcPr/>
                </a:tc>
              </a:tr>
            </a:tbl>
          </a:graphicData>
        </a:graphic>
      </p:graphicFrame>
      <p:sp>
        <p:nvSpPr>
          <p:cNvPr id="14" name="Прямоугольник 13"/>
          <p:cNvSpPr/>
          <p:nvPr/>
        </p:nvSpPr>
        <p:spPr>
          <a:xfrm>
            <a:off x="377788" y="4154501"/>
            <a:ext cx="8280919" cy="307777"/>
          </a:xfrm>
          <a:prstGeom prst="rect">
            <a:avLst/>
          </a:prstGeom>
        </p:spPr>
        <p:txBody>
          <a:bodyPr wrap="square">
            <a:spAutoFit/>
          </a:bodyPr>
          <a:lstStyle/>
          <a:p>
            <a:pPr algn="ct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программы составило </a:t>
            </a: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100,0% или 213,5 тыс. руб.</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030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836712"/>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6" name="Прямоугольник 5"/>
          <p:cNvSpPr/>
          <p:nvPr/>
        </p:nvSpPr>
        <p:spPr>
          <a:xfrm>
            <a:off x="291132" y="733346"/>
            <a:ext cx="8420242" cy="369332"/>
          </a:xfrm>
          <a:prstGeom prst="rect">
            <a:avLst/>
          </a:prstGeom>
        </p:spPr>
        <p:txBody>
          <a:bodyPr wrap="square">
            <a:spAutoFit/>
          </a:bodyPr>
          <a:lstStyle/>
          <a:p>
            <a:pPr algn="ctr"/>
            <a:r>
              <a:rPr lang="ru-RU" b="1" dirty="0" smtClean="0">
                <a:effectLst>
                  <a:outerShdw blurRad="38100" dist="38100" dir="2700000" algn="tl">
                    <a:srgbClr val="000000">
                      <a:alpha val="43137"/>
                    </a:srgbClr>
                  </a:outerShdw>
                </a:effectLst>
              </a:rPr>
              <a:t>МП «Развитие транспортной системы»</a:t>
            </a:r>
            <a:endParaRPr lang="ru-RU" b="1" dirty="0">
              <a:effectLst>
                <a:outerShdw blurRad="38100" dist="38100" dir="2700000" algn="tl">
                  <a:srgbClr val="000000">
                    <a:alpha val="43137"/>
                  </a:srgbClr>
                </a:outerShdw>
              </a:effectLst>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715953321"/>
              </p:ext>
            </p:extLst>
          </p:nvPr>
        </p:nvGraphicFramePr>
        <p:xfrm>
          <a:off x="291132" y="1412776"/>
          <a:ext cx="8712967" cy="4023360"/>
        </p:xfrm>
        <a:graphic>
          <a:graphicData uri="http://schemas.openxmlformats.org/drawingml/2006/table">
            <a:tbl>
              <a:tblPr firstRow="1" bandRow="1">
                <a:tableStyleId>{5C22544A-7EE6-4342-B048-85BDC9FD1C3A}</a:tableStyleId>
              </a:tblPr>
              <a:tblGrid>
                <a:gridCol w="7776864"/>
                <a:gridCol w="936103"/>
              </a:tblGrid>
              <a:tr h="272587">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Наименование мероприятия</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dirty="0">
                        <a:solidFill>
                          <a:schemeClr val="tx1"/>
                        </a:solidFill>
                        <a:latin typeface="Times New Roman" panose="02020603050405020304" pitchFamily="18" charset="0"/>
                        <a:cs typeface="Times New Roman" panose="02020603050405020304" pitchFamily="18" charset="0"/>
                      </a:endParaRPr>
                    </a:p>
                  </a:txBody>
                  <a:tcPr/>
                </a:tc>
              </a:tr>
              <a:tr h="339187">
                <a:tc>
                  <a:txBody>
                    <a:bodyPr/>
                    <a:lstStyle/>
                    <a:p>
                      <a:pPr algn="just">
                        <a:lnSpc>
                          <a:spcPct val="100000"/>
                        </a:lnSpc>
                        <a:buNone/>
                      </a:pPr>
                      <a:r>
                        <a:rPr lang="ru-RU" sz="1200" b="1" strike="noStrike" spc="-1" dirty="0">
                          <a:solidFill>
                            <a:srgbClr val="000000"/>
                          </a:solidFill>
                          <a:latin typeface="Times New Roman"/>
                        </a:rPr>
                        <a:t>Содержание автомобильных дорог общего пользования местного значения городского округа «Вуктыл» и мостовых сооружений на них</a:t>
                      </a:r>
                      <a:endParaRPr lang="ru-RU" sz="1200" b="0" strike="noStrike" spc="-1" dirty="0">
                        <a:latin typeface="Arial"/>
                      </a:endParaRPr>
                    </a:p>
                  </a:txBody>
                  <a:tcPr/>
                </a:tc>
                <a:tc>
                  <a:txBody>
                    <a:bodyPr/>
                    <a:lstStyle/>
                    <a:p>
                      <a:pPr algn="ctr">
                        <a:lnSpc>
                          <a:spcPct val="100000"/>
                        </a:lnSpc>
                        <a:buNone/>
                      </a:pPr>
                      <a:r>
                        <a:rPr lang="ru-RU" sz="1200" b="1" strike="noStrike" spc="-1">
                          <a:solidFill>
                            <a:srgbClr val="000000"/>
                          </a:solidFill>
                          <a:latin typeface="Times New Roman"/>
                        </a:rPr>
                        <a:t>11 418,0</a:t>
                      </a:r>
                      <a:endParaRPr lang="ru-RU" sz="1200" b="0" strike="noStrike" spc="-1">
                        <a:latin typeface="Arial"/>
                      </a:endParaRPr>
                    </a:p>
                  </a:txBody>
                  <a:tcPr/>
                </a:tc>
              </a:tr>
              <a:tr h="400372">
                <a:tc>
                  <a:txBody>
                    <a:bodyPr/>
                    <a:lstStyle/>
                    <a:p>
                      <a:pPr algn="just">
                        <a:lnSpc>
                          <a:spcPct val="100000"/>
                        </a:lnSpc>
                        <a:buNone/>
                      </a:pPr>
                      <a:r>
                        <a:rPr lang="ru-RU" sz="1200" b="1" strike="noStrike" spc="-1" dirty="0">
                          <a:solidFill>
                            <a:srgbClr val="000000"/>
                          </a:solidFill>
                          <a:latin typeface="Times New Roman"/>
                        </a:rPr>
                        <a:t>Оборудование и содержание ледовых переправ и зимних автомобильных дорог общего пользования местного значения городского округа «Вуктыл»</a:t>
                      </a:r>
                      <a:endParaRPr lang="ru-RU" sz="1200" b="0" strike="noStrike" spc="-1" dirty="0">
                        <a:latin typeface="Arial"/>
                      </a:endParaRPr>
                    </a:p>
                  </a:txBody>
                  <a:tcPr/>
                </a:tc>
                <a:tc>
                  <a:txBody>
                    <a:bodyPr/>
                    <a:lstStyle/>
                    <a:p>
                      <a:pPr algn="ctr">
                        <a:lnSpc>
                          <a:spcPct val="100000"/>
                        </a:lnSpc>
                        <a:buNone/>
                      </a:pPr>
                      <a:r>
                        <a:rPr lang="ru-RU" sz="1200" b="1" strike="noStrike" spc="-1">
                          <a:solidFill>
                            <a:srgbClr val="000000"/>
                          </a:solidFill>
                          <a:latin typeface="Times New Roman"/>
                        </a:rPr>
                        <a:t>1 328,2</a:t>
                      </a:r>
                      <a:endParaRPr lang="ru-RU" sz="1200" b="0" strike="noStrike" spc="-1">
                        <a:latin typeface="Arial"/>
                      </a:endParaRPr>
                    </a:p>
                  </a:txBody>
                  <a:tcPr/>
                </a:tc>
              </a:tr>
              <a:tr h="421851">
                <a:tc>
                  <a:txBody>
                    <a:bodyPr/>
                    <a:lstStyle/>
                    <a:p>
                      <a:pPr algn="just">
                        <a:lnSpc>
                          <a:spcPct val="100000"/>
                        </a:lnSpc>
                        <a:buNone/>
                      </a:pPr>
                      <a:r>
                        <a:rPr lang="ru-RU" sz="1200" b="1" strike="noStrike" spc="-1" dirty="0">
                          <a:solidFill>
                            <a:srgbClr val="000000"/>
                          </a:solidFill>
                          <a:latin typeface="Times New Roman"/>
                        </a:rPr>
                        <a:t>Содержание, ремонт и капитальный ремонт уличной сети городского округа «Вуктыл» и сооружений на них, в том числе тротуаров общего пользования, остановок общественного транспорта</a:t>
                      </a:r>
                      <a:endParaRPr lang="ru-RU" sz="1200" b="0" strike="noStrike" spc="-1" dirty="0">
                        <a:latin typeface="Arial"/>
                      </a:endParaRPr>
                    </a:p>
                  </a:txBody>
                  <a:tcPr/>
                </a:tc>
                <a:tc>
                  <a:txBody>
                    <a:bodyPr/>
                    <a:lstStyle/>
                    <a:p>
                      <a:pPr algn="ctr">
                        <a:lnSpc>
                          <a:spcPct val="100000"/>
                        </a:lnSpc>
                        <a:buNone/>
                      </a:pPr>
                      <a:r>
                        <a:rPr lang="ru-RU" sz="1200" b="1" strike="noStrike" spc="-1">
                          <a:solidFill>
                            <a:srgbClr val="000000"/>
                          </a:solidFill>
                          <a:latin typeface="Times New Roman"/>
                        </a:rPr>
                        <a:t>15 694,4</a:t>
                      </a:r>
                      <a:endParaRPr lang="ru-RU" sz="1200" b="0" strike="noStrike" spc="-1">
                        <a:latin typeface="Arial"/>
                      </a:endParaRPr>
                    </a:p>
                  </a:txBody>
                  <a:tcPr/>
                </a:tc>
              </a:tr>
              <a:tr h="411028">
                <a:tc>
                  <a:txBody>
                    <a:bodyPr/>
                    <a:lstStyle/>
                    <a:p>
                      <a:pPr algn="just">
                        <a:lnSpc>
                          <a:spcPct val="100000"/>
                        </a:lnSpc>
                        <a:buNone/>
                      </a:pPr>
                      <a:r>
                        <a:rPr lang="ru-RU" sz="1200" b="1" strike="noStrike" spc="-1" dirty="0">
                          <a:solidFill>
                            <a:srgbClr val="000000"/>
                          </a:solidFill>
                          <a:latin typeface="Times New Roman"/>
                        </a:rPr>
                        <a:t>Приведение в нормативное состояние автомобильных дорог общего пользования местного значения, задействованных в маршрутах движения школьных автобусов</a:t>
                      </a:r>
                      <a:endParaRPr lang="ru-RU" sz="1200" b="0" strike="noStrike" spc="-1" dirty="0">
                        <a:latin typeface="Arial"/>
                      </a:endParaRPr>
                    </a:p>
                  </a:txBody>
                  <a:tcPr/>
                </a:tc>
                <a:tc>
                  <a:txBody>
                    <a:bodyPr/>
                    <a:lstStyle/>
                    <a:p>
                      <a:pPr algn="ctr">
                        <a:lnSpc>
                          <a:spcPct val="100000"/>
                        </a:lnSpc>
                        <a:buNone/>
                      </a:pPr>
                      <a:r>
                        <a:rPr lang="ru-RU" sz="1200" b="1" strike="noStrike" spc="-1">
                          <a:solidFill>
                            <a:srgbClr val="000000"/>
                          </a:solidFill>
                          <a:latin typeface="Times New Roman"/>
                        </a:rPr>
                        <a:t>61 242,5</a:t>
                      </a:r>
                      <a:endParaRPr lang="ru-RU" sz="1200" b="0" strike="noStrike" spc="-1">
                        <a:latin typeface="Arial"/>
                      </a:endParaRPr>
                    </a:p>
                  </a:txBody>
                  <a:tcPr/>
                </a:tc>
              </a:tr>
              <a:tr h="195671">
                <a:tc>
                  <a:txBody>
                    <a:bodyPr/>
                    <a:lstStyle/>
                    <a:p>
                      <a:pPr algn="just">
                        <a:lnSpc>
                          <a:spcPct val="100000"/>
                        </a:lnSpc>
                        <a:buNone/>
                      </a:pPr>
                      <a:r>
                        <a:rPr lang="ru-RU" sz="1200" b="1" strike="noStrike" spc="-1" dirty="0">
                          <a:solidFill>
                            <a:srgbClr val="000000"/>
                          </a:solidFill>
                          <a:latin typeface="Times New Roman"/>
                        </a:rPr>
                        <a:t>Организация осуществления перевозок пассажиров и багажа автомобильным транспортом</a:t>
                      </a:r>
                      <a:endParaRPr lang="ru-RU" sz="1200" b="0" strike="noStrike" spc="-1" dirty="0">
                        <a:latin typeface="Arial"/>
                      </a:endParaRPr>
                    </a:p>
                  </a:txBody>
                  <a:tcPr/>
                </a:tc>
                <a:tc>
                  <a:txBody>
                    <a:bodyPr/>
                    <a:lstStyle/>
                    <a:p>
                      <a:pPr algn="ctr">
                        <a:lnSpc>
                          <a:spcPct val="100000"/>
                        </a:lnSpc>
                        <a:buNone/>
                      </a:pPr>
                      <a:r>
                        <a:rPr lang="ru-RU" sz="1200" b="1" strike="noStrike" spc="-1">
                          <a:solidFill>
                            <a:srgbClr val="000000"/>
                          </a:solidFill>
                          <a:latin typeface="Times New Roman"/>
                        </a:rPr>
                        <a:t>6 234,9</a:t>
                      </a:r>
                      <a:endParaRPr lang="ru-RU" sz="1200" b="0" strike="noStrike" spc="-1">
                        <a:latin typeface="Arial"/>
                      </a:endParaRPr>
                    </a:p>
                  </a:txBody>
                  <a:tcPr/>
                </a:tc>
              </a:tr>
              <a:tr h="209383">
                <a:tc>
                  <a:txBody>
                    <a:bodyPr/>
                    <a:lstStyle/>
                    <a:p>
                      <a:pPr algn="just">
                        <a:lnSpc>
                          <a:spcPct val="100000"/>
                        </a:lnSpc>
                        <a:buNone/>
                        <a:tabLst>
                          <a:tab pos="0" algn="l"/>
                        </a:tabLst>
                      </a:pPr>
                      <a:r>
                        <a:rPr lang="ru-RU" sz="1200" b="1" strike="noStrike" spc="-1" dirty="0">
                          <a:solidFill>
                            <a:srgbClr val="000000"/>
                          </a:solidFill>
                          <a:latin typeface="Times New Roman"/>
                        </a:rPr>
                        <a:t>Обеспечение деятельности муниципального казенного учреждения «Административно-хозяйственный отдел»</a:t>
                      </a:r>
                      <a:endParaRPr lang="ru-RU" sz="1200" b="0" strike="noStrike" spc="-1" dirty="0">
                        <a:latin typeface="Arial"/>
                      </a:endParaRPr>
                    </a:p>
                  </a:txBody>
                  <a:tcPr/>
                </a:tc>
                <a:tc>
                  <a:txBody>
                    <a:bodyPr/>
                    <a:lstStyle/>
                    <a:p>
                      <a:pPr algn="ctr">
                        <a:lnSpc>
                          <a:spcPct val="100000"/>
                        </a:lnSpc>
                        <a:buNone/>
                      </a:pPr>
                      <a:r>
                        <a:rPr lang="ru-RU" sz="1200" b="1" strike="noStrike" spc="-1">
                          <a:solidFill>
                            <a:srgbClr val="000000"/>
                          </a:solidFill>
                          <a:latin typeface="Times New Roman"/>
                        </a:rPr>
                        <a:t>12 530,2</a:t>
                      </a:r>
                      <a:endParaRPr lang="ru-RU" sz="1200" b="0" strike="noStrike" spc="-1">
                        <a:latin typeface="Arial"/>
                      </a:endParaRPr>
                    </a:p>
                  </a:txBody>
                  <a:tcPr/>
                </a:tc>
              </a:tr>
              <a:tr h="353476">
                <a:tc>
                  <a:txBody>
                    <a:bodyPr/>
                    <a:lstStyle/>
                    <a:p>
                      <a:pPr algn="just">
                        <a:lnSpc>
                          <a:spcPct val="100000"/>
                        </a:lnSpc>
                        <a:buNone/>
                        <a:tabLst>
                          <a:tab pos="0" algn="l"/>
                        </a:tabLst>
                      </a:pPr>
                      <a:r>
                        <a:rPr lang="ru-RU" sz="1200" b="1" strike="noStrike" spc="-1" dirty="0">
                          <a:solidFill>
                            <a:srgbClr val="000000"/>
                          </a:solidFill>
                          <a:latin typeface="Times New Roman"/>
                        </a:rPr>
                        <a:t>Содержание и обустройство остановочных пунктов, расположенных на 1164 км р. Печора в районе местечка </a:t>
                      </a:r>
                      <a:r>
                        <a:rPr lang="ru-RU" sz="1200" b="1" strike="noStrike" spc="-1" dirty="0" err="1">
                          <a:solidFill>
                            <a:srgbClr val="000000"/>
                          </a:solidFill>
                          <a:latin typeface="Times New Roman"/>
                        </a:rPr>
                        <a:t>Кузьдибож</a:t>
                      </a:r>
                      <a:endParaRPr lang="ru-RU" sz="1200" b="0" strike="noStrike" spc="-1" dirty="0">
                        <a:latin typeface="Arial"/>
                      </a:endParaRPr>
                    </a:p>
                  </a:txBody>
                  <a:tcPr/>
                </a:tc>
                <a:tc>
                  <a:txBody>
                    <a:bodyPr/>
                    <a:lstStyle/>
                    <a:p>
                      <a:pPr algn="ctr">
                        <a:lnSpc>
                          <a:spcPct val="100000"/>
                        </a:lnSpc>
                        <a:buNone/>
                      </a:pPr>
                      <a:r>
                        <a:rPr lang="ru-RU" sz="1200" b="1" strike="noStrike" spc="-1">
                          <a:solidFill>
                            <a:srgbClr val="000000"/>
                          </a:solidFill>
                          <a:latin typeface="Times New Roman"/>
                        </a:rPr>
                        <a:t>267,5</a:t>
                      </a:r>
                      <a:endParaRPr lang="ru-RU" sz="1200" b="0" strike="noStrike" spc="-1">
                        <a:latin typeface="Arial"/>
                      </a:endParaRPr>
                    </a:p>
                  </a:txBody>
                  <a:tcPr/>
                </a:tc>
              </a:tr>
              <a:tr h="220689">
                <a:tc>
                  <a:txBody>
                    <a:bodyPr/>
                    <a:lstStyle/>
                    <a:p>
                      <a:pPr algn="just">
                        <a:lnSpc>
                          <a:spcPct val="100000"/>
                        </a:lnSpc>
                        <a:buNone/>
                      </a:pPr>
                      <a:r>
                        <a:rPr lang="ru-RU" sz="1200" b="1" strike="noStrike" spc="-1" dirty="0">
                          <a:solidFill>
                            <a:srgbClr val="000000"/>
                          </a:solidFill>
                          <a:latin typeface="Times New Roman"/>
                        </a:rPr>
                        <a:t>Обеспечение обустройства и содержания технических средств организации безопасного дорожного  движения</a:t>
                      </a:r>
                      <a:endParaRPr lang="ru-RU" sz="1200" b="0" strike="noStrike" spc="-1" dirty="0">
                        <a:latin typeface="Arial"/>
                      </a:endParaRPr>
                    </a:p>
                  </a:txBody>
                  <a:tcPr/>
                </a:tc>
                <a:tc>
                  <a:txBody>
                    <a:bodyPr/>
                    <a:lstStyle/>
                    <a:p>
                      <a:pPr algn="ctr">
                        <a:lnSpc>
                          <a:spcPct val="100000"/>
                        </a:lnSpc>
                        <a:buNone/>
                      </a:pPr>
                      <a:r>
                        <a:rPr lang="ru-RU" sz="1200" b="1" strike="noStrike" spc="-1">
                          <a:solidFill>
                            <a:srgbClr val="000000"/>
                          </a:solidFill>
                          <a:latin typeface="Times New Roman"/>
                        </a:rPr>
                        <a:t>470,0</a:t>
                      </a:r>
                      <a:endParaRPr lang="ru-RU" sz="1200" b="0" strike="noStrike" spc="-1">
                        <a:latin typeface="Arial"/>
                      </a:endParaRPr>
                    </a:p>
                  </a:txBody>
                  <a:tcPr/>
                </a:tc>
              </a:tr>
              <a:tr h="142515">
                <a:tc>
                  <a:txBody>
                    <a:bodyPr/>
                    <a:lstStyle/>
                    <a:p>
                      <a:pPr algn="just">
                        <a:lnSpc>
                          <a:spcPct val="100000"/>
                        </a:lnSpc>
                        <a:buNone/>
                      </a:pPr>
                      <a:r>
                        <a:rPr lang="ru-RU" sz="1200" b="1" strike="noStrike" spc="-1" dirty="0">
                          <a:solidFill>
                            <a:srgbClr val="000000"/>
                          </a:solidFill>
                          <a:latin typeface="Times New Roman"/>
                        </a:rPr>
                        <a:t>Эвакуация длительно хранящегося, брошенного (бесхозяйного) и разукомплектованного автотранспорта</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86,7</a:t>
                      </a:r>
                      <a:endParaRPr lang="ru-RU" sz="1200" b="0" strike="noStrike" spc="-1" dirty="0">
                        <a:latin typeface="Arial"/>
                      </a:endParaRPr>
                    </a:p>
                  </a:txBody>
                  <a:tcPr/>
                </a:tc>
              </a:tr>
            </a:tbl>
          </a:graphicData>
        </a:graphic>
      </p:graphicFrame>
      <p:sp>
        <p:nvSpPr>
          <p:cNvPr id="8" name="Прямоугольник 7"/>
          <p:cNvSpPr/>
          <p:nvPr/>
        </p:nvSpPr>
        <p:spPr>
          <a:xfrm>
            <a:off x="430453" y="5661248"/>
            <a:ext cx="8280919" cy="307777"/>
          </a:xfrm>
          <a:prstGeom prst="rect">
            <a:avLst/>
          </a:prstGeom>
        </p:spPr>
        <p:txBody>
          <a:bodyPr wrap="square">
            <a:spAutoFit/>
          </a:bodyPr>
          <a:lstStyle/>
          <a:p>
            <a:pPr algn="ct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программы составило </a:t>
            </a: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99,3% или 109 272,4 тыс. руб.</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969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692696"/>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grpSp>
        <p:nvGrpSpPr>
          <p:cNvPr id="13" name="Группа 12"/>
          <p:cNvGrpSpPr/>
          <p:nvPr/>
        </p:nvGrpSpPr>
        <p:grpSpPr>
          <a:xfrm>
            <a:off x="657139" y="1052736"/>
            <a:ext cx="8019316" cy="5112568"/>
            <a:chOff x="755576" y="1052736"/>
            <a:chExt cx="8019316" cy="5112568"/>
          </a:xfrm>
        </p:grpSpPr>
        <p:pic>
          <p:nvPicPr>
            <p:cNvPr id="3" name="Picture 2" descr="https://present5.com/presentation/29507214_437628287/image-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284984"/>
              <a:ext cx="3840426"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Выгнутая вверх стрелка 4"/>
            <p:cNvSpPr/>
            <p:nvPr/>
          </p:nvSpPr>
          <p:spPr>
            <a:xfrm>
              <a:off x="755576" y="2364849"/>
              <a:ext cx="2664296" cy="12961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Выгнутая вверх стрелка 7"/>
            <p:cNvSpPr/>
            <p:nvPr/>
          </p:nvSpPr>
          <p:spPr>
            <a:xfrm>
              <a:off x="6012159" y="2364849"/>
              <a:ext cx="2762733" cy="12961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TextBox 8"/>
            <p:cNvSpPr txBox="1"/>
            <p:nvPr/>
          </p:nvSpPr>
          <p:spPr>
            <a:xfrm>
              <a:off x="1286061" y="3492534"/>
              <a:ext cx="1169991" cy="400110"/>
            </a:xfrm>
            <a:prstGeom prst="rect">
              <a:avLst/>
            </a:prstGeom>
            <a:noFill/>
          </p:spPr>
          <p:txBody>
            <a:bodyPr wrap="none" rtlCol="0">
              <a:prstTxWarp prst="textPlain">
                <a:avLst/>
              </a:prstTxWarp>
              <a:spAutoFit/>
            </a:bodyPr>
            <a:lstStyle/>
            <a:p>
              <a:r>
                <a:rPr lang="ru-RU" sz="2000" b="1" dirty="0" smtClean="0">
                  <a:solidFill>
                    <a:srgbClr val="FF0000"/>
                  </a:solidFill>
                  <a:latin typeface="Times New Roman" panose="02020603050405020304" pitchFamily="18" charset="0"/>
                  <a:cs typeface="Times New Roman" panose="02020603050405020304" pitchFamily="18" charset="0"/>
                </a:rPr>
                <a:t>Доходы-</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818105" y="3460938"/>
              <a:ext cx="1236708" cy="400110"/>
            </a:xfrm>
            <a:prstGeom prst="rect">
              <a:avLst/>
            </a:prstGeom>
            <a:noFill/>
          </p:spPr>
          <p:txBody>
            <a:bodyPr wrap="none" rtlCol="0">
              <a:prstTxWarp prst="textPlain">
                <a:avLst/>
              </a:prstTxWarp>
              <a:spAutoFit/>
            </a:bodyPr>
            <a:lstStyle/>
            <a:p>
              <a:r>
                <a:rPr lang="ru-RU" sz="2000" b="1" dirty="0" smtClean="0">
                  <a:solidFill>
                    <a:srgbClr val="FF0000"/>
                  </a:solidFill>
                  <a:latin typeface="Times New Roman" panose="02020603050405020304" pitchFamily="18" charset="0"/>
                  <a:cs typeface="Times New Roman" panose="02020603050405020304" pitchFamily="18" charset="0"/>
                </a:rPr>
                <a:t>Расходы-</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706141" y="1052736"/>
              <a:ext cx="5822876" cy="1477328"/>
            </a:xfrm>
            <a:prstGeom prst="rect">
              <a:avLst/>
            </a:prstGeom>
            <a:noFill/>
          </p:spPr>
          <p:txBody>
            <a:bodyPr wrap="none" rtlCol="0">
              <a:prstTxWarp prst="textPlain">
                <a:avLst/>
              </a:prstTxWarp>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Что такое бюджет?</a:t>
              </a:r>
            </a:p>
            <a:p>
              <a:pPr algn="ctr"/>
              <a:endParaRPr lang="ru-RU" b="1" dirty="0" smtClean="0">
                <a:solidFill>
                  <a:srgbClr val="FF0000"/>
                </a:solidFill>
                <a:latin typeface="Times New Roman" panose="02020603050405020304" pitchFamily="18" charset="0"/>
                <a:cs typeface="Times New Roman" panose="02020603050405020304" pitchFamily="18" charset="0"/>
              </a:endParaRPr>
            </a:p>
            <a:p>
              <a:pPr algn="ctr"/>
              <a:r>
                <a:rPr lang="ru-RU" b="1" dirty="0" smtClean="0">
                  <a:solidFill>
                    <a:srgbClr val="FF0000"/>
                  </a:solidFill>
                  <a:latin typeface="Times New Roman" panose="02020603050405020304" pitchFamily="18" charset="0"/>
                  <a:cs typeface="Times New Roman" panose="02020603050405020304" pitchFamily="18" charset="0"/>
                </a:rPr>
                <a:t>Бюджет – это главный финансовый документ округа, </a:t>
              </a:r>
            </a:p>
            <a:p>
              <a:pPr algn="ctr"/>
              <a:r>
                <a:rPr lang="ru-RU" b="1" dirty="0" smtClean="0">
                  <a:solidFill>
                    <a:srgbClr val="FF0000"/>
                  </a:solidFill>
                  <a:latin typeface="Times New Roman" panose="02020603050405020304" pitchFamily="18" charset="0"/>
                  <a:cs typeface="Times New Roman" panose="02020603050405020304" pitchFamily="18" charset="0"/>
                </a:rPr>
                <a:t>план доходов и расходов </a:t>
              </a:r>
            </a:p>
            <a:p>
              <a:pPr algn="ctr"/>
              <a:r>
                <a:rPr lang="ru-RU" b="1" dirty="0" smtClean="0">
                  <a:solidFill>
                    <a:srgbClr val="FF0000"/>
                  </a:solidFill>
                  <a:latin typeface="Times New Roman" panose="02020603050405020304" pitchFamily="18" charset="0"/>
                  <a:cs typeface="Times New Roman" panose="02020603050405020304" pitchFamily="18" charset="0"/>
                </a:rPr>
                <a:t>на определенный период времени</a:t>
              </a:r>
              <a:endParaRPr lang="ru-RU" b="1" dirty="0">
                <a:solidFill>
                  <a:srgbClr val="FF0000"/>
                </a:solidFill>
                <a:latin typeface="Times New Roman" panose="02020603050405020304" pitchFamily="18" charset="0"/>
                <a:cs typeface="Times New Roman" panose="02020603050405020304" pitchFamily="18" charset="0"/>
              </a:endParaRPr>
            </a:p>
          </p:txBody>
        </p:sp>
      </p:grpSp>
      <p:sp>
        <p:nvSpPr>
          <p:cNvPr id="6" name="TextBox 5"/>
          <p:cNvSpPr txBox="1"/>
          <p:nvPr/>
        </p:nvSpPr>
        <p:spPr>
          <a:xfrm>
            <a:off x="755575" y="3903439"/>
            <a:ext cx="1872209" cy="1200329"/>
          </a:xfrm>
          <a:prstGeom prst="rect">
            <a:avLst/>
          </a:prstGeom>
          <a:noFill/>
        </p:spPr>
        <p:txBody>
          <a:bodyPr wrap="square" rtlCol="0">
            <a:spAutoFit/>
          </a:bodyPr>
          <a:lstStyle/>
          <a:p>
            <a:pPr algn="ctr"/>
            <a:r>
              <a:rPr lang="ru-RU" dirty="0" smtClean="0">
                <a:solidFill>
                  <a:srgbClr val="FF0000"/>
                </a:solidFill>
              </a:rPr>
              <a:t>поступающие в бюджет денежные средства  </a:t>
            </a:r>
            <a:endParaRPr lang="ru-RU" dirty="0">
              <a:solidFill>
                <a:srgbClr val="FF0000"/>
              </a:solidFill>
            </a:endParaRPr>
          </a:p>
        </p:txBody>
      </p:sp>
      <p:sp>
        <p:nvSpPr>
          <p:cNvPr id="7" name="TextBox 6"/>
          <p:cNvSpPr txBox="1"/>
          <p:nvPr/>
        </p:nvSpPr>
        <p:spPr>
          <a:xfrm>
            <a:off x="6508231" y="4005064"/>
            <a:ext cx="2234675" cy="923330"/>
          </a:xfrm>
          <a:prstGeom prst="rect">
            <a:avLst/>
          </a:prstGeom>
          <a:noFill/>
        </p:spPr>
        <p:txBody>
          <a:bodyPr wrap="square" rtlCol="0">
            <a:spAutoFit/>
          </a:bodyPr>
          <a:lstStyle/>
          <a:p>
            <a:pPr algn="ctr"/>
            <a:r>
              <a:rPr lang="ru-RU" dirty="0" smtClean="0">
                <a:solidFill>
                  <a:srgbClr val="FF0000"/>
                </a:solidFill>
              </a:rPr>
              <a:t>выплачиваемые из бюджета денежные средства</a:t>
            </a:r>
            <a:endParaRPr lang="ru-RU" dirty="0">
              <a:solidFill>
                <a:srgbClr val="FF0000"/>
              </a:solidFill>
            </a:endParaRPr>
          </a:p>
        </p:txBody>
      </p:sp>
    </p:spTree>
    <p:extLst>
      <p:ext uri="{BB962C8B-B14F-4D97-AF65-F5344CB8AC3E}">
        <p14:creationId xmlns:p14="http://schemas.microsoft.com/office/powerpoint/2010/main" val="328881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620688"/>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9" name="Прямоугольник 8"/>
          <p:cNvSpPr/>
          <p:nvPr/>
        </p:nvSpPr>
        <p:spPr>
          <a:xfrm>
            <a:off x="267247" y="692696"/>
            <a:ext cx="8420242" cy="369332"/>
          </a:xfrm>
          <a:prstGeom prst="rect">
            <a:avLst/>
          </a:prstGeom>
        </p:spPr>
        <p:txBody>
          <a:bodyPr wrap="square">
            <a:spAutoFit/>
          </a:bodyPr>
          <a:lstStyle/>
          <a:p>
            <a:pPr algn="ctr"/>
            <a:r>
              <a:rPr lang="ru-RU" b="1" dirty="0" smtClean="0">
                <a:effectLst>
                  <a:outerShdw blurRad="38100" dist="38100" dir="2700000" algn="tl">
                    <a:srgbClr val="000000">
                      <a:alpha val="43137"/>
                    </a:srgbClr>
                  </a:outerShdw>
                </a:effectLst>
              </a:rPr>
              <a:t>МП «Социальная защита населения»</a:t>
            </a:r>
            <a:endParaRPr lang="ru-RU" b="1" dirty="0">
              <a:effectLst>
                <a:outerShdw blurRad="38100" dist="38100" dir="2700000" algn="tl">
                  <a:srgbClr val="000000">
                    <a:alpha val="43137"/>
                  </a:srgbClr>
                </a:outerShdw>
              </a:effectLst>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268792172"/>
              </p:ext>
            </p:extLst>
          </p:nvPr>
        </p:nvGraphicFramePr>
        <p:xfrm>
          <a:off x="336908" y="1268760"/>
          <a:ext cx="8496944" cy="5105400"/>
        </p:xfrm>
        <a:graphic>
          <a:graphicData uri="http://schemas.openxmlformats.org/drawingml/2006/table">
            <a:tbl>
              <a:tblPr firstRow="1" bandRow="1">
                <a:tableStyleId>{5C22544A-7EE6-4342-B048-85BDC9FD1C3A}</a:tableStyleId>
              </a:tblPr>
              <a:tblGrid>
                <a:gridCol w="7416824"/>
                <a:gridCol w="1080120"/>
              </a:tblGrid>
              <a:tr h="386874">
                <a:tc>
                  <a:txBody>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Наименование мероприятия</a:t>
                      </a:r>
                      <a:endParaRPr lang="ru-RU" sz="11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100" dirty="0" smtClean="0">
                          <a:solidFill>
                            <a:schemeClr val="tx1"/>
                          </a:solidFill>
                          <a:latin typeface="Times New Roman" panose="02020603050405020304" pitchFamily="18" charset="0"/>
                          <a:cs typeface="Times New Roman" panose="02020603050405020304" pitchFamily="18" charset="0"/>
                        </a:rPr>
                        <a:t>Сумма, тыс. руб.</a:t>
                      </a:r>
                      <a:endParaRPr lang="ru-RU" sz="1100" dirty="0">
                        <a:solidFill>
                          <a:schemeClr val="tx1"/>
                        </a:solidFill>
                        <a:latin typeface="Times New Roman" panose="02020603050405020304" pitchFamily="18" charset="0"/>
                        <a:cs typeface="Times New Roman" panose="02020603050405020304" pitchFamily="18" charset="0"/>
                      </a:endParaRPr>
                    </a:p>
                  </a:txBody>
                  <a:tcPr/>
                </a:tc>
              </a:tr>
              <a:tr h="293360">
                <a:tc>
                  <a:txBody>
                    <a:bodyPr/>
                    <a:lstStyle/>
                    <a:p>
                      <a:pPr algn="just">
                        <a:lnSpc>
                          <a:spcPct val="100000"/>
                        </a:lnSpc>
                        <a:buNone/>
                      </a:pPr>
                      <a:r>
                        <a:rPr lang="ru-RU" sz="1100" b="1" strike="noStrike" spc="-1" dirty="0">
                          <a:solidFill>
                            <a:srgbClr val="000000"/>
                          </a:solidFill>
                          <a:latin typeface="Times New Roman"/>
                        </a:rPr>
                        <a:t>Обеспечение жилыми помещениями детей-сирот, детей оставшихся без попечения родителей, и лиц из их числа по договорам найма специализированных жилых помещений</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62,3</a:t>
                      </a:r>
                      <a:endParaRPr lang="ru-RU" sz="1200" b="0" strike="noStrike" spc="-1" dirty="0">
                        <a:latin typeface="Arial"/>
                      </a:endParaRPr>
                    </a:p>
                  </a:txBody>
                  <a:tcPr/>
                </a:tc>
              </a:tr>
              <a:tr h="442704">
                <a:tc>
                  <a:txBody>
                    <a:bodyPr/>
                    <a:lstStyle/>
                    <a:p>
                      <a:pPr algn="just">
                        <a:lnSpc>
                          <a:spcPct val="100000"/>
                        </a:lnSpc>
                        <a:buNone/>
                      </a:pPr>
                      <a:r>
                        <a:rPr lang="ru-RU" sz="1100" b="1" strike="noStrike" spc="-1" dirty="0">
                          <a:solidFill>
                            <a:srgbClr val="000000"/>
                          </a:solidFill>
                          <a:latin typeface="Times New Roman"/>
                        </a:rPr>
                        <a:t>Предоставление единовременных денежных выплат на строительство и приобретение жилого помещение отдельным категориям граждан, установленных федеральными законами от 12 января 1995г. №5-ФЗ «О ветеранах» и от 24 ноября 1995г. №181-ФЗ «О социальной защите инвалидов в РФ»</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18,2</a:t>
                      </a:r>
                      <a:endParaRPr lang="ru-RU" sz="1200" b="0" strike="noStrike" spc="-1" dirty="0">
                        <a:latin typeface="Arial"/>
                      </a:endParaRPr>
                    </a:p>
                  </a:txBody>
                  <a:tcPr/>
                </a:tc>
              </a:tr>
              <a:tr h="234888">
                <a:tc>
                  <a:txBody>
                    <a:bodyPr/>
                    <a:lstStyle/>
                    <a:p>
                      <a:pPr algn="just">
                        <a:lnSpc>
                          <a:spcPct val="100000"/>
                        </a:lnSpc>
                        <a:buNone/>
                      </a:pPr>
                      <a:r>
                        <a:rPr lang="ru-RU" sz="1100" b="1" strike="noStrike" spc="-1" dirty="0">
                          <a:solidFill>
                            <a:srgbClr val="000000"/>
                          </a:solidFill>
                          <a:latin typeface="Times New Roman"/>
                        </a:rPr>
                        <a:t>Осуществление государственных полномочий по осуществлению контроля за использование и сохранностью жилых помещений, нанимателями или членами семей нанимателей по договорам социального найма либо собственниками которых являются дети-сироты и дети, оставшиеся без попечения родителей, за обеспечением надлежащего санитарного и технического состояния жилых помещений </a:t>
                      </a:r>
                      <a:endParaRPr lang="ru-RU" sz="1100" b="0" strike="noStrike" spc="-1" dirty="0">
                        <a:latin typeface="Arial"/>
                      </a:endParaRPr>
                    </a:p>
                  </a:txBody>
                  <a:tcPr/>
                </a:tc>
                <a:tc>
                  <a:txBody>
                    <a:bodyPr/>
                    <a:lstStyle/>
                    <a:p>
                      <a:pPr algn="ctr">
                        <a:lnSpc>
                          <a:spcPct val="100000"/>
                        </a:lnSpc>
                        <a:buNone/>
                      </a:pPr>
                      <a:endParaRPr lang="ru-RU" sz="1200" b="0" strike="noStrike" spc="-1" dirty="0">
                        <a:latin typeface="Arial"/>
                      </a:endParaRPr>
                    </a:p>
                    <a:p>
                      <a:pPr algn="ctr">
                        <a:lnSpc>
                          <a:spcPct val="100000"/>
                        </a:lnSpc>
                        <a:buNone/>
                      </a:pPr>
                      <a:r>
                        <a:rPr lang="ru-RU" sz="1200" b="1" strike="noStrike" spc="-1" dirty="0">
                          <a:solidFill>
                            <a:srgbClr val="000000"/>
                          </a:solidFill>
                          <a:latin typeface="Times New Roman"/>
                        </a:rPr>
                        <a:t>15,5</a:t>
                      </a:r>
                      <a:endParaRPr lang="ru-RU" sz="1200" b="0" strike="noStrike" spc="-1" dirty="0">
                        <a:latin typeface="Arial"/>
                      </a:endParaRPr>
                    </a:p>
                  </a:txBody>
                  <a:tcPr/>
                </a:tc>
              </a:tr>
              <a:tr h="0">
                <a:tc>
                  <a:txBody>
                    <a:bodyPr/>
                    <a:lstStyle/>
                    <a:p>
                      <a:pPr algn="just">
                        <a:lnSpc>
                          <a:spcPct val="100000"/>
                        </a:lnSpc>
                        <a:buNone/>
                      </a:pPr>
                      <a:r>
                        <a:rPr lang="ru-RU" sz="1100" b="1" strike="noStrike" spc="-1" dirty="0">
                          <a:solidFill>
                            <a:srgbClr val="000000"/>
                          </a:solidFill>
                          <a:latin typeface="Times New Roman"/>
                        </a:rPr>
                        <a:t>Предоставление социальных выплат молодым семьям </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454,1</a:t>
                      </a:r>
                      <a:endParaRPr lang="ru-RU" sz="1200" b="0" strike="noStrike" spc="-1" dirty="0">
                        <a:latin typeface="Arial"/>
                      </a:endParaRPr>
                    </a:p>
                  </a:txBody>
                  <a:tcPr/>
                </a:tc>
              </a:tr>
              <a:tr h="0">
                <a:tc>
                  <a:txBody>
                    <a:bodyPr/>
                    <a:lstStyle/>
                    <a:p>
                      <a:pPr algn="just">
                        <a:lnSpc>
                          <a:spcPct val="100000"/>
                        </a:lnSpc>
                        <a:buNone/>
                      </a:pPr>
                      <a:r>
                        <a:rPr lang="ru-RU" sz="1100" b="1" strike="noStrike" spc="-1" dirty="0">
                          <a:solidFill>
                            <a:srgbClr val="000000"/>
                          </a:solidFill>
                          <a:latin typeface="Times New Roman"/>
                        </a:rPr>
                        <a:t>Организация и проведение социально значимых мероприятий </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236,0</a:t>
                      </a:r>
                      <a:endParaRPr lang="ru-RU" sz="1200" b="0" strike="noStrike" spc="-1" dirty="0">
                        <a:latin typeface="Arial"/>
                      </a:endParaRPr>
                    </a:p>
                  </a:txBody>
                  <a:tcPr/>
                </a:tc>
              </a:tr>
              <a:tr h="234888">
                <a:tc>
                  <a:txBody>
                    <a:bodyPr/>
                    <a:lstStyle/>
                    <a:p>
                      <a:pPr algn="just">
                        <a:lnSpc>
                          <a:spcPct val="100000"/>
                        </a:lnSpc>
                        <a:buNone/>
                      </a:pPr>
                      <a:r>
                        <a:rPr lang="ru-RU" sz="1100" b="1" strike="noStrike" spc="-1" dirty="0">
                          <a:solidFill>
                            <a:srgbClr val="000000"/>
                          </a:solidFill>
                          <a:latin typeface="Times New Roman"/>
                        </a:rPr>
                        <a:t>Оказание адресной помощи населению, а также дополнительных мер социальной поддержки</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140,0</a:t>
                      </a:r>
                      <a:endParaRPr lang="ru-RU" sz="1200" b="0" strike="noStrike" spc="-1" dirty="0">
                        <a:latin typeface="Arial"/>
                      </a:endParaRPr>
                    </a:p>
                  </a:txBody>
                  <a:tcPr/>
                </a:tc>
              </a:tr>
              <a:tr h="135592">
                <a:tc>
                  <a:txBody>
                    <a:bodyPr/>
                    <a:lstStyle/>
                    <a:p>
                      <a:pPr algn="just">
                        <a:lnSpc>
                          <a:spcPct val="100000"/>
                        </a:lnSpc>
                        <a:buNone/>
                      </a:pPr>
                      <a:r>
                        <a:rPr lang="ru-RU" sz="1100" b="1" strike="noStrike" spc="-1" dirty="0">
                          <a:solidFill>
                            <a:srgbClr val="000000"/>
                          </a:solidFill>
                          <a:latin typeface="Times New Roman"/>
                        </a:rPr>
                        <a:t>Обучение граждан в области правовой и компьютерной грамотности, организация деятельности «социального десанта» </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2,0</a:t>
                      </a:r>
                      <a:endParaRPr lang="ru-RU" sz="1200" b="0" strike="noStrike" spc="-1" dirty="0">
                        <a:latin typeface="Arial"/>
                      </a:endParaRPr>
                    </a:p>
                  </a:txBody>
                  <a:tcPr/>
                </a:tc>
              </a:tr>
              <a:tr h="140920">
                <a:tc>
                  <a:txBody>
                    <a:bodyPr/>
                    <a:lstStyle/>
                    <a:p>
                      <a:pPr algn="just">
                        <a:lnSpc>
                          <a:spcPct val="100000"/>
                        </a:lnSpc>
                        <a:buNone/>
                      </a:pPr>
                      <a:r>
                        <a:rPr lang="ru-RU" sz="1100" b="1" strike="noStrike" spc="-1" dirty="0">
                          <a:solidFill>
                            <a:srgbClr val="000000"/>
                          </a:solidFill>
                          <a:latin typeface="Times New Roman"/>
                        </a:rPr>
                        <a:t>Организация общественных (временных) работ на территории городского округа «Вуктыл» </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328,5</a:t>
                      </a:r>
                      <a:endParaRPr lang="ru-RU" sz="1200" b="0" strike="noStrike" spc="-1" dirty="0">
                        <a:latin typeface="Arial"/>
                      </a:endParaRPr>
                    </a:p>
                  </a:txBody>
                  <a:tcPr/>
                </a:tc>
              </a:tr>
              <a:tr h="874712">
                <a:tc>
                  <a:txBody>
                    <a:bodyPr/>
                    <a:lstStyle/>
                    <a:p>
                      <a:pPr algn="just">
                        <a:lnSpc>
                          <a:spcPct val="100000"/>
                        </a:lnSpc>
                        <a:buNone/>
                      </a:pPr>
                      <a:r>
                        <a:rPr lang="ru-RU" sz="1100" b="1" strike="noStrike" spc="-1" dirty="0">
                          <a:solidFill>
                            <a:srgbClr val="000000"/>
                          </a:solidFill>
                          <a:latin typeface="Times New Roman"/>
                        </a:rPr>
                        <a:t>Адаптация объектов жилого фонда и дворовых территорий к потребностям инвалидов и других маломобильных групп населения, в том числе: оборудование (оснащение) входной зоны помещения, крыльца, тамбура, вестибюля подъезда и путей движения (лифта, лестницы), оборудование путей движения специальными приспособлениями (пандусами, опорными поручнями, аппарелями, подъемниками, местами крепления колясок, светозвуковыми информаторами внутри зданий, напольными тактильными покрытиями перед лестницей, контрастной окраской крайних ступеней, дверными проемами со звуковым маяком)</a:t>
                      </a:r>
                      <a:endParaRPr lang="ru-RU" sz="1100" b="0" strike="noStrike" spc="-1" dirty="0">
                        <a:latin typeface="Arial"/>
                      </a:endParaRPr>
                    </a:p>
                  </a:txBody>
                  <a:tcPr/>
                </a:tc>
                <a:tc>
                  <a:txBody>
                    <a:bodyPr/>
                    <a:lstStyle/>
                    <a:p>
                      <a:pPr algn="ctr">
                        <a:lnSpc>
                          <a:spcPct val="100000"/>
                        </a:lnSpc>
                        <a:buNone/>
                      </a:pPr>
                      <a:endParaRPr lang="ru-RU" sz="1200" b="0" strike="noStrike" spc="-1" dirty="0">
                        <a:latin typeface="Arial"/>
                      </a:endParaRPr>
                    </a:p>
                    <a:p>
                      <a:pPr algn="ctr">
                        <a:lnSpc>
                          <a:spcPct val="100000"/>
                        </a:lnSpc>
                        <a:buNone/>
                      </a:pPr>
                      <a:r>
                        <a:rPr lang="ru-RU" sz="1200" b="1" strike="noStrike" spc="-1" dirty="0">
                          <a:solidFill>
                            <a:srgbClr val="000000"/>
                          </a:solidFill>
                          <a:latin typeface="Times New Roman"/>
                        </a:rPr>
                        <a:t>34,4</a:t>
                      </a:r>
                      <a:endParaRPr lang="ru-RU" sz="1200" b="0" strike="noStrike" spc="-1" dirty="0">
                        <a:latin typeface="Arial"/>
                      </a:endParaRPr>
                    </a:p>
                  </a:txBody>
                  <a:tcPr/>
                </a:tc>
              </a:tr>
              <a:tr h="234888">
                <a:tc>
                  <a:txBody>
                    <a:bodyPr/>
                    <a:lstStyle/>
                    <a:p>
                      <a:pPr algn="just">
                        <a:lnSpc>
                          <a:spcPct val="100000"/>
                        </a:lnSpc>
                        <a:buNone/>
                      </a:pPr>
                      <a:r>
                        <a:rPr lang="ru-RU" sz="1100" b="1" strike="noStrike" spc="-1" dirty="0">
                          <a:solidFill>
                            <a:srgbClr val="000000"/>
                          </a:solidFill>
                          <a:latin typeface="Times New Roman"/>
                        </a:rPr>
                        <a:t>Финансовая поддержка социально ориентированных некоммерческих организаций</a:t>
                      </a:r>
                      <a:endParaRPr lang="ru-RU" sz="11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208,1</a:t>
                      </a:r>
                      <a:endParaRPr lang="ru-RU" sz="1200" b="0" strike="noStrike" spc="-1" dirty="0">
                        <a:latin typeface="Arial"/>
                      </a:endParaRPr>
                    </a:p>
                  </a:txBody>
                  <a:tcPr/>
                </a:tc>
              </a:tr>
            </a:tbl>
          </a:graphicData>
        </a:graphic>
      </p:graphicFrame>
      <p:sp>
        <p:nvSpPr>
          <p:cNvPr id="11" name="Прямоугольник 10"/>
          <p:cNvSpPr/>
          <p:nvPr/>
        </p:nvSpPr>
        <p:spPr>
          <a:xfrm>
            <a:off x="336908" y="6453336"/>
            <a:ext cx="8280919" cy="307777"/>
          </a:xfrm>
          <a:prstGeom prst="rect">
            <a:avLst/>
          </a:prstGeom>
        </p:spPr>
        <p:txBody>
          <a:bodyPr wrap="square">
            <a:spAutoFit/>
          </a:bodyPr>
          <a:lstStyle/>
          <a:p>
            <a:pPr algn="ct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программы составило </a:t>
            </a: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51,9% или 1 499,1 тыс. руб.</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1843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6" name="Прямоугольник 5"/>
          <p:cNvSpPr/>
          <p:nvPr/>
        </p:nvSpPr>
        <p:spPr>
          <a:xfrm>
            <a:off x="336913" y="764704"/>
            <a:ext cx="8420242" cy="369332"/>
          </a:xfrm>
          <a:prstGeom prst="rect">
            <a:avLst/>
          </a:prstGeom>
        </p:spPr>
        <p:txBody>
          <a:bodyPr wrap="square">
            <a:spAutoFit/>
          </a:bodyPr>
          <a:lstStyle/>
          <a:p>
            <a:pPr algn="ctr"/>
            <a:r>
              <a:rPr lang="ru-RU" b="1" dirty="0" smtClean="0">
                <a:solidFill>
                  <a:schemeClr val="accent2">
                    <a:lumMod val="50000"/>
                  </a:schemeClr>
                </a:solidFill>
                <a:effectLst>
                  <a:outerShdw blurRad="38100" dist="38100" dir="2700000" algn="tl">
                    <a:srgbClr val="000000">
                      <a:alpha val="43137"/>
                    </a:srgbClr>
                  </a:outerShdw>
                </a:effectLst>
              </a:rPr>
              <a:t>МП «Муниципальное управление»</a:t>
            </a:r>
            <a:endParaRPr lang="ru-RU" b="1" dirty="0">
              <a:solidFill>
                <a:schemeClr val="accent2">
                  <a:lumMod val="50000"/>
                </a:schemeClr>
              </a:solidFill>
              <a:effectLst>
                <a:outerShdw blurRad="38100" dist="38100" dir="2700000" algn="tl">
                  <a:srgbClr val="000000">
                    <a:alpha val="43137"/>
                  </a:srgbClr>
                </a:outerShdw>
              </a:effectLst>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977988323"/>
              </p:ext>
            </p:extLst>
          </p:nvPr>
        </p:nvGraphicFramePr>
        <p:xfrm>
          <a:off x="407020" y="1556792"/>
          <a:ext cx="8532501" cy="3368819"/>
        </p:xfrm>
        <a:graphic>
          <a:graphicData uri="http://schemas.openxmlformats.org/drawingml/2006/table">
            <a:tbl>
              <a:tblPr firstRow="1" bandRow="1">
                <a:tableStyleId>{5C22544A-7EE6-4342-B048-85BDC9FD1C3A}</a:tableStyleId>
              </a:tblPr>
              <a:tblGrid>
                <a:gridCol w="7333332"/>
                <a:gridCol w="1199169"/>
              </a:tblGrid>
              <a:tr h="376024">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Наименование мероприятия</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dirty="0">
                        <a:solidFill>
                          <a:schemeClr val="tx1"/>
                        </a:solidFill>
                        <a:latin typeface="Times New Roman" panose="02020603050405020304" pitchFamily="18" charset="0"/>
                        <a:cs typeface="Times New Roman" panose="02020603050405020304" pitchFamily="18" charset="0"/>
                      </a:endParaRPr>
                    </a:p>
                  </a:txBody>
                  <a:tcPr/>
                </a:tc>
              </a:tr>
              <a:tr h="376024">
                <a:tc>
                  <a:txBody>
                    <a:bodyPr/>
                    <a:lstStyle/>
                    <a:p>
                      <a:pPr algn="just">
                        <a:lnSpc>
                          <a:spcPct val="100000"/>
                        </a:lnSpc>
                        <a:buNone/>
                      </a:pPr>
                      <a:r>
                        <a:rPr lang="ru-RU" sz="1400" b="1" strike="noStrike" spc="-1" dirty="0">
                          <a:solidFill>
                            <a:srgbClr val="000000"/>
                          </a:solidFill>
                          <a:latin typeface="Times New Roman"/>
                        </a:rPr>
                        <a:t>Размещение официальных пресс-релизов на официальном сайте администрации городского округа «Вуктыл» ( проведение «прямых линий»; проведение встреч с населением городского округа «Вуктыл», проведение встреч сотрудников администрации городского округа «Вуктыл» с представителями общественных объединений, трудовых коллективов, молодежных и прочих организаций, информирование о деятельности органов местного самоуправления)</a:t>
                      </a:r>
                      <a:endParaRPr lang="ru-RU" sz="14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50,0</a:t>
                      </a:r>
                      <a:endParaRPr lang="ru-RU" sz="1400" b="0" strike="noStrike" spc="-1" dirty="0">
                        <a:latin typeface="Arial"/>
                      </a:endParaRPr>
                    </a:p>
                  </a:txBody>
                  <a:tcPr/>
                </a:tc>
              </a:tr>
              <a:tr h="419939">
                <a:tc>
                  <a:txBody>
                    <a:bodyPr/>
                    <a:lstStyle/>
                    <a:p>
                      <a:pPr algn="just">
                        <a:lnSpc>
                          <a:spcPct val="100000"/>
                        </a:lnSpc>
                        <a:buNone/>
                      </a:pPr>
                      <a:r>
                        <a:rPr lang="ru-RU" sz="1400" b="1" strike="noStrike" spc="-1" dirty="0">
                          <a:solidFill>
                            <a:srgbClr val="523227"/>
                          </a:solidFill>
                          <a:latin typeface="Times New Roman"/>
                        </a:rPr>
                        <a:t>Выполнение функций и полномочий органов местного самоуправления</a:t>
                      </a:r>
                      <a:endParaRPr lang="ru-RU" sz="1400" b="0" strike="noStrike" spc="-1" dirty="0">
                        <a:latin typeface="Arial"/>
                      </a:endParaRPr>
                    </a:p>
                  </a:txBody>
                  <a:tcPr/>
                </a:tc>
                <a:tc>
                  <a:txBody>
                    <a:bodyPr/>
                    <a:lstStyle/>
                    <a:p>
                      <a:pPr algn="ctr">
                        <a:lnSpc>
                          <a:spcPct val="100000"/>
                        </a:lnSpc>
                        <a:buNone/>
                      </a:pPr>
                      <a:r>
                        <a:rPr lang="ru-RU" sz="1400" b="1" strike="noStrike" spc="-1" dirty="0">
                          <a:solidFill>
                            <a:srgbClr val="523227"/>
                          </a:solidFill>
                          <a:latin typeface="Times New Roman"/>
                        </a:rPr>
                        <a:t>87 301,9</a:t>
                      </a:r>
                      <a:endParaRPr lang="ru-RU" sz="1400" b="0" strike="noStrike" spc="-1" dirty="0">
                        <a:latin typeface="Arial"/>
                      </a:endParaRPr>
                    </a:p>
                  </a:txBody>
                  <a:tcPr/>
                </a:tc>
              </a:tr>
              <a:tr h="522312">
                <a:tc>
                  <a:txBody>
                    <a:bodyPr/>
                    <a:lstStyle/>
                    <a:p>
                      <a:pPr algn="just">
                        <a:lnSpc>
                          <a:spcPct val="100000"/>
                        </a:lnSpc>
                        <a:buNone/>
                      </a:pPr>
                      <a:r>
                        <a:rPr lang="ru-RU" sz="1400" b="1" strike="noStrike" spc="-1" dirty="0">
                          <a:solidFill>
                            <a:srgbClr val="523227"/>
                          </a:solidFill>
                          <a:latin typeface="Times New Roman"/>
                        </a:rPr>
                        <a:t>Обеспечение деятельности муниципального казенного учреждения «Межотраслевая централизованная бухгалтерия» городского округа «Вуктыл»</a:t>
                      </a:r>
                      <a:endParaRPr lang="ru-RU" sz="1400" b="0" strike="noStrike" spc="-1" dirty="0">
                        <a:latin typeface="Arial"/>
                      </a:endParaRPr>
                    </a:p>
                  </a:txBody>
                  <a:tcPr/>
                </a:tc>
                <a:tc>
                  <a:txBody>
                    <a:bodyPr/>
                    <a:lstStyle/>
                    <a:p>
                      <a:pPr algn="ctr">
                        <a:lnSpc>
                          <a:spcPct val="100000"/>
                        </a:lnSpc>
                        <a:buNone/>
                      </a:pPr>
                      <a:endParaRPr lang="ru-RU" sz="1400" b="0" strike="noStrike" spc="-1" dirty="0">
                        <a:latin typeface="Arial"/>
                      </a:endParaRPr>
                    </a:p>
                    <a:p>
                      <a:pPr algn="ctr">
                        <a:lnSpc>
                          <a:spcPct val="100000"/>
                        </a:lnSpc>
                        <a:buNone/>
                      </a:pPr>
                      <a:r>
                        <a:rPr lang="ru-RU" sz="1400" b="1" strike="noStrike" spc="-1" dirty="0">
                          <a:solidFill>
                            <a:srgbClr val="523227"/>
                          </a:solidFill>
                          <a:latin typeface="Times New Roman"/>
                        </a:rPr>
                        <a:t>15 801,7</a:t>
                      </a:r>
                      <a:endParaRPr lang="ru-RU" sz="1400" b="0" strike="noStrike" spc="-1" dirty="0">
                        <a:latin typeface="Arial"/>
                      </a:endParaRPr>
                    </a:p>
                  </a:txBody>
                  <a:tcPr/>
                </a:tc>
              </a:tr>
              <a:tr h="597768">
                <a:tc>
                  <a:txBody>
                    <a:bodyPr/>
                    <a:lstStyle/>
                    <a:p>
                      <a:pPr algn="just">
                        <a:lnSpc>
                          <a:spcPct val="100000"/>
                        </a:lnSpc>
                        <a:buNone/>
                      </a:pPr>
                      <a:r>
                        <a:rPr lang="ru-RU" sz="1400" b="1" strike="noStrike" spc="-1" dirty="0">
                          <a:solidFill>
                            <a:srgbClr val="000000"/>
                          </a:solidFill>
                          <a:latin typeface="Times New Roman"/>
                        </a:rPr>
                        <a:t>Выполнение работ по ремонту, капитальному ремонту здания администрации городского округа «Вуктыл»</a:t>
                      </a:r>
                      <a:endParaRPr lang="ru-RU" sz="1400" b="0" strike="noStrike" spc="-1" dirty="0">
                        <a:latin typeface="Arial"/>
                      </a:endParaRPr>
                    </a:p>
                  </a:txBody>
                  <a:tcPr/>
                </a:tc>
                <a:tc>
                  <a:txBody>
                    <a:bodyPr/>
                    <a:lstStyle/>
                    <a:p>
                      <a:pPr algn="ctr">
                        <a:lnSpc>
                          <a:spcPct val="100000"/>
                        </a:lnSpc>
                        <a:buNone/>
                      </a:pPr>
                      <a:endParaRPr lang="ru-RU" sz="1400" b="0" strike="noStrike" spc="-1" dirty="0">
                        <a:latin typeface="Arial"/>
                      </a:endParaRPr>
                    </a:p>
                    <a:p>
                      <a:pPr algn="ctr">
                        <a:lnSpc>
                          <a:spcPct val="100000"/>
                        </a:lnSpc>
                        <a:buNone/>
                      </a:pPr>
                      <a:r>
                        <a:rPr lang="ru-RU" sz="1400" b="1" strike="noStrike" spc="-1" dirty="0">
                          <a:solidFill>
                            <a:srgbClr val="523227"/>
                          </a:solidFill>
                          <a:latin typeface="Times New Roman"/>
                        </a:rPr>
                        <a:t>709,4</a:t>
                      </a:r>
                      <a:endParaRPr lang="ru-RU" sz="1400" b="0" strike="noStrike" spc="-1" dirty="0">
                        <a:latin typeface="Arial"/>
                      </a:endParaRPr>
                    </a:p>
                  </a:txBody>
                  <a:tcPr/>
                </a:tc>
              </a:tr>
            </a:tbl>
          </a:graphicData>
        </a:graphic>
      </p:graphicFrame>
      <p:sp>
        <p:nvSpPr>
          <p:cNvPr id="8" name="Прямоугольник 7"/>
          <p:cNvSpPr/>
          <p:nvPr/>
        </p:nvSpPr>
        <p:spPr>
          <a:xfrm>
            <a:off x="406574" y="5527289"/>
            <a:ext cx="8280919" cy="307777"/>
          </a:xfrm>
          <a:prstGeom prst="rect">
            <a:avLst/>
          </a:prstGeom>
        </p:spPr>
        <p:txBody>
          <a:bodyPr wrap="square">
            <a:spAutoFit/>
          </a:bodyPr>
          <a:lstStyle/>
          <a:p>
            <a:pPr algn="ctr"/>
            <a:r>
              <a:rPr lang="ru-RU" sz="14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программы составило </a:t>
            </a:r>
            <a:r>
              <a:rPr lang="ru-RU" sz="14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95,4% или 103 863,0 тыс. руб.</a:t>
            </a:r>
            <a:endParaRPr lang="ru-RU" sz="1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3928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9" name="Прямоугольник 8"/>
          <p:cNvSpPr/>
          <p:nvPr/>
        </p:nvSpPr>
        <p:spPr>
          <a:xfrm>
            <a:off x="276007" y="692696"/>
            <a:ext cx="8420242" cy="646331"/>
          </a:xfrm>
          <a:prstGeom prst="rect">
            <a:avLst/>
          </a:prstGeom>
        </p:spPr>
        <p:txBody>
          <a:bodyPr wrap="square">
            <a:spAutoFit/>
          </a:bodyPr>
          <a:lstStyle/>
          <a:p>
            <a:pPr algn="ctr"/>
            <a:r>
              <a:rPr lang="ru-RU" b="1" dirty="0" smtClean="0">
                <a:effectLst>
                  <a:outerShdw blurRad="38100" dist="38100" dir="2700000" algn="tl">
                    <a:srgbClr val="000000">
                      <a:alpha val="43137"/>
                    </a:srgbClr>
                  </a:outerShdw>
                </a:effectLst>
              </a:rPr>
              <a:t>МП «Развитие строительства и жилищно-коммунального комплекса, энергосбережение и повышение </a:t>
            </a:r>
            <a:r>
              <a:rPr lang="ru-RU" b="1" dirty="0" err="1" smtClean="0">
                <a:effectLst>
                  <a:outerShdw blurRad="38100" dist="38100" dir="2700000" algn="tl">
                    <a:srgbClr val="000000">
                      <a:alpha val="43137"/>
                    </a:srgbClr>
                  </a:outerShdw>
                </a:effectLst>
              </a:rPr>
              <a:t>энергоэффективности</a:t>
            </a:r>
            <a:r>
              <a:rPr lang="ru-RU" b="1" dirty="0" smtClean="0">
                <a:effectLst>
                  <a:outerShdw blurRad="38100" dist="38100" dir="2700000" algn="tl">
                    <a:srgbClr val="000000">
                      <a:alpha val="43137"/>
                    </a:srgbClr>
                  </a:outerShdw>
                </a:effectLst>
              </a:rPr>
              <a:t>»</a:t>
            </a:r>
            <a:endParaRPr lang="ru-RU" b="1" dirty="0">
              <a:effectLst>
                <a:outerShdw blurRad="38100" dist="38100" dir="2700000" algn="tl">
                  <a:srgbClr val="000000">
                    <a:alpha val="43137"/>
                  </a:srgbClr>
                </a:outerShdw>
              </a:effectLst>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100463098"/>
              </p:ext>
            </p:extLst>
          </p:nvPr>
        </p:nvGraphicFramePr>
        <p:xfrm>
          <a:off x="179512" y="1389784"/>
          <a:ext cx="8784975" cy="4342166"/>
        </p:xfrm>
        <a:graphic>
          <a:graphicData uri="http://schemas.openxmlformats.org/drawingml/2006/table">
            <a:tbl>
              <a:tblPr firstRow="1" bandRow="1">
                <a:tableStyleId>{5C22544A-7EE6-4342-B048-85BDC9FD1C3A}</a:tableStyleId>
              </a:tblPr>
              <a:tblGrid>
                <a:gridCol w="7704856"/>
                <a:gridCol w="1080119"/>
              </a:tblGrid>
              <a:tr h="477877">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Наименование мероприятия</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dirty="0">
                        <a:solidFill>
                          <a:schemeClr val="tx1"/>
                        </a:solidFill>
                        <a:latin typeface="Times New Roman" panose="02020603050405020304" pitchFamily="18" charset="0"/>
                        <a:cs typeface="Times New Roman" panose="02020603050405020304" pitchFamily="18" charset="0"/>
                      </a:endParaRPr>
                    </a:p>
                  </a:txBody>
                  <a:tcPr/>
                </a:tc>
              </a:tr>
              <a:tr h="339248">
                <a:tc>
                  <a:txBody>
                    <a:bodyPr/>
                    <a:lstStyle/>
                    <a:p>
                      <a:pPr algn="just">
                        <a:lnSpc>
                          <a:spcPct val="100000"/>
                        </a:lnSpc>
                        <a:buNone/>
                      </a:pPr>
                      <a:r>
                        <a:rPr lang="ru-RU" sz="1200" b="1" strike="noStrike" spc="-1" dirty="0">
                          <a:solidFill>
                            <a:srgbClr val="000000"/>
                          </a:solidFill>
                          <a:latin typeface="Times New Roman"/>
                        </a:rPr>
                        <a:t>Благоустройство территории городского округа «Вуктыл»</a:t>
                      </a:r>
                      <a:endParaRPr lang="ru-RU" sz="1200" b="0" strike="noStrike" spc="-1" dirty="0">
                        <a:latin typeface="Arial"/>
                      </a:endParaRPr>
                    </a:p>
                  </a:txBody>
                  <a:tcPr/>
                </a:tc>
                <a:tc>
                  <a:txBody>
                    <a:bodyPr/>
                    <a:lstStyle/>
                    <a:p>
                      <a:pPr algn="ctr">
                        <a:lnSpc>
                          <a:spcPct val="100000"/>
                        </a:lnSpc>
                        <a:buNone/>
                      </a:pPr>
                      <a:r>
                        <a:rPr lang="ru-RU" sz="1200" b="1" strike="noStrike" spc="-1">
                          <a:solidFill>
                            <a:srgbClr val="000000"/>
                          </a:solidFill>
                          <a:latin typeface="Times New Roman"/>
                        </a:rPr>
                        <a:t>14 531,1</a:t>
                      </a:r>
                      <a:endParaRPr lang="ru-RU" sz="1200" b="0" strike="noStrike" spc="-1">
                        <a:latin typeface="Arial"/>
                      </a:endParaRPr>
                    </a:p>
                  </a:txBody>
                  <a:tcPr/>
                </a:tc>
              </a:tr>
              <a:tr h="362840">
                <a:tc>
                  <a:txBody>
                    <a:bodyPr/>
                    <a:lstStyle/>
                    <a:p>
                      <a:pPr algn="just">
                        <a:lnSpc>
                          <a:spcPct val="100000"/>
                        </a:lnSpc>
                        <a:buNone/>
                      </a:pPr>
                      <a:r>
                        <a:rPr lang="ru-RU" sz="1200" b="1" strike="noStrike" spc="-1" dirty="0">
                          <a:solidFill>
                            <a:srgbClr val="000000"/>
                          </a:solidFill>
                          <a:latin typeface="Times New Roman"/>
                        </a:rPr>
                        <a:t>Реализация социально-значимых проектов МО ГО «Вуктыл» в рамках проекта «Народный бюджет»</a:t>
                      </a:r>
                      <a:endParaRPr lang="ru-RU" sz="1200" b="0" strike="noStrike" spc="-1" dirty="0">
                        <a:latin typeface="Arial"/>
                      </a:endParaRPr>
                    </a:p>
                  </a:txBody>
                  <a:tcPr/>
                </a:tc>
                <a:tc>
                  <a:txBody>
                    <a:bodyPr/>
                    <a:lstStyle/>
                    <a:p>
                      <a:pPr algn="ctr">
                        <a:lnSpc>
                          <a:spcPct val="100000"/>
                        </a:lnSpc>
                        <a:buNone/>
                      </a:pPr>
                      <a:r>
                        <a:rPr lang="ru-RU" sz="1200" b="1" strike="noStrike" spc="-1">
                          <a:solidFill>
                            <a:srgbClr val="000000"/>
                          </a:solidFill>
                          <a:latin typeface="Times New Roman"/>
                        </a:rPr>
                        <a:t>4 912,0</a:t>
                      </a:r>
                      <a:endParaRPr lang="ru-RU" sz="1200" b="0" strike="noStrike" spc="-1">
                        <a:latin typeface="Arial"/>
                      </a:endParaRPr>
                    </a:p>
                  </a:txBody>
                  <a:tcPr/>
                </a:tc>
              </a:tr>
              <a:tr h="286726">
                <a:tc>
                  <a:txBody>
                    <a:bodyPr/>
                    <a:lstStyle/>
                    <a:p>
                      <a:pPr algn="just">
                        <a:lnSpc>
                          <a:spcPct val="100000"/>
                        </a:lnSpc>
                        <a:buNone/>
                      </a:pPr>
                      <a:r>
                        <a:rPr lang="ru-RU" sz="1200" b="1" strike="noStrike" spc="-1" dirty="0">
                          <a:solidFill>
                            <a:srgbClr val="000000"/>
                          </a:solidFill>
                          <a:latin typeface="Times New Roman"/>
                        </a:rPr>
                        <a:t>Обеспечение деятельности муниципального бюджетного учреждения «Локомотив»</a:t>
                      </a:r>
                      <a:endParaRPr lang="ru-RU" sz="1200" b="0" strike="noStrike" spc="-1" dirty="0">
                        <a:latin typeface="Arial"/>
                      </a:endParaRPr>
                    </a:p>
                  </a:txBody>
                  <a:tcPr/>
                </a:tc>
                <a:tc>
                  <a:txBody>
                    <a:bodyPr/>
                    <a:lstStyle/>
                    <a:p>
                      <a:pPr algn="ctr">
                        <a:lnSpc>
                          <a:spcPct val="100000"/>
                        </a:lnSpc>
                        <a:buNone/>
                      </a:pPr>
                      <a:r>
                        <a:rPr lang="ru-RU" sz="1200" b="1" strike="noStrike" spc="-1">
                          <a:solidFill>
                            <a:srgbClr val="000000"/>
                          </a:solidFill>
                          <a:latin typeface="Times New Roman"/>
                        </a:rPr>
                        <a:t>60 103,6</a:t>
                      </a:r>
                      <a:endParaRPr lang="ru-RU" sz="1200" b="0" strike="noStrike" spc="-1">
                        <a:latin typeface="Arial"/>
                      </a:endParaRPr>
                    </a:p>
                  </a:txBody>
                  <a:tcPr/>
                </a:tc>
              </a:tr>
              <a:tr h="286726">
                <a:tc>
                  <a:txBody>
                    <a:bodyPr/>
                    <a:lstStyle/>
                    <a:p>
                      <a:pPr algn="just">
                        <a:lnSpc>
                          <a:spcPct val="100000"/>
                        </a:lnSpc>
                        <a:buNone/>
                      </a:pPr>
                      <a:r>
                        <a:rPr lang="ru-RU" sz="1200" b="1" strike="noStrike" spc="-1" dirty="0">
                          <a:solidFill>
                            <a:srgbClr val="000000"/>
                          </a:solidFill>
                          <a:latin typeface="Times New Roman"/>
                        </a:rPr>
                        <a:t>Укрепление материально-технической базы муниципального бюджетного учреждения «Локомотив»</a:t>
                      </a:r>
                      <a:endParaRPr lang="ru-RU" sz="1200" b="0" strike="noStrike" spc="-1" dirty="0">
                        <a:latin typeface="Arial"/>
                      </a:endParaRPr>
                    </a:p>
                  </a:txBody>
                  <a:tcPr/>
                </a:tc>
                <a:tc>
                  <a:txBody>
                    <a:bodyPr/>
                    <a:lstStyle/>
                    <a:p>
                      <a:pPr algn="ctr">
                        <a:lnSpc>
                          <a:spcPct val="100000"/>
                        </a:lnSpc>
                        <a:buNone/>
                      </a:pPr>
                      <a:r>
                        <a:rPr lang="ru-RU" sz="1200" b="1" strike="noStrike" spc="-1">
                          <a:solidFill>
                            <a:srgbClr val="000000"/>
                          </a:solidFill>
                          <a:latin typeface="Times New Roman"/>
                        </a:rPr>
                        <a:t>9 149,5</a:t>
                      </a:r>
                      <a:endParaRPr lang="ru-RU" sz="1200" b="0" strike="noStrike" spc="-1">
                        <a:latin typeface="Arial"/>
                      </a:endParaRPr>
                    </a:p>
                  </a:txBody>
                  <a:tcPr/>
                </a:tc>
              </a:tr>
              <a:tr h="286726">
                <a:tc>
                  <a:txBody>
                    <a:bodyPr/>
                    <a:lstStyle/>
                    <a:p>
                      <a:pPr algn="just">
                        <a:lnSpc>
                          <a:spcPct val="100000"/>
                        </a:lnSpc>
                        <a:buNone/>
                      </a:pPr>
                      <a:r>
                        <a:rPr lang="ru-RU" sz="1200" b="1" strike="noStrike" spc="-1" dirty="0">
                          <a:solidFill>
                            <a:srgbClr val="000000"/>
                          </a:solidFill>
                          <a:latin typeface="Times New Roman"/>
                        </a:rPr>
                        <a:t>Погашение кредиторской задолженности прошлых лет</a:t>
                      </a:r>
                      <a:endParaRPr lang="ru-RU" sz="1200" b="0" strike="noStrike" spc="-1" dirty="0">
                        <a:latin typeface="Arial"/>
                      </a:endParaRPr>
                    </a:p>
                  </a:txBody>
                  <a:tcPr/>
                </a:tc>
                <a:tc>
                  <a:txBody>
                    <a:bodyPr/>
                    <a:lstStyle/>
                    <a:p>
                      <a:pPr algn="ctr">
                        <a:lnSpc>
                          <a:spcPct val="100000"/>
                        </a:lnSpc>
                        <a:buNone/>
                      </a:pPr>
                      <a:r>
                        <a:rPr lang="ru-RU" sz="1200" b="1" strike="noStrike" spc="-1">
                          <a:solidFill>
                            <a:srgbClr val="000000"/>
                          </a:solidFill>
                          <a:latin typeface="Times New Roman"/>
                        </a:rPr>
                        <a:t>62,7</a:t>
                      </a:r>
                      <a:endParaRPr lang="ru-RU" sz="1200" b="0" strike="noStrike" spc="-1">
                        <a:latin typeface="Arial"/>
                      </a:endParaRPr>
                    </a:p>
                  </a:txBody>
                  <a:tcPr/>
                </a:tc>
              </a:tr>
              <a:tr h="362840">
                <a:tc>
                  <a:txBody>
                    <a:bodyPr/>
                    <a:lstStyle/>
                    <a:p>
                      <a:pPr algn="just">
                        <a:lnSpc>
                          <a:spcPct val="100000"/>
                        </a:lnSpc>
                        <a:buNone/>
                      </a:pPr>
                      <a:r>
                        <a:rPr lang="ru-RU" sz="1200" b="1" strike="noStrike" spc="-1" dirty="0">
                          <a:solidFill>
                            <a:srgbClr val="000000"/>
                          </a:solidFill>
                          <a:latin typeface="Times New Roman"/>
                        </a:rPr>
                        <a:t>Капитальный ремонт (ремонт) объектов коммунального хозяйства и инженерной инфраструктуры, в том числе сетей электро-, тепло-, водоснабжения, водоотведения, ливневой и дренажной канализации (в том числе ремонт и восстановление колодцев, решеток ливневой канализации)</a:t>
                      </a:r>
                      <a:endParaRPr lang="ru-RU" sz="1200" b="0" strike="noStrike" spc="-1" dirty="0">
                        <a:latin typeface="Arial"/>
                      </a:endParaRPr>
                    </a:p>
                  </a:txBody>
                  <a:tcPr/>
                </a:tc>
                <a:tc>
                  <a:txBody>
                    <a:bodyPr/>
                    <a:lstStyle/>
                    <a:p>
                      <a:pPr algn="ctr">
                        <a:lnSpc>
                          <a:spcPct val="100000"/>
                        </a:lnSpc>
                        <a:buNone/>
                      </a:pPr>
                      <a:r>
                        <a:rPr lang="ru-RU" sz="1200" b="1" strike="noStrike" spc="-1">
                          <a:solidFill>
                            <a:srgbClr val="000000"/>
                          </a:solidFill>
                          <a:latin typeface="Times New Roman"/>
                        </a:rPr>
                        <a:t>347,1</a:t>
                      </a:r>
                      <a:endParaRPr lang="ru-RU" sz="1200" b="0" strike="noStrike" spc="-1">
                        <a:latin typeface="Arial"/>
                      </a:endParaRPr>
                    </a:p>
                  </a:txBody>
                  <a:tcPr/>
                </a:tc>
              </a:tr>
              <a:tr h="362840">
                <a:tc>
                  <a:txBody>
                    <a:bodyPr/>
                    <a:lstStyle/>
                    <a:p>
                      <a:pPr algn="just">
                        <a:lnSpc>
                          <a:spcPct val="100000"/>
                        </a:lnSpc>
                        <a:buNone/>
                      </a:pPr>
                      <a:r>
                        <a:rPr lang="ru-RU" sz="1200" b="1" strike="noStrike" spc="-1" dirty="0">
                          <a:solidFill>
                            <a:srgbClr val="000000"/>
                          </a:solidFill>
                          <a:latin typeface="Times New Roman"/>
                        </a:rPr>
                        <a:t>Оснащение объектов муниципальной собственности приборами учета и энергетических ресурсов</a:t>
                      </a:r>
                      <a:endParaRPr lang="ru-RU" sz="1200" b="0" strike="noStrike" spc="-1" dirty="0">
                        <a:latin typeface="Arial"/>
                      </a:endParaRPr>
                    </a:p>
                  </a:txBody>
                  <a:tcPr/>
                </a:tc>
                <a:tc>
                  <a:txBody>
                    <a:bodyPr/>
                    <a:lstStyle/>
                    <a:p>
                      <a:pPr algn="ctr">
                        <a:lnSpc>
                          <a:spcPct val="100000"/>
                        </a:lnSpc>
                        <a:buNone/>
                      </a:pPr>
                      <a:r>
                        <a:rPr lang="ru-RU" sz="1200" b="1" strike="noStrike" spc="-1">
                          <a:solidFill>
                            <a:srgbClr val="000000"/>
                          </a:solidFill>
                          <a:latin typeface="Times New Roman"/>
                        </a:rPr>
                        <a:t>405,1</a:t>
                      </a:r>
                      <a:endParaRPr lang="ru-RU" sz="1200" b="0" strike="noStrike" spc="-1">
                        <a:latin typeface="Arial"/>
                      </a:endParaRPr>
                    </a:p>
                  </a:txBody>
                  <a:tcPr/>
                </a:tc>
              </a:tr>
              <a:tr h="477877">
                <a:tc>
                  <a:txBody>
                    <a:bodyPr/>
                    <a:lstStyle/>
                    <a:p>
                      <a:pPr algn="just">
                        <a:lnSpc>
                          <a:spcPct val="100000"/>
                        </a:lnSpc>
                        <a:buNone/>
                      </a:pPr>
                      <a:r>
                        <a:rPr lang="ru-RU" sz="1200" b="1" strike="noStrike" spc="-1" dirty="0">
                          <a:solidFill>
                            <a:srgbClr val="000000"/>
                          </a:solidFill>
                          <a:latin typeface="Times New Roman"/>
                        </a:rPr>
                        <a:t>Замена ламп накаливания на энергосберегающие</a:t>
                      </a:r>
                      <a:endParaRPr lang="ru-RU" sz="1200" b="0" strike="noStrike" spc="-1" dirty="0">
                        <a:latin typeface="Arial"/>
                      </a:endParaRPr>
                    </a:p>
                  </a:txBody>
                  <a:tcPr/>
                </a:tc>
                <a:tc>
                  <a:txBody>
                    <a:bodyPr/>
                    <a:lstStyle/>
                    <a:p>
                      <a:pPr algn="ctr">
                        <a:lnSpc>
                          <a:spcPct val="100000"/>
                        </a:lnSpc>
                        <a:buNone/>
                      </a:pPr>
                      <a:r>
                        <a:rPr lang="ru-RU" sz="1200" b="1" strike="noStrike" spc="-1">
                          <a:solidFill>
                            <a:srgbClr val="000000"/>
                          </a:solidFill>
                          <a:latin typeface="Times New Roman"/>
                        </a:rPr>
                        <a:t>6,0</a:t>
                      </a:r>
                      <a:endParaRPr lang="ru-RU" sz="1200" b="0" strike="noStrike" spc="-1">
                        <a:latin typeface="Arial"/>
                      </a:endParaRPr>
                    </a:p>
                  </a:txBody>
                  <a:tcPr/>
                </a:tc>
              </a:tr>
              <a:tr h="534500">
                <a:tc>
                  <a:txBody>
                    <a:bodyPr/>
                    <a:lstStyle/>
                    <a:p>
                      <a:pPr algn="just">
                        <a:lnSpc>
                          <a:spcPct val="100000"/>
                        </a:lnSpc>
                        <a:buNone/>
                      </a:pPr>
                      <a:r>
                        <a:rPr lang="ru-RU" sz="1200" b="1" strike="noStrike" spc="-1" dirty="0">
                          <a:solidFill>
                            <a:srgbClr val="000000"/>
                          </a:solidFill>
                          <a:latin typeface="Times New Roman"/>
                        </a:rPr>
                        <a:t>Оборудование жилых домов внутридомовым (внутриквартирным) оборудованием, разработка проектно-сметной документации, в том числе получение технических условий </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769,3</a:t>
                      </a:r>
                      <a:endParaRPr lang="ru-RU" sz="1200" b="0" strike="noStrike" spc="-1" dirty="0">
                        <a:latin typeface="Arial"/>
                      </a:endParaRPr>
                    </a:p>
                  </a:txBody>
                  <a:tcPr/>
                </a:tc>
              </a:tr>
              <a:tr h="286726">
                <a:tc>
                  <a:txBody>
                    <a:bodyPr/>
                    <a:lstStyle/>
                    <a:p>
                      <a:pPr algn="just">
                        <a:lnSpc>
                          <a:spcPct val="100000"/>
                        </a:lnSpc>
                        <a:buNone/>
                      </a:pPr>
                      <a:r>
                        <a:rPr lang="ru-RU" sz="1200" b="1" strike="noStrike" spc="-1" dirty="0">
                          <a:solidFill>
                            <a:srgbClr val="000000"/>
                          </a:solidFill>
                          <a:latin typeface="Times New Roman"/>
                        </a:rPr>
                        <a:t>Строительство общественной бани </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607,5</a:t>
                      </a:r>
                      <a:endParaRPr lang="ru-RU" sz="1200" b="0" strike="noStrike" spc="-1" dirty="0">
                        <a:latin typeface="Arial"/>
                      </a:endParaRPr>
                    </a:p>
                  </a:txBody>
                  <a:tcPr/>
                </a:tc>
              </a:tr>
            </a:tbl>
          </a:graphicData>
        </a:graphic>
      </p:graphicFrame>
      <p:sp>
        <p:nvSpPr>
          <p:cNvPr id="11" name="Прямоугольник 10"/>
          <p:cNvSpPr/>
          <p:nvPr/>
        </p:nvSpPr>
        <p:spPr>
          <a:xfrm>
            <a:off x="415329" y="5877272"/>
            <a:ext cx="8280919" cy="307777"/>
          </a:xfrm>
          <a:prstGeom prst="rect">
            <a:avLst/>
          </a:prstGeom>
        </p:spPr>
        <p:txBody>
          <a:bodyPr wrap="square">
            <a:spAutoFit/>
          </a:bodyPr>
          <a:lstStyle/>
          <a:p>
            <a:pPr algn="ct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программы составило </a:t>
            </a: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98,7% или 90 893,9 тыс. руб.</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198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6" name="Прямоугольник 5"/>
          <p:cNvSpPr/>
          <p:nvPr/>
        </p:nvSpPr>
        <p:spPr>
          <a:xfrm>
            <a:off x="364319" y="692696"/>
            <a:ext cx="8420242" cy="369332"/>
          </a:xfrm>
          <a:prstGeom prst="rect">
            <a:avLst/>
          </a:prstGeom>
        </p:spPr>
        <p:txBody>
          <a:bodyPr wrap="square">
            <a:spAutoFit/>
          </a:bodyPr>
          <a:lstStyle/>
          <a:p>
            <a:pPr algn="ctr"/>
            <a:r>
              <a:rPr lang="ru-RU" b="1" dirty="0" smtClean="0">
                <a:effectLst>
                  <a:outerShdw blurRad="38100" dist="38100" dir="2700000" algn="tl">
                    <a:srgbClr val="000000">
                      <a:alpha val="43137"/>
                    </a:srgbClr>
                  </a:outerShdw>
                </a:effectLst>
              </a:rPr>
              <a:t>МП «Управление муниципальным имуществом»</a:t>
            </a:r>
            <a:endParaRPr lang="ru-RU" b="1" dirty="0">
              <a:effectLst>
                <a:outerShdw blurRad="38100" dist="38100" dir="2700000" algn="tl">
                  <a:srgbClr val="000000">
                    <a:alpha val="43137"/>
                  </a:srgbClr>
                </a:outerShdw>
              </a:effectLst>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218990168"/>
              </p:ext>
            </p:extLst>
          </p:nvPr>
        </p:nvGraphicFramePr>
        <p:xfrm>
          <a:off x="539552" y="1412776"/>
          <a:ext cx="8435434" cy="4084320"/>
        </p:xfrm>
        <a:graphic>
          <a:graphicData uri="http://schemas.openxmlformats.org/drawingml/2006/table">
            <a:tbl>
              <a:tblPr firstRow="1" bandRow="1">
                <a:tableStyleId>{5C22544A-7EE6-4342-B048-85BDC9FD1C3A}</a:tableStyleId>
              </a:tblPr>
              <a:tblGrid>
                <a:gridCol w="7398291"/>
                <a:gridCol w="1037143"/>
              </a:tblGrid>
              <a:tr h="419939">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Наименование мероприятия</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dirty="0">
                        <a:solidFill>
                          <a:schemeClr val="tx1"/>
                        </a:solidFill>
                        <a:latin typeface="Times New Roman" panose="02020603050405020304" pitchFamily="18" charset="0"/>
                        <a:cs typeface="Times New Roman" panose="02020603050405020304" pitchFamily="18" charset="0"/>
                      </a:endParaRPr>
                    </a:p>
                  </a:txBody>
                  <a:tcPr/>
                </a:tc>
              </a:tr>
              <a:tr h="419939">
                <a:tc>
                  <a:txBody>
                    <a:bodyPr/>
                    <a:lstStyle/>
                    <a:p>
                      <a:pPr algn="just">
                        <a:lnSpc>
                          <a:spcPct val="100000"/>
                        </a:lnSpc>
                        <a:buNone/>
                      </a:pPr>
                      <a:r>
                        <a:rPr lang="ru-RU" sz="1400" b="1" strike="noStrike" spc="-1" dirty="0">
                          <a:solidFill>
                            <a:srgbClr val="000000"/>
                          </a:solidFill>
                          <a:latin typeface="Times New Roman"/>
                        </a:rPr>
                        <a:t>Организация постановки на кадастровый учет объектов недвижимого имущества и земельных участков, находящихся в муниципальной собственности, в том числе выявленных бесхозяйных</a:t>
                      </a:r>
                      <a:endParaRPr lang="ru-RU" sz="14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334,9</a:t>
                      </a:r>
                      <a:endParaRPr lang="ru-RU" sz="1400" b="0" strike="noStrike" spc="-1" dirty="0">
                        <a:latin typeface="Arial"/>
                      </a:endParaRPr>
                    </a:p>
                  </a:txBody>
                  <a:tcPr/>
                </a:tc>
              </a:tr>
              <a:tr h="323448">
                <a:tc>
                  <a:txBody>
                    <a:bodyPr/>
                    <a:lstStyle/>
                    <a:p>
                      <a:pPr algn="just">
                        <a:lnSpc>
                          <a:spcPct val="100000"/>
                        </a:lnSpc>
                        <a:buNone/>
                      </a:pPr>
                      <a:r>
                        <a:rPr lang="ru-RU" sz="1400" b="1" strike="noStrike" spc="-1" dirty="0">
                          <a:solidFill>
                            <a:srgbClr val="000000"/>
                          </a:solidFill>
                          <a:latin typeface="Times New Roman"/>
                        </a:rPr>
                        <a:t>Приобретение имущества (основных средств, материальных запасов) в муниципальную собственность </a:t>
                      </a:r>
                      <a:endParaRPr lang="ru-RU" sz="14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948,8</a:t>
                      </a:r>
                      <a:endParaRPr lang="ru-RU" sz="1400" b="0" strike="noStrike" spc="-1" dirty="0">
                        <a:latin typeface="Arial"/>
                      </a:endParaRPr>
                    </a:p>
                  </a:txBody>
                  <a:tcPr/>
                </a:tc>
              </a:tr>
              <a:tr h="237336">
                <a:tc>
                  <a:txBody>
                    <a:bodyPr/>
                    <a:lstStyle/>
                    <a:p>
                      <a:pPr algn="just">
                        <a:lnSpc>
                          <a:spcPct val="100000"/>
                        </a:lnSpc>
                        <a:buNone/>
                      </a:pPr>
                      <a:r>
                        <a:rPr lang="ru-RU" sz="1400" b="1" strike="noStrike" spc="-1" dirty="0">
                          <a:solidFill>
                            <a:srgbClr val="000000"/>
                          </a:solidFill>
                          <a:latin typeface="Times New Roman"/>
                        </a:rPr>
                        <a:t>Комплексные кадастровые работы</a:t>
                      </a:r>
                      <a:endParaRPr lang="ru-RU" sz="14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963,1</a:t>
                      </a:r>
                      <a:endParaRPr lang="ru-RU" sz="1400" b="0" strike="noStrike" spc="-1" dirty="0">
                        <a:latin typeface="Arial"/>
                      </a:endParaRPr>
                    </a:p>
                  </a:txBody>
                  <a:tcPr/>
                </a:tc>
              </a:tr>
              <a:tr h="364584">
                <a:tc>
                  <a:txBody>
                    <a:bodyPr/>
                    <a:lstStyle/>
                    <a:p>
                      <a:pPr algn="just">
                        <a:lnSpc>
                          <a:spcPct val="100000"/>
                        </a:lnSpc>
                        <a:buNone/>
                      </a:pPr>
                      <a:r>
                        <a:rPr lang="ru-RU" sz="1400" b="1" strike="noStrike" spc="-1" dirty="0">
                          <a:solidFill>
                            <a:srgbClr val="000000"/>
                          </a:solidFill>
                          <a:latin typeface="Times New Roman"/>
                        </a:rPr>
                        <a:t>Организация работ по разработке проектов межевания территории кадастровых кварталов для обеспечения проведения комплексных кадастровых работ </a:t>
                      </a:r>
                      <a:endParaRPr lang="ru-RU" sz="1400" b="0" strike="noStrike" spc="-1" dirty="0">
                        <a:latin typeface="Arial"/>
                      </a:endParaRPr>
                    </a:p>
                  </a:txBody>
                  <a:tcPr/>
                </a:tc>
                <a:tc>
                  <a:txBody>
                    <a:bodyPr/>
                    <a:lstStyle/>
                    <a:p>
                      <a:pPr algn="ctr">
                        <a:lnSpc>
                          <a:spcPct val="100000"/>
                        </a:lnSpc>
                        <a:buNone/>
                      </a:pPr>
                      <a:endParaRPr lang="ru-RU" sz="1400" b="0" strike="noStrike" spc="-1" dirty="0">
                        <a:latin typeface="Arial"/>
                      </a:endParaRPr>
                    </a:p>
                    <a:p>
                      <a:pPr algn="ctr">
                        <a:lnSpc>
                          <a:spcPct val="100000"/>
                        </a:lnSpc>
                        <a:buNone/>
                      </a:pPr>
                      <a:r>
                        <a:rPr lang="ru-RU" sz="1400" b="1" strike="noStrike" spc="-1" dirty="0">
                          <a:solidFill>
                            <a:srgbClr val="000000"/>
                          </a:solidFill>
                          <a:latin typeface="Times New Roman"/>
                        </a:rPr>
                        <a:t>836,9</a:t>
                      </a:r>
                      <a:endParaRPr lang="ru-RU" sz="1400" b="0" strike="noStrike" spc="-1" dirty="0">
                        <a:latin typeface="Arial"/>
                      </a:endParaRPr>
                    </a:p>
                  </a:txBody>
                  <a:tcPr/>
                </a:tc>
              </a:tr>
              <a:tr h="360040">
                <a:tc>
                  <a:txBody>
                    <a:bodyPr/>
                    <a:lstStyle/>
                    <a:p>
                      <a:pPr algn="just">
                        <a:lnSpc>
                          <a:spcPct val="100000"/>
                        </a:lnSpc>
                        <a:buNone/>
                      </a:pPr>
                      <a:r>
                        <a:rPr lang="ru-RU" sz="1400" b="1" strike="noStrike" spc="-1" dirty="0">
                          <a:solidFill>
                            <a:srgbClr val="000000"/>
                          </a:solidFill>
                          <a:latin typeface="Times New Roman"/>
                        </a:rPr>
                        <a:t>Предоставление муниципального имущества и земельных участков в аренду, пользование</a:t>
                      </a:r>
                      <a:endParaRPr lang="ru-RU" sz="14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57,9</a:t>
                      </a:r>
                      <a:endParaRPr lang="ru-RU" sz="1400" b="0" strike="noStrike" spc="-1" dirty="0">
                        <a:latin typeface="Arial"/>
                      </a:endParaRPr>
                    </a:p>
                  </a:txBody>
                  <a:tcPr/>
                </a:tc>
              </a:tr>
              <a:tr h="419939">
                <a:tc>
                  <a:txBody>
                    <a:bodyPr/>
                    <a:lstStyle/>
                    <a:p>
                      <a:pPr algn="just">
                        <a:lnSpc>
                          <a:spcPct val="100000"/>
                        </a:lnSpc>
                        <a:buNone/>
                      </a:pPr>
                      <a:r>
                        <a:rPr lang="ru-RU" sz="1400" b="1" strike="noStrike" spc="-1" dirty="0">
                          <a:solidFill>
                            <a:srgbClr val="000000"/>
                          </a:solidFill>
                          <a:latin typeface="Times New Roman"/>
                        </a:rPr>
                        <a:t>Содержание объектов муниципальной собственности, в том числе не переданных пользователям</a:t>
                      </a:r>
                      <a:endParaRPr lang="ru-RU" sz="14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27 477,1</a:t>
                      </a:r>
                      <a:endParaRPr lang="ru-RU" sz="1400" b="0" strike="noStrike" spc="-1" dirty="0">
                        <a:latin typeface="Arial"/>
                      </a:endParaRPr>
                    </a:p>
                  </a:txBody>
                  <a:tcPr/>
                </a:tc>
              </a:tr>
              <a:tr h="517099">
                <a:tc>
                  <a:txBody>
                    <a:bodyPr/>
                    <a:lstStyle/>
                    <a:p>
                      <a:pPr algn="just">
                        <a:lnSpc>
                          <a:spcPct val="100000"/>
                        </a:lnSpc>
                        <a:buNone/>
                      </a:pPr>
                      <a:r>
                        <a:rPr lang="ru-RU" sz="1400" b="1" strike="noStrike" spc="-1" dirty="0">
                          <a:solidFill>
                            <a:srgbClr val="000000"/>
                          </a:solidFill>
                          <a:latin typeface="Times New Roman"/>
                        </a:rPr>
                        <a:t>Проведение мероприятий по капитальному и текущему ремонту объектов недвижимого имущества</a:t>
                      </a:r>
                      <a:endParaRPr lang="ru-RU" sz="14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1 137,3</a:t>
                      </a:r>
                      <a:endParaRPr lang="ru-RU" sz="1400" b="0" strike="noStrike" spc="-1" dirty="0">
                        <a:latin typeface="Arial"/>
                      </a:endParaRPr>
                    </a:p>
                  </a:txBody>
                  <a:tcPr/>
                </a:tc>
              </a:tr>
            </a:tbl>
          </a:graphicData>
        </a:graphic>
      </p:graphicFrame>
      <p:sp>
        <p:nvSpPr>
          <p:cNvPr id="8" name="Прямоугольник 7"/>
          <p:cNvSpPr/>
          <p:nvPr/>
        </p:nvSpPr>
        <p:spPr>
          <a:xfrm>
            <a:off x="433980" y="5780947"/>
            <a:ext cx="8280919" cy="307777"/>
          </a:xfrm>
          <a:prstGeom prst="rect">
            <a:avLst/>
          </a:prstGeom>
        </p:spPr>
        <p:txBody>
          <a:bodyPr wrap="square">
            <a:spAutoFit/>
          </a:bodyPr>
          <a:lstStyle/>
          <a:p>
            <a:pPr algn="ct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программы составило </a:t>
            </a: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77,5% или 31 756,0 тыс. руб.</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113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6" name="Прямоугольник 5"/>
          <p:cNvSpPr/>
          <p:nvPr/>
        </p:nvSpPr>
        <p:spPr>
          <a:xfrm>
            <a:off x="229891" y="1052736"/>
            <a:ext cx="3955389" cy="923330"/>
          </a:xfrm>
          <a:prstGeom prst="rect">
            <a:avLst/>
          </a:prstGeom>
        </p:spPr>
        <p:txBody>
          <a:bodyPr wrap="square">
            <a:spAutoFit/>
          </a:bodyPr>
          <a:lstStyle/>
          <a:p>
            <a:pPr algn="ctr"/>
            <a:r>
              <a:rPr lang="ru-RU" b="1" dirty="0" smtClean="0">
                <a:effectLst>
                  <a:outerShdw blurRad="38100" dist="38100" dir="2700000" algn="tl">
                    <a:srgbClr val="000000">
                      <a:alpha val="43137"/>
                    </a:srgbClr>
                  </a:outerShdw>
                </a:effectLst>
              </a:rPr>
              <a:t>МП «Управление муниципальными финансами и муниципальным долгом городского округа «Вуктыл»</a:t>
            </a:r>
            <a:endParaRPr lang="ru-RU" b="1" dirty="0">
              <a:effectLst>
                <a:outerShdw blurRad="38100" dist="38100" dir="2700000" algn="tl">
                  <a:srgbClr val="000000">
                    <a:alpha val="43137"/>
                  </a:srgbClr>
                </a:outerShdw>
              </a:effectLst>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39011834"/>
              </p:ext>
            </p:extLst>
          </p:nvPr>
        </p:nvGraphicFramePr>
        <p:xfrm>
          <a:off x="107504" y="2348880"/>
          <a:ext cx="4320480" cy="1371600"/>
        </p:xfrm>
        <a:graphic>
          <a:graphicData uri="http://schemas.openxmlformats.org/drawingml/2006/table">
            <a:tbl>
              <a:tblPr firstRow="1" bandRow="1">
                <a:tableStyleId>{5C22544A-7EE6-4342-B048-85BDC9FD1C3A}</a:tableStyleId>
              </a:tblPr>
              <a:tblGrid>
                <a:gridCol w="3456384"/>
                <a:gridCol w="864096"/>
              </a:tblGrid>
              <a:tr h="288032">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Наименование мероприятия</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dirty="0">
                        <a:solidFill>
                          <a:schemeClr val="tx1"/>
                        </a:solidFill>
                        <a:latin typeface="Times New Roman" panose="02020603050405020304" pitchFamily="18" charset="0"/>
                        <a:cs typeface="Times New Roman" panose="02020603050405020304" pitchFamily="18" charset="0"/>
                      </a:endParaRPr>
                    </a:p>
                  </a:txBody>
                  <a:tcPr/>
                </a:tc>
              </a:tr>
              <a:tr h="334888">
                <a:tc>
                  <a:txBody>
                    <a:bodyPr/>
                    <a:lstStyle/>
                    <a:p>
                      <a:pPr>
                        <a:lnSpc>
                          <a:spcPct val="100000"/>
                        </a:lnSpc>
                        <a:buNone/>
                      </a:pPr>
                      <a:r>
                        <a:rPr lang="ru-RU" sz="1200" b="1" strike="noStrike" spc="-1" dirty="0">
                          <a:solidFill>
                            <a:srgbClr val="000000"/>
                          </a:solidFill>
                          <a:latin typeface="Times New Roman"/>
                        </a:rPr>
                        <a:t>Обслуживание муниципального долга городского округа «Вуктыл»</a:t>
                      </a:r>
                      <a:endParaRPr lang="ru-RU" sz="1200" b="0" strike="noStrike" spc="-1" dirty="0">
                        <a:latin typeface="Arial"/>
                      </a:endParaRPr>
                    </a:p>
                  </a:txBody>
                  <a:tcPr/>
                </a:tc>
                <a:tc>
                  <a:txBody>
                    <a:bodyPr/>
                    <a:lstStyle/>
                    <a:p>
                      <a:pPr algn="ctr">
                        <a:lnSpc>
                          <a:spcPct val="100000"/>
                        </a:lnSpc>
                        <a:buNone/>
                      </a:pPr>
                      <a:r>
                        <a:rPr lang="ru-RU" sz="1400" b="1" strike="noStrike" spc="-1">
                          <a:solidFill>
                            <a:srgbClr val="000000"/>
                          </a:solidFill>
                          <a:latin typeface="Times New Roman"/>
                        </a:rPr>
                        <a:t>2 466,2</a:t>
                      </a:r>
                      <a:endParaRPr lang="ru-RU" sz="1400" b="0" strike="noStrike" spc="-1">
                        <a:latin typeface="Arial"/>
                      </a:endParaRPr>
                    </a:p>
                  </a:txBody>
                  <a:tcPr/>
                </a:tc>
              </a:tr>
              <a:tr h="288032">
                <a:tc>
                  <a:txBody>
                    <a:bodyPr/>
                    <a:lstStyle/>
                    <a:p>
                      <a:pPr>
                        <a:lnSpc>
                          <a:spcPct val="100000"/>
                        </a:lnSpc>
                        <a:buNone/>
                      </a:pPr>
                      <a:r>
                        <a:rPr lang="ru-RU" sz="1200" b="1" strike="noStrike" spc="-1" dirty="0">
                          <a:solidFill>
                            <a:srgbClr val="000000"/>
                          </a:solidFill>
                          <a:latin typeface="Times New Roman"/>
                        </a:rPr>
                        <a:t>Реализация функций аппарата исполнителей и участников программы</a:t>
                      </a:r>
                      <a:endParaRPr lang="ru-RU" sz="12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11 003,2</a:t>
                      </a:r>
                      <a:endParaRPr lang="ru-RU" sz="1400" b="0" strike="noStrike" spc="-1" dirty="0">
                        <a:latin typeface="Arial"/>
                      </a:endParaRPr>
                    </a:p>
                  </a:txBody>
                  <a:tcPr/>
                </a:tc>
              </a:tr>
            </a:tbl>
          </a:graphicData>
        </a:graphic>
      </p:graphicFrame>
      <p:sp>
        <p:nvSpPr>
          <p:cNvPr id="8" name="Прямоугольник 7"/>
          <p:cNvSpPr/>
          <p:nvPr/>
        </p:nvSpPr>
        <p:spPr>
          <a:xfrm>
            <a:off x="229891" y="4354421"/>
            <a:ext cx="4029744" cy="523220"/>
          </a:xfrm>
          <a:prstGeom prst="rect">
            <a:avLst/>
          </a:prstGeom>
        </p:spPr>
        <p:txBody>
          <a:bodyPr wrap="square">
            <a:spAutoFit/>
          </a:bodyPr>
          <a:lstStyle/>
          <a:p>
            <a:pPr algn="ct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программы </a:t>
            </a: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составило</a:t>
            </a:r>
          </a:p>
          <a:p>
            <a:pPr algn="ct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96,9% или 13 469,4 тыс. руб.</a:t>
            </a:r>
            <a:endParaRPr lang="ru-RU" sz="1400"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499992" y="1187219"/>
            <a:ext cx="4462148" cy="646331"/>
          </a:xfrm>
          <a:prstGeom prst="rect">
            <a:avLst/>
          </a:prstGeom>
        </p:spPr>
        <p:txBody>
          <a:bodyPr wrap="square">
            <a:spAutoFit/>
          </a:bodyPr>
          <a:lstStyle/>
          <a:p>
            <a:pPr algn="ctr"/>
            <a:r>
              <a:rPr lang="ru-RU" b="1" dirty="0" smtClean="0">
                <a:effectLst>
                  <a:outerShdw blurRad="38100" dist="38100" dir="2700000" algn="tl">
                    <a:srgbClr val="000000">
                      <a:alpha val="43137"/>
                    </a:srgbClr>
                  </a:outerShdw>
                </a:effectLst>
              </a:rPr>
              <a:t>МП «Формирование современной городской среды»</a:t>
            </a:r>
            <a:endParaRPr lang="ru-RU" b="1" dirty="0">
              <a:effectLst>
                <a:outerShdw blurRad="38100" dist="38100" dir="2700000" algn="tl">
                  <a:srgbClr val="000000">
                    <a:alpha val="43137"/>
                  </a:srgbClr>
                </a:outerShdw>
              </a:effectLst>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80523005"/>
              </p:ext>
            </p:extLst>
          </p:nvPr>
        </p:nvGraphicFramePr>
        <p:xfrm>
          <a:off x="4716016" y="2348880"/>
          <a:ext cx="4222965" cy="1224136"/>
        </p:xfrm>
        <a:graphic>
          <a:graphicData uri="http://schemas.openxmlformats.org/drawingml/2006/table">
            <a:tbl>
              <a:tblPr firstRow="1" bandRow="1">
                <a:tableStyleId>{5C22544A-7EE6-4342-B048-85BDC9FD1C3A}</a:tableStyleId>
              </a:tblPr>
              <a:tblGrid>
                <a:gridCol w="3469236"/>
                <a:gridCol w="753729"/>
              </a:tblGrid>
              <a:tr h="419939">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Наименование мероприятия</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dirty="0">
                        <a:solidFill>
                          <a:schemeClr val="tx1"/>
                        </a:solidFill>
                        <a:latin typeface="Times New Roman" panose="02020603050405020304" pitchFamily="18" charset="0"/>
                        <a:cs typeface="Times New Roman" panose="02020603050405020304" pitchFamily="18" charset="0"/>
                      </a:endParaRPr>
                    </a:p>
                  </a:txBody>
                  <a:tcPr/>
                </a:tc>
              </a:tr>
              <a:tr h="584056">
                <a:tc>
                  <a:txBody>
                    <a:bodyPr/>
                    <a:lstStyle/>
                    <a:p>
                      <a:pPr>
                        <a:lnSpc>
                          <a:spcPct val="100000"/>
                        </a:lnSpc>
                        <a:buNone/>
                      </a:pPr>
                      <a:r>
                        <a:rPr lang="ru-RU" sz="1200" b="1" strike="noStrike" spc="-1" dirty="0">
                          <a:solidFill>
                            <a:srgbClr val="000000"/>
                          </a:solidFill>
                          <a:latin typeface="Times New Roman"/>
                        </a:rPr>
                        <a:t>Реализация регионального проекта "Формирование комфортной городской среды"</a:t>
                      </a:r>
                      <a:endParaRPr lang="ru-RU" sz="12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5 342,2</a:t>
                      </a:r>
                      <a:endParaRPr lang="ru-RU" sz="1400" b="0" strike="noStrike" spc="-1" dirty="0">
                        <a:latin typeface="Arial"/>
                      </a:endParaRPr>
                    </a:p>
                  </a:txBody>
                  <a:tcPr/>
                </a:tc>
              </a:tr>
            </a:tbl>
          </a:graphicData>
        </a:graphic>
      </p:graphicFrame>
      <p:sp>
        <p:nvSpPr>
          <p:cNvPr id="11" name="Прямоугольник 10"/>
          <p:cNvSpPr/>
          <p:nvPr/>
        </p:nvSpPr>
        <p:spPr>
          <a:xfrm>
            <a:off x="5148063" y="4370608"/>
            <a:ext cx="3672407" cy="523220"/>
          </a:xfrm>
          <a:prstGeom prst="rect">
            <a:avLst/>
          </a:prstGeom>
        </p:spPr>
        <p:txBody>
          <a:bodyPr wrap="square">
            <a:spAutoFit/>
          </a:bodyPr>
          <a:lstStyle/>
          <a:p>
            <a:pPr algn="ctr"/>
            <a:r>
              <a:rPr lang="ru-R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программы </a:t>
            </a: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составило</a:t>
            </a:r>
          </a:p>
          <a:p>
            <a:pPr algn="ct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100,0% или 5 342,2 тыс. руб.</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113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2" name="TextBox 1"/>
          <p:cNvSpPr txBox="1"/>
          <p:nvPr/>
        </p:nvSpPr>
        <p:spPr>
          <a:xfrm>
            <a:off x="1390734" y="1124535"/>
            <a:ext cx="6951262" cy="923330"/>
          </a:xfrm>
          <a:prstGeom prst="rect">
            <a:avLst/>
          </a:prstGeom>
          <a:noFill/>
        </p:spPr>
        <p:txBody>
          <a:bodyPr wrap="none" rtlCol="0">
            <a:spAutoFit/>
          </a:bodyPr>
          <a:lstStyle/>
          <a:p>
            <a:pPr algn="ctr"/>
            <a:r>
              <a:rPr lang="ru-RU" spc="-1" dirty="0">
                <a:solidFill>
                  <a:srgbClr val="000000"/>
                </a:solidFill>
              </a:rPr>
              <a:t>МП «Обеспечение охраны общественного порядка и профилактики </a:t>
            </a:r>
            <a:endParaRPr lang="ru-RU" spc="-1" dirty="0" smtClean="0">
              <a:solidFill>
                <a:srgbClr val="000000"/>
              </a:solidFill>
            </a:endParaRPr>
          </a:p>
          <a:p>
            <a:pPr algn="ctr"/>
            <a:r>
              <a:rPr lang="ru-RU" spc="-1" dirty="0" smtClean="0">
                <a:solidFill>
                  <a:srgbClr val="000000"/>
                </a:solidFill>
              </a:rPr>
              <a:t>правонарушений</a:t>
            </a:r>
            <a:r>
              <a:rPr lang="ru-RU" spc="-1" dirty="0">
                <a:solidFill>
                  <a:srgbClr val="000000"/>
                </a:solidFill>
              </a:rPr>
              <a:t>»</a:t>
            </a:r>
            <a:endParaRPr lang="ru-RU" spc="-1" dirty="0">
              <a:latin typeface="Arial"/>
            </a:endParaRPr>
          </a:p>
          <a:p>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861870303"/>
              </p:ext>
            </p:extLst>
          </p:nvPr>
        </p:nvGraphicFramePr>
        <p:xfrm>
          <a:off x="467544" y="1986309"/>
          <a:ext cx="8064720" cy="3230880"/>
        </p:xfrm>
        <a:graphic>
          <a:graphicData uri="http://schemas.openxmlformats.org/drawingml/2006/table">
            <a:tbl>
              <a:tblPr/>
              <a:tblGrid>
                <a:gridCol w="6696720"/>
                <a:gridCol w="1368000"/>
              </a:tblGrid>
              <a:tr h="0">
                <a:tc>
                  <a:txBody>
                    <a:bodyPr/>
                    <a:lstStyle/>
                    <a:p>
                      <a:pPr algn="ctr">
                        <a:lnSpc>
                          <a:spcPct val="100000"/>
                        </a:lnSpc>
                        <a:buNone/>
                      </a:pPr>
                      <a:r>
                        <a:rPr lang="ru-RU" sz="1400" b="1" strike="noStrike" spc="-1" dirty="0">
                          <a:solidFill>
                            <a:srgbClr val="000000"/>
                          </a:solidFill>
                          <a:latin typeface="Times New Roman"/>
                        </a:rPr>
                        <a:t>Наименование мероприятия</a:t>
                      </a:r>
                      <a:endParaRPr lang="ru-RU" sz="14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c>
                  <a:txBody>
                    <a:bodyPr/>
                    <a:lstStyle/>
                    <a:p>
                      <a:pPr algn="ctr">
                        <a:lnSpc>
                          <a:spcPct val="100000"/>
                        </a:lnSpc>
                        <a:buNone/>
                      </a:pPr>
                      <a:r>
                        <a:rPr lang="ru-RU" sz="1400" b="1" strike="noStrike" spc="-1" dirty="0">
                          <a:solidFill>
                            <a:srgbClr val="000000"/>
                          </a:solidFill>
                          <a:latin typeface="Times New Roman"/>
                        </a:rPr>
                        <a:t>Сумма, тыс. руб.</a:t>
                      </a:r>
                      <a:endParaRPr lang="ru-RU" sz="14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F0A22E"/>
                    </a:solidFill>
                  </a:tcPr>
                </a:tc>
              </a:tr>
              <a:tr h="731160">
                <a:tc>
                  <a:txBody>
                    <a:bodyPr/>
                    <a:lstStyle/>
                    <a:p>
                      <a:pPr algn="just">
                        <a:lnSpc>
                          <a:spcPct val="100000"/>
                        </a:lnSpc>
                        <a:buNone/>
                      </a:pPr>
                      <a:r>
                        <a:rPr lang="ru-RU" sz="1400" b="1" strike="noStrike" spc="-1">
                          <a:solidFill>
                            <a:srgbClr val="000000"/>
                          </a:solidFill>
                          <a:latin typeface="Times New Roman"/>
                        </a:rPr>
                        <a:t>Организация деятельности добровольной народной дружины, поощрение граждан и членов добровольной народной дружины за участие в охране общественного порядка и раскрытие преступлений и правонарушений </a:t>
                      </a:r>
                      <a:endParaRPr lang="ru-RU" sz="14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c>
                  <a:txBody>
                    <a:bodyPr/>
                    <a:lstStyle/>
                    <a:p>
                      <a:pPr algn="ctr">
                        <a:lnSpc>
                          <a:spcPct val="100000"/>
                        </a:lnSpc>
                        <a:buNone/>
                      </a:pPr>
                      <a:r>
                        <a:rPr lang="ru-RU" sz="1400" b="1" strike="noStrike" spc="-1" dirty="0">
                          <a:solidFill>
                            <a:srgbClr val="000000"/>
                          </a:solidFill>
                          <a:latin typeface="Times New Roman"/>
                        </a:rPr>
                        <a:t>150,0</a:t>
                      </a:r>
                      <a:endParaRPr lang="ru-RU" sz="14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9DFCD"/>
                    </a:solidFill>
                  </a:tcPr>
                </a:tc>
              </a:tr>
              <a:tr h="518040">
                <a:tc>
                  <a:txBody>
                    <a:bodyPr/>
                    <a:lstStyle/>
                    <a:p>
                      <a:pPr algn="just">
                        <a:lnSpc>
                          <a:spcPct val="100000"/>
                        </a:lnSpc>
                        <a:buNone/>
                      </a:pPr>
                      <a:r>
                        <a:rPr lang="ru-RU" sz="1400" b="1" strike="noStrike" spc="-1">
                          <a:solidFill>
                            <a:srgbClr val="000000"/>
                          </a:solidFill>
                          <a:latin typeface="Times New Roman"/>
                        </a:rPr>
                        <a:t>Содержание систем антитеррористической защищенности учреждений и объектов массового пребывания людей </a:t>
                      </a:r>
                      <a:endParaRPr lang="ru-RU" sz="14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400" b="1" strike="noStrike" spc="-1" dirty="0">
                          <a:solidFill>
                            <a:srgbClr val="000000"/>
                          </a:solidFill>
                          <a:latin typeface="Times New Roman"/>
                        </a:rPr>
                        <a:t>1 461,7</a:t>
                      </a:r>
                      <a:endParaRPr lang="ru-RU"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r>
              <a:tr h="944280">
                <a:tc>
                  <a:txBody>
                    <a:bodyPr/>
                    <a:lstStyle/>
                    <a:p>
                      <a:pPr algn="just">
                        <a:lnSpc>
                          <a:spcPct val="100000"/>
                        </a:lnSpc>
                        <a:buNone/>
                      </a:pPr>
                      <a:r>
                        <a:rPr lang="ru-RU" sz="1400" b="1" strike="noStrike" spc="-1" dirty="0">
                          <a:solidFill>
                            <a:srgbClr val="000000"/>
                          </a:solidFill>
                          <a:latin typeface="Times New Roman"/>
                        </a:rPr>
                        <a:t>Организация и выполнение мероприятий по обеспечению антитеррористической защищенности учреждений и мест (объектов) массового пребывания людей городского округа «Вуктыл» в соответствии с нормативными актами Правительства Российской Федерации </a:t>
                      </a:r>
                      <a:endParaRPr lang="ru-RU"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c>
                  <a:txBody>
                    <a:bodyPr/>
                    <a:lstStyle/>
                    <a:p>
                      <a:pPr algn="ctr">
                        <a:lnSpc>
                          <a:spcPct val="100000"/>
                        </a:lnSpc>
                        <a:buNone/>
                      </a:pPr>
                      <a:r>
                        <a:rPr lang="ru-RU" sz="1400" b="1" strike="noStrike" spc="-1" dirty="0">
                          <a:solidFill>
                            <a:srgbClr val="000000"/>
                          </a:solidFill>
                          <a:latin typeface="Times New Roman"/>
                        </a:rPr>
                        <a:t>2 041,0</a:t>
                      </a:r>
                      <a:endParaRPr lang="ru-RU"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9DFCD"/>
                    </a:solidFill>
                  </a:tcPr>
                </a:tc>
              </a:tr>
              <a:tr h="518040">
                <a:tc>
                  <a:txBody>
                    <a:bodyPr/>
                    <a:lstStyle/>
                    <a:p>
                      <a:pPr algn="just">
                        <a:lnSpc>
                          <a:spcPct val="100000"/>
                        </a:lnSpc>
                        <a:buNone/>
                      </a:pPr>
                      <a:r>
                        <a:rPr lang="ru-RU" sz="1400" b="1" strike="noStrike" spc="-1" dirty="0">
                          <a:solidFill>
                            <a:srgbClr val="000000"/>
                          </a:solidFill>
                          <a:latin typeface="Times New Roman"/>
                        </a:rPr>
                        <a:t>Укрепление материально-технической базы и создание безопасных условий в муниципальных образовательных организациях </a:t>
                      </a:r>
                      <a:endParaRPr lang="ru-RU"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c>
                  <a:txBody>
                    <a:bodyPr/>
                    <a:lstStyle/>
                    <a:p>
                      <a:pPr algn="ctr">
                        <a:lnSpc>
                          <a:spcPct val="100000"/>
                        </a:lnSpc>
                        <a:buNone/>
                      </a:pPr>
                      <a:r>
                        <a:rPr lang="ru-RU" sz="1400" b="1" strike="noStrike" spc="-1" dirty="0">
                          <a:solidFill>
                            <a:srgbClr val="000000"/>
                          </a:solidFill>
                          <a:latin typeface="Times New Roman"/>
                        </a:rPr>
                        <a:t>543,4</a:t>
                      </a:r>
                      <a:endParaRPr lang="ru-RU" sz="14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CF0E7"/>
                    </a:solidFill>
                  </a:tcPr>
                </a:tc>
              </a:tr>
            </a:tbl>
          </a:graphicData>
        </a:graphic>
      </p:graphicFrame>
      <p:sp>
        <p:nvSpPr>
          <p:cNvPr id="5" name="TextBox 4"/>
          <p:cNvSpPr txBox="1"/>
          <p:nvPr/>
        </p:nvSpPr>
        <p:spPr>
          <a:xfrm>
            <a:off x="3635896" y="5589240"/>
            <a:ext cx="45719" cy="369332"/>
          </a:xfrm>
          <a:prstGeom prst="rect">
            <a:avLst/>
          </a:prstGeom>
          <a:noFill/>
        </p:spPr>
        <p:txBody>
          <a:bodyPr wrap="square" rtlCol="0">
            <a:spAutoFit/>
          </a:bodyPr>
          <a:lstStyle/>
          <a:p>
            <a:endParaRPr lang="ru-RU" dirty="0"/>
          </a:p>
        </p:txBody>
      </p:sp>
      <p:sp>
        <p:nvSpPr>
          <p:cNvPr id="12" name="TextBox 11"/>
          <p:cNvSpPr txBox="1"/>
          <p:nvPr/>
        </p:nvSpPr>
        <p:spPr>
          <a:xfrm>
            <a:off x="2051720" y="5677070"/>
            <a:ext cx="5258619" cy="584775"/>
          </a:xfrm>
          <a:prstGeom prst="rect">
            <a:avLst/>
          </a:prstGeom>
          <a:noFill/>
        </p:spPr>
        <p:txBody>
          <a:bodyPr wrap="none" rtlCol="0">
            <a:spAutoFit/>
          </a:bodyPr>
          <a:lstStyle/>
          <a:p>
            <a:r>
              <a:rPr lang="ru-RU" sz="1400" b="1" spc="-1" dirty="0">
                <a:solidFill>
                  <a:srgbClr val="000000"/>
                </a:solidFill>
                <a:latin typeface="Times New Roman"/>
              </a:rPr>
              <a:t>Исполнение программы составило 99,4% или 4 196,1 тыс. руб.</a:t>
            </a:r>
            <a:endParaRPr lang="ru-RU" sz="1400" spc="-1" dirty="0">
              <a:latin typeface="Arial"/>
            </a:endParaRPr>
          </a:p>
          <a:p>
            <a:endParaRPr lang="ru-RU" dirty="0"/>
          </a:p>
        </p:txBody>
      </p:sp>
    </p:spTree>
    <p:extLst>
      <p:ext uri="{BB962C8B-B14F-4D97-AF65-F5344CB8AC3E}">
        <p14:creationId xmlns:p14="http://schemas.microsoft.com/office/powerpoint/2010/main" val="1826635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1052736"/>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16" name="Text Box 5"/>
          <p:cNvSpPr txBox="1">
            <a:spLocks noChangeArrowheads="1"/>
          </p:cNvSpPr>
          <p:nvPr/>
        </p:nvSpPr>
        <p:spPr bwMode="auto">
          <a:xfrm>
            <a:off x="683568" y="1052736"/>
            <a:ext cx="77048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ru-RU" b="1"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Непрограммные направления деятельности</a:t>
            </a:r>
          </a:p>
        </p:txBody>
      </p:sp>
      <p:graphicFrame>
        <p:nvGraphicFramePr>
          <p:cNvPr id="6" name="Таблица 5"/>
          <p:cNvGraphicFramePr>
            <a:graphicFrameLocks noGrp="1"/>
          </p:cNvGraphicFramePr>
          <p:nvPr>
            <p:extLst>
              <p:ext uri="{D42A27DB-BD31-4B8C-83A1-F6EECF244321}">
                <p14:modId xmlns:p14="http://schemas.microsoft.com/office/powerpoint/2010/main" val="3110172691"/>
              </p:ext>
            </p:extLst>
          </p:nvPr>
        </p:nvGraphicFramePr>
        <p:xfrm>
          <a:off x="107504" y="1556792"/>
          <a:ext cx="8856984" cy="3044160"/>
        </p:xfrm>
        <a:graphic>
          <a:graphicData uri="http://schemas.openxmlformats.org/drawingml/2006/table">
            <a:tbl>
              <a:tblPr firstRow="1" bandRow="1">
                <a:tableStyleId>{5C22544A-7EE6-4342-B048-85BDC9FD1C3A}</a:tableStyleId>
              </a:tblPr>
              <a:tblGrid>
                <a:gridCol w="6696744"/>
                <a:gridCol w="1080120"/>
                <a:gridCol w="1080120"/>
              </a:tblGrid>
              <a:tr h="524948">
                <a:tc>
                  <a:txBody>
                    <a:bodyPr/>
                    <a:lstStyle/>
                    <a:p>
                      <a:pPr algn="ctr"/>
                      <a:r>
                        <a:rPr lang="ru-RU" sz="1300" b="1" dirty="0" smtClean="0">
                          <a:solidFill>
                            <a:srgbClr val="0000FF"/>
                          </a:solidFill>
                          <a:latin typeface="Times New Roman" panose="02020603050405020304" pitchFamily="18" charset="0"/>
                          <a:cs typeface="Times New Roman" panose="02020603050405020304" pitchFamily="18" charset="0"/>
                        </a:rPr>
                        <a:t>Наименование показателя</a:t>
                      </a:r>
                      <a:endParaRPr lang="ru-RU" sz="1300" b="1" dirty="0">
                        <a:solidFill>
                          <a:srgbClr val="0000FF"/>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ctr"/>
                      <a:r>
                        <a:rPr lang="ru-RU" sz="1300" b="1" dirty="0" smtClean="0">
                          <a:solidFill>
                            <a:srgbClr val="0000FF"/>
                          </a:solidFill>
                          <a:latin typeface="Times New Roman" panose="02020603050405020304" pitchFamily="18" charset="0"/>
                          <a:cs typeface="Times New Roman" panose="02020603050405020304" pitchFamily="18" charset="0"/>
                        </a:rPr>
                        <a:t>Сумма, </a:t>
                      </a:r>
                    </a:p>
                    <a:p>
                      <a:pPr algn="ctr"/>
                      <a:r>
                        <a:rPr lang="ru-RU" sz="1300" b="1" dirty="0" smtClean="0">
                          <a:solidFill>
                            <a:srgbClr val="0000FF"/>
                          </a:solidFill>
                          <a:latin typeface="Times New Roman" panose="02020603050405020304" pitchFamily="18" charset="0"/>
                          <a:cs typeface="Times New Roman" panose="02020603050405020304" pitchFamily="18" charset="0"/>
                        </a:rPr>
                        <a:t>тыс. руб.</a:t>
                      </a:r>
                      <a:endParaRPr lang="ru-RU" sz="1300" b="1" dirty="0">
                        <a:solidFill>
                          <a:srgbClr val="0000FF"/>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c>
                  <a:txBody>
                    <a:bodyPr/>
                    <a:lstStyle/>
                    <a:p>
                      <a:pPr algn="ctr"/>
                      <a:r>
                        <a:rPr lang="ru-RU" sz="1300" b="1" dirty="0" smtClean="0">
                          <a:solidFill>
                            <a:srgbClr val="0000FF"/>
                          </a:solidFill>
                          <a:latin typeface="Times New Roman" panose="02020603050405020304" pitchFamily="18" charset="0"/>
                          <a:cs typeface="Times New Roman" panose="02020603050405020304" pitchFamily="18" charset="0"/>
                        </a:rPr>
                        <a:t>процент исполнения</a:t>
                      </a:r>
                      <a:endParaRPr lang="ru-RU" sz="1300" b="1" dirty="0">
                        <a:solidFill>
                          <a:srgbClr val="0000FF"/>
                        </a:solidFill>
                        <a:latin typeface="Times New Roman" panose="02020603050405020304" pitchFamily="18" charset="0"/>
                        <a:cs typeface="Times New Roman" panose="02020603050405020304" pitchFamily="18" charset="0"/>
                      </a:endParaRPr>
                    </a:p>
                  </a:txBody>
                  <a:tcPr>
                    <a:solidFill>
                      <a:schemeClr val="accent4">
                        <a:lumMod val="60000"/>
                        <a:lumOff val="40000"/>
                      </a:schemeClr>
                    </a:solidFill>
                  </a:tcPr>
                </a:tc>
              </a:tr>
              <a:tr h="339148">
                <a:tc>
                  <a:txBody>
                    <a:bodyPr/>
                    <a:lstStyle/>
                    <a:p>
                      <a:pPr algn="just">
                        <a:lnSpc>
                          <a:spcPct val="100000"/>
                        </a:lnSpc>
                        <a:buNone/>
                      </a:pPr>
                      <a:r>
                        <a:rPr lang="ru-RU" sz="1300" b="1" strike="noStrike" spc="-1" dirty="0">
                          <a:solidFill>
                            <a:srgbClr val="0000FF"/>
                          </a:solidFill>
                          <a:latin typeface="Times New Roman"/>
                        </a:rPr>
                        <a:t>Финансовое обеспечение деятельности Контрольно-счетной палаты ГО «Вуктыл»</a:t>
                      </a:r>
                      <a:endParaRPr lang="ru-RU" sz="1300" b="0" strike="noStrike" spc="-1" dirty="0">
                        <a:latin typeface="Arial"/>
                      </a:endParaRPr>
                    </a:p>
                  </a:txBody>
                  <a:tcPr>
                    <a:solidFill>
                      <a:schemeClr val="accent4">
                        <a:lumMod val="60000"/>
                        <a:lumOff val="40000"/>
                      </a:schemeClr>
                    </a:solidFill>
                  </a:tcPr>
                </a:tc>
                <a:tc>
                  <a:txBody>
                    <a:bodyPr/>
                    <a:lstStyle/>
                    <a:p>
                      <a:pPr algn="ctr">
                        <a:lnSpc>
                          <a:spcPct val="100000"/>
                        </a:lnSpc>
                        <a:buNone/>
                      </a:pPr>
                      <a:r>
                        <a:rPr lang="ru-RU" sz="1300" b="1" strike="noStrike" spc="-1">
                          <a:solidFill>
                            <a:srgbClr val="0000FF"/>
                          </a:solidFill>
                          <a:latin typeface="Times New Roman"/>
                        </a:rPr>
                        <a:t>32,5</a:t>
                      </a:r>
                      <a:endParaRPr lang="ru-RU" sz="1300" b="0" strike="noStrike" spc="-1">
                        <a:latin typeface="Arial"/>
                      </a:endParaRPr>
                    </a:p>
                  </a:txBody>
                  <a:tcPr>
                    <a:solidFill>
                      <a:schemeClr val="accent4">
                        <a:lumMod val="60000"/>
                        <a:lumOff val="40000"/>
                      </a:schemeClr>
                    </a:solidFill>
                  </a:tcPr>
                </a:tc>
                <a:tc>
                  <a:txBody>
                    <a:bodyPr/>
                    <a:lstStyle/>
                    <a:p>
                      <a:pPr algn="ctr">
                        <a:lnSpc>
                          <a:spcPct val="100000"/>
                        </a:lnSpc>
                        <a:buNone/>
                      </a:pPr>
                      <a:r>
                        <a:rPr lang="ru-RU" sz="1300" b="1" strike="noStrike" spc="-1">
                          <a:solidFill>
                            <a:srgbClr val="0000FF"/>
                          </a:solidFill>
                          <a:latin typeface="Times New Roman"/>
                        </a:rPr>
                        <a:t>14,5</a:t>
                      </a:r>
                      <a:endParaRPr lang="ru-RU" sz="1300" b="0" strike="noStrike" spc="-1">
                        <a:latin typeface="Arial"/>
                      </a:endParaRPr>
                    </a:p>
                  </a:txBody>
                  <a:tcPr>
                    <a:solidFill>
                      <a:schemeClr val="accent4">
                        <a:lumMod val="60000"/>
                        <a:lumOff val="40000"/>
                      </a:schemeClr>
                    </a:solidFill>
                  </a:tcPr>
                </a:tc>
              </a:tr>
              <a:tr h="360040">
                <a:tc>
                  <a:txBody>
                    <a:bodyPr/>
                    <a:lstStyle/>
                    <a:p>
                      <a:pPr algn="just">
                        <a:lnSpc>
                          <a:spcPct val="100000"/>
                        </a:lnSpc>
                        <a:buNone/>
                      </a:pPr>
                      <a:r>
                        <a:rPr lang="ru-RU" sz="1300" b="1" strike="noStrike" spc="-1" dirty="0">
                          <a:solidFill>
                            <a:srgbClr val="0000FF"/>
                          </a:solidFill>
                          <a:latin typeface="Times New Roman"/>
                        </a:rPr>
                        <a:t>Финансовое обеспечение деятельности Совета городского округа «Вуктыл»</a:t>
                      </a:r>
                      <a:endParaRPr lang="ru-RU" sz="1300" b="0" strike="noStrike" spc="-1" dirty="0">
                        <a:latin typeface="Arial"/>
                      </a:endParaRPr>
                    </a:p>
                  </a:txBody>
                  <a:tcPr>
                    <a:solidFill>
                      <a:schemeClr val="accent4">
                        <a:lumMod val="60000"/>
                        <a:lumOff val="40000"/>
                      </a:schemeClr>
                    </a:solidFill>
                  </a:tcPr>
                </a:tc>
                <a:tc>
                  <a:txBody>
                    <a:bodyPr/>
                    <a:lstStyle/>
                    <a:p>
                      <a:pPr algn="ctr">
                        <a:lnSpc>
                          <a:spcPct val="100000"/>
                        </a:lnSpc>
                        <a:buNone/>
                      </a:pPr>
                      <a:r>
                        <a:rPr lang="ru-RU" sz="1300" b="1" strike="noStrike" spc="-1" dirty="0">
                          <a:solidFill>
                            <a:srgbClr val="0000FF"/>
                          </a:solidFill>
                          <a:latin typeface="Times New Roman"/>
                        </a:rPr>
                        <a:t>50,0</a:t>
                      </a:r>
                      <a:endParaRPr lang="ru-RU" sz="1300" b="0" strike="noStrike" spc="-1" dirty="0">
                        <a:latin typeface="Arial"/>
                      </a:endParaRPr>
                    </a:p>
                  </a:txBody>
                  <a:tcPr>
                    <a:solidFill>
                      <a:schemeClr val="accent4">
                        <a:lumMod val="60000"/>
                        <a:lumOff val="40000"/>
                      </a:schemeClr>
                    </a:solidFill>
                  </a:tcPr>
                </a:tc>
                <a:tc>
                  <a:txBody>
                    <a:bodyPr/>
                    <a:lstStyle/>
                    <a:p>
                      <a:pPr algn="ctr">
                        <a:lnSpc>
                          <a:spcPct val="100000"/>
                        </a:lnSpc>
                        <a:buNone/>
                      </a:pPr>
                      <a:r>
                        <a:rPr lang="ru-RU" sz="1300" b="1" strike="noStrike" spc="-1">
                          <a:solidFill>
                            <a:srgbClr val="0000FF"/>
                          </a:solidFill>
                          <a:latin typeface="Times New Roman"/>
                        </a:rPr>
                        <a:t>100</a:t>
                      </a:r>
                      <a:endParaRPr lang="ru-RU" sz="1300" b="0" strike="noStrike" spc="-1">
                        <a:latin typeface="Arial"/>
                      </a:endParaRPr>
                    </a:p>
                  </a:txBody>
                  <a:tcPr>
                    <a:solidFill>
                      <a:schemeClr val="accent4">
                        <a:lumMod val="60000"/>
                        <a:lumOff val="40000"/>
                      </a:schemeClr>
                    </a:solidFill>
                  </a:tcPr>
                </a:tc>
              </a:tr>
              <a:tr h="360040">
                <a:tc>
                  <a:txBody>
                    <a:bodyPr/>
                    <a:lstStyle/>
                    <a:p>
                      <a:pPr algn="just">
                        <a:lnSpc>
                          <a:spcPct val="100000"/>
                        </a:lnSpc>
                        <a:buNone/>
                      </a:pPr>
                      <a:r>
                        <a:rPr lang="ru-RU" sz="1300" b="1" strike="noStrike" spc="-1">
                          <a:solidFill>
                            <a:srgbClr val="0000FF"/>
                          </a:solidFill>
                          <a:latin typeface="Times New Roman"/>
                        </a:rPr>
                        <a:t>Резервный фонд администрации ГО «Вуктыл»</a:t>
                      </a:r>
                      <a:endParaRPr lang="ru-RU" sz="1300" b="0" strike="noStrike" spc="-1">
                        <a:latin typeface="Arial"/>
                      </a:endParaRPr>
                    </a:p>
                  </a:txBody>
                  <a:tcPr>
                    <a:solidFill>
                      <a:schemeClr val="accent4">
                        <a:lumMod val="60000"/>
                        <a:lumOff val="40000"/>
                      </a:schemeClr>
                    </a:solidFill>
                  </a:tcPr>
                </a:tc>
                <a:tc>
                  <a:txBody>
                    <a:bodyPr/>
                    <a:lstStyle/>
                    <a:p>
                      <a:pPr algn="ctr">
                        <a:lnSpc>
                          <a:spcPct val="100000"/>
                        </a:lnSpc>
                        <a:buNone/>
                      </a:pPr>
                      <a:r>
                        <a:rPr lang="ru-RU" sz="1300" b="1" strike="noStrike" spc="-1" dirty="0">
                          <a:solidFill>
                            <a:srgbClr val="0000FF"/>
                          </a:solidFill>
                          <a:latin typeface="Times New Roman"/>
                        </a:rPr>
                        <a:t>631,8</a:t>
                      </a:r>
                      <a:endParaRPr lang="ru-RU" sz="1300" b="0" strike="noStrike" spc="-1" dirty="0">
                        <a:latin typeface="Arial"/>
                      </a:endParaRPr>
                    </a:p>
                  </a:txBody>
                  <a:tcPr>
                    <a:solidFill>
                      <a:schemeClr val="accent4">
                        <a:lumMod val="60000"/>
                        <a:lumOff val="40000"/>
                      </a:schemeClr>
                    </a:solidFill>
                  </a:tcPr>
                </a:tc>
                <a:tc>
                  <a:txBody>
                    <a:bodyPr/>
                    <a:lstStyle/>
                    <a:p>
                      <a:pPr algn="ctr">
                        <a:lnSpc>
                          <a:spcPct val="100000"/>
                        </a:lnSpc>
                        <a:buNone/>
                      </a:pPr>
                      <a:r>
                        <a:rPr lang="ru-RU" sz="1300" b="1" strike="noStrike" spc="-1" dirty="0">
                          <a:solidFill>
                            <a:srgbClr val="0000FF"/>
                          </a:solidFill>
                          <a:latin typeface="Times New Roman"/>
                        </a:rPr>
                        <a:t>97,2</a:t>
                      </a:r>
                      <a:endParaRPr lang="ru-RU" sz="1300" b="0" strike="noStrike" spc="-1" dirty="0">
                        <a:latin typeface="Arial"/>
                      </a:endParaRPr>
                    </a:p>
                  </a:txBody>
                  <a:tcPr>
                    <a:solidFill>
                      <a:schemeClr val="accent4">
                        <a:lumMod val="60000"/>
                        <a:lumOff val="40000"/>
                      </a:schemeClr>
                    </a:solidFill>
                  </a:tcPr>
                </a:tc>
              </a:tr>
              <a:tr h="576064">
                <a:tc>
                  <a:txBody>
                    <a:bodyPr/>
                    <a:lstStyle/>
                    <a:p>
                      <a:pPr algn="just">
                        <a:lnSpc>
                          <a:spcPct val="100000"/>
                        </a:lnSpc>
                        <a:buNone/>
                      </a:pPr>
                      <a:r>
                        <a:rPr lang="ru-RU" sz="1300" b="1" strike="noStrike" spc="-1">
                          <a:solidFill>
                            <a:srgbClr val="0000FF"/>
                          </a:solidFill>
                          <a:latin typeface="Times New Roman"/>
                        </a:rPr>
                        <a:t>Субвенции на осуществление полномочий по составлению (изменению) списков кандидатов в присяжные заседатели федеральных судов общей юрисдикции в РФ</a:t>
                      </a:r>
                      <a:endParaRPr lang="ru-RU" sz="1300" b="0" strike="noStrike" spc="-1">
                        <a:latin typeface="Arial"/>
                      </a:endParaRPr>
                    </a:p>
                  </a:txBody>
                  <a:tcPr>
                    <a:solidFill>
                      <a:schemeClr val="accent4">
                        <a:lumMod val="60000"/>
                        <a:lumOff val="40000"/>
                      </a:schemeClr>
                    </a:solidFill>
                  </a:tcPr>
                </a:tc>
                <a:tc>
                  <a:txBody>
                    <a:bodyPr/>
                    <a:lstStyle/>
                    <a:p>
                      <a:pPr algn="ctr">
                        <a:lnSpc>
                          <a:spcPct val="100000"/>
                        </a:lnSpc>
                        <a:buNone/>
                      </a:pPr>
                      <a:r>
                        <a:rPr lang="ru-RU" sz="1300" b="1" strike="noStrike" spc="-1">
                          <a:solidFill>
                            <a:srgbClr val="0000FF"/>
                          </a:solidFill>
                          <a:latin typeface="Times New Roman"/>
                        </a:rPr>
                        <a:t>171,1</a:t>
                      </a:r>
                      <a:endParaRPr lang="ru-RU" sz="1300" b="0" strike="noStrike" spc="-1">
                        <a:latin typeface="Arial"/>
                      </a:endParaRPr>
                    </a:p>
                  </a:txBody>
                  <a:tcPr>
                    <a:solidFill>
                      <a:schemeClr val="accent4">
                        <a:lumMod val="60000"/>
                        <a:lumOff val="40000"/>
                      </a:schemeClr>
                    </a:solidFill>
                  </a:tcPr>
                </a:tc>
                <a:tc>
                  <a:txBody>
                    <a:bodyPr/>
                    <a:lstStyle/>
                    <a:p>
                      <a:pPr algn="ctr">
                        <a:lnSpc>
                          <a:spcPct val="100000"/>
                        </a:lnSpc>
                        <a:buNone/>
                      </a:pPr>
                      <a:r>
                        <a:rPr lang="ru-RU" sz="1300" b="1" strike="noStrike" spc="-1" dirty="0">
                          <a:solidFill>
                            <a:srgbClr val="0000FF"/>
                          </a:solidFill>
                          <a:latin typeface="Times New Roman"/>
                        </a:rPr>
                        <a:t>100</a:t>
                      </a:r>
                      <a:endParaRPr lang="ru-RU" sz="1300" b="0" strike="noStrike" spc="-1" dirty="0">
                        <a:latin typeface="Arial"/>
                      </a:endParaRPr>
                    </a:p>
                  </a:txBody>
                  <a:tcPr>
                    <a:solidFill>
                      <a:schemeClr val="accent4">
                        <a:lumMod val="60000"/>
                        <a:lumOff val="40000"/>
                      </a:schemeClr>
                    </a:solidFill>
                  </a:tcPr>
                </a:tc>
              </a:tr>
              <a:tr h="550912">
                <a:tc>
                  <a:txBody>
                    <a:bodyPr/>
                    <a:lstStyle/>
                    <a:p>
                      <a:pPr algn="just">
                        <a:lnSpc>
                          <a:spcPct val="100000"/>
                        </a:lnSpc>
                        <a:buNone/>
                      </a:pPr>
                      <a:r>
                        <a:rPr lang="ru-RU" sz="1300" b="1" strike="noStrike" spc="-1">
                          <a:solidFill>
                            <a:srgbClr val="0000FF"/>
                          </a:solidFill>
                          <a:latin typeface="Times New Roman"/>
                        </a:rPr>
                        <a:t>Субвенции на осуществление государственных полномочий Республики Коми, предусмотренных пунктом 6 статьи 1, статьями 2, 2(1) и 3 Закона Республики Коми "О наделении органов местного самоуправления в Республике Коми отдельными государственными полномочиями Республики Коми"</a:t>
                      </a:r>
                      <a:endParaRPr lang="ru-RU" sz="1300" b="0" strike="noStrike" spc="-1">
                        <a:latin typeface="Arial"/>
                      </a:endParaRPr>
                    </a:p>
                  </a:txBody>
                  <a:tcPr>
                    <a:solidFill>
                      <a:schemeClr val="accent4">
                        <a:lumMod val="60000"/>
                        <a:lumOff val="40000"/>
                      </a:schemeClr>
                    </a:solidFill>
                  </a:tcPr>
                </a:tc>
                <a:tc>
                  <a:txBody>
                    <a:bodyPr/>
                    <a:lstStyle/>
                    <a:p>
                      <a:pPr algn="ctr">
                        <a:lnSpc>
                          <a:spcPct val="100000"/>
                        </a:lnSpc>
                        <a:buNone/>
                      </a:pPr>
                      <a:r>
                        <a:rPr lang="ru-RU" sz="1300" b="1" strike="noStrike" spc="-1">
                          <a:solidFill>
                            <a:srgbClr val="0000FF"/>
                          </a:solidFill>
                          <a:latin typeface="Times New Roman"/>
                        </a:rPr>
                        <a:t>27,7</a:t>
                      </a:r>
                      <a:endParaRPr lang="ru-RU" sz="1300" b="0" strike="noStrike" spc="-1">
                        <a:latin typeface="Arial"/>
                      </a:endParaRPr>
                    </a:p>
                  </a:txBody>
                  <a:tcPr>
                    <a:solidFill>
                      <a:schemeClr val="accent4">
                        <a:lumMod val="60000"/>
                        <a:lumOff val="40000"/>
                      </a:schemeClr>
                    </a:solidFill>
                  </a:tcPr>
                </a:tc>
                <a:tc>
                  <a:txBody>
                    <a:bodyPr/>
                    <a:lstStyle/>
                    <a:p>
                      <a:pPr algn="ctr">
                        <a:lnSpc>
                          <a:spcPct val="100000"/>
                        </a:lnSpc>
                        <a:buNone/>
                      </a:pPr>
                      <a:r>
                        <a:rPr lang="ru-RU" sz="1300" b="1" strike="noStrike" spc="-1" dirty="0">
                          <a:solidFill>
                            <a:srgbClr val="0000FF"/>
                          </a:solidFill>
                          <a:latin typeface="Times New Roman"/>
                        </a:rPr>
                        <a:t>100</a:t>
                      </a:r>
                      <a:endParaRPr lang="ru-RU" sz="1300" b="0" strike="noStrike" spc="-1" dirty="0">
                        <a:latin typeface="Arial"/>
                      </a:endParaRPr>
                    </a:p>
                  </a:txBody>
                  <a:tcPr>
                    <a:solidFill>
                      <a:schemeClr val="accent4">
                        <a:lumMod val="60000"/>
                        <a:lumOff val="40000"/>
                      </a:schemeClr>
                    </a:solidFill>
                  </a:tcPr>
                </a:tc>
              </a:tr>
            </a:tbl>
          </a:graphicData>
        </a:graphic>
      </p:graphicFrame>
      <p:sp>
        <p:nvSpPr>
          <p:cNvPr id="7" name="Прямоугольник 6"/>
          <p:cNvSpPr/>
          <p:nvPr/>
        </p:nvSpPr>
        <p:spPr>
          <a:xfrm>
            <a:off x="323528" y="5183222"/>
            <a:ext cx="8640960" cy="584775"/>
          </a:xfrm>
          <a:prstGeom prst="rect">
            <a:avLst/>
          </a:prstGeom>
        </p:spPr>
        <p:txBody>
          <a:bodyPr wrap="square">
            <a:spAutoFit/>
          </a:bodyPr>
          <a:lstStyle/>
          <a:p>
            <a:pPr algn="ctr">
              <a:lnSpc>
                <a:spcPct val="100000"/>
              </a:lnSpc>
              <a:buNone/>
            </a:pPr>
            <a:r>
              <a:rPr lang="ru-RU" sz="1600" b="1" spc="-1" dirty="0">
                <a:solidFill>
                  <a:srgbClr val="0000CC"/>
                </a:solidFill>
                <a:latin typeface="Times New Roman"/>
              </a:rPr>
              <a:t>В целом исполнение по непрограммным направлениям деятельности </a:t>
            </a:r>
            <a:endParaRPr lang="ru-RU" sz="1600" b="1" spc="-1" dirty="0" smtClean="0">
              <a:solidFill>
                <a:srgbClr val="0000CC"/>
              </a:solidFill>
              <a:latin typeface="Times New Roman"/>
            </a:endParaRPr>
          </a:p>
          <a:p>
            <a:pPr algn="ctr">
              <a:lnSpc>
                <a:spcPct val="100000"/>
              </a:lnSpc>
              <a:buNone/>
            </a:pPr>
            <a:r>
              <a:rPr lang="ru-RU" sz="1600" b="1" spc="-1" dirty="0" smtClean="0">
                <a:solidFill>
                  <a:srgbClr val="0000CC"/>
                </a:solidFill>
                <a:latin typeface="Times New Roman"/>
              </a:rPr>
              <a:t>составило </a:t>
            </a:r>
            <a:r>
              <a:rPr lang="ru-RU" sz="1600" b="1" spc="-1" dirty="0">
                <a:solidFill>
                  <a:srgbClr val="0000CC"/>
                </a:solidFill>
                <a:latin typeface="Times New Roman"/>
              </a:rPr>
              <a:t>59,6%  или  </a:t>
            </a:r>
            <a:r>
              <a:rPr lang="ru-RU" sz="1600" b="1" spc="-1" dirty="0" smtClean="0">
                <a:solidFill>
                  <a:srgbClr val="0000CC"/>
                </a:solidFill>
                <a:latin typeface="Times New Roman"/>
              </a:rPr>
              <a:t>9 13,1 </a:t>
            </a:r>
            <a:r>
              <a:rPr lang="ru-RU" sz="1600" b="1" spc="-1" dirty="0">
                <a:solidFill>
                  <a:srgbClr val="0000CC"/>
                </a:solidFill>
                <a:latin typeface="Times New Roman"/>
              </a:rPr>
              <a:t>тыс. руб.</a:t>
            </a:r>
            <a:endParaRPr lang="ru-RU" sz="1600" spc="-1" dirty="0">
              <a:latin typeface="Arial"/>
            </a:endParaRPr>
          </a:p>
        </p:txBody>
      </p:sp>
    </p:spTree>
    <p:extLst>
      <p:ext uri="{BB962C8B-B14F-4D97-AF65-F5344CB8AC3E}">
        <p14:creationId xmlns:p14="http://schemas.microsoft.com/office/powerpoint/2010/main" val="750411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16" name="Text Box 5"/>
          <p:cNvSpPr txBox="1">
            <a:spLocks noChangeArrowheads="1"/>
          </p:cNvSpPr>
          <p:nvPr/>
        </p:nvSpPr>
        <p:spPr bwMode="auto">
          <a:xfrm>
            <a:off x="971599" y="759024"/>
            <a:ext cx="78306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ru-RU" sz="1600" b="1" spc="-1" dirty="0">
                <a:solidFill>
                  <a:srgbClr val="000099"/>
                </a:solidFill>
                <a:latin typeface="Times New Roman"/>
              </a:rPr>
              <a:t>В 2022 году в  МО ГО «Вуктыл» в рамках проекта «Народный бюджет» были реализованы 15 проектов </a:t>
            </a:r>
            <a:endParaRPr lang="ru-RU" sz="1600" b="1"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7043"/>
            <a:ext cx="956493" cy="54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197027080"/>
              </p:ext>
            </p:extLst>
          </p:nvPr>
        </p:nvGraphicFramePr>
        <p:xfrm>
          <a:off x="395536" y="1412776"/>
          <a:ext cx="8587680" cy="5196840"/>
        </p:xfrm>
        <a:graphic>
          <a:graphicData uri="http://schemas.openxmlformats.org/drawingml/2006/table">
            <a:tbl>
              <a:tblPr/>
              <a:tblGrid>
                <a:gridCol w="306760"/>
                <a:gridCol w="4221341"/>
                <a:gridCol w="1124793"/>
                <a:gridCol w="558276"/>
                <a:gridCol w="488491"/>
                <a:gridCol w="558276"/>
                <a:gridCol w="840903"/>
                <a:gridCol w="488840"/>
              </a:tblGrid>
              <a:tr h="261941">
                <a:tc rowSpan="2">
                  <a:txBody>
                    <a:bodyPr/>
                    <a:lstStyle/>
                    <a:p>
                      <a:pPr algn="ctr" defTabSz="0">
                        <a:lnSpc>
                          <a:spcPct val="100000"/>
                        </a:lnSpc>
                        <a:spcAft>
                          <a:spcPts val="0"/>
                        </a:spcAft>
                        <a:buNone/>
                      </a:pPr>
                      <a:r>
                        <a:rPr lang="ru-RU" sz="1000" b="0" strike="noStrike" kern="0" spc="-1" baseline="0" dirty="0">
                          <a:solidFill>
                            <a:srgbClr val="000000"/>
                          </a:solidFill>
                          <a:latin typeface="Times New Roman" panose="02020603050405020304" pitchFamily="18" charset="0"/>
                          <a:cs typeface="Times New Roman" panose="02020603050405020304" pitchFamily="18" charset="0"/>
                        </a:rPr>
                        <a:t> №</a:t>
                      </a:r>
                      <a:endParaRPr lang="ru-RU" sz="10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000" b="0" strike="noStrike" kern="0" spc="-1" baseline="0" dirty="0">
                          <a:solidFill>
                            <a:srgbClr val="000000"/>
                          </a:solidFill>
                          <a:latin typeface="Times New Roman" panose="02020603050405020304" pitchFamily="18" charset="0"/>
                          <a:cs typeface="Times New Roman" panose="02020603050405020304" pitchFamily="18" charset="0"/>
                        </a:rPr>
                        <a:t>Наименование проекта</a:t>
                      </a:r>
                      <a:endParaRPr lang="ru-RU" sz="10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000" b="0" strike="noStrike" kern="0" spc="-1" baseline="0" dirty="0">
                          <a:solidFill>
                            <a:srgbClr val="000000"/>
                          </a:solidFill>
                          <a:latin typeface="Times New Roman" panose="02020603050405020304" pitchFamily="18" charset="0"/>
                          <a:cs typeface="Times New Roman" panose="02020603050405020304" pitchFamily="18" charset="0"/>
                        </a:rPr>
                        <a:t>Место реализации</a:t>
                      </a:r>
                      <a:endParaRPr lang="ru-RU" sz="10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1000" b="0" strike="noStrike" kern="0" spc="-1" baseline="0" dirty="0">
                          <a:solidFill>
                            <a:srgbClr val="000000"/>
                          </a:solidFill>
                          <a:latin typeface="Times New Roman" panose="02020603050405020304" pitchFamily="18" charset="0"/>
                          <a:cs typeface="Times New Roman" panose="02020603050405020304" pitchFamily="18" charset="0"/>
                        </a:rPr>
                        <a:t>Объем финансирования    </a:t>
                      </a:r>
                      <a:endParaRPr lang="ru-RU" sz="1000" b="0" strike="noStrike" kern="0" spc="-1" baseline="0" dirty="0">
                        <a:latin typeface="Times New Roman" panose="02020603050405020304" pitchFamily="18" charset="0"/>
                        <a:cs typeface="Times New Roman" panose="02020603050405020304" pitchFamily="18" charset="0"/>
                      </a:endParaRPr>
                    </a:p>
                    <a:p>
                      <a:pPr algn="ctr" defTabSz="0">
                        <a:lnSpc>
                          <a:spcPct val="100000"/>
                        </a:lnSpc>
                        <a:spcAft>
                          <a:spcPts val="0"/>
                        </a:spcAft>
                        <a:buNone/>
                      </a:pPr>
                      <a:r>
                        <a:rPr lang="ru-RU" sz="1000" b="0" strike="noStrike" kern="0" spc="-1" baseline="0" dirty="0">
                          <a:solidFill>
                            <a:srgbClr val="000000"/>
                          </a:solidFill>
                          <a:latin typeface="Times New Roman" panose="02020603050405020304" pitchFamily="18" charset="0"/>
                          <a:cs typeface="Times New Roman" panose="02020603050405020304" pitchFamily="18" charset="0"/>
                        </a:rPr>
                        <a:t>   (тыс. руб.)</a:t>
                      </a:r>
                      <a:endParaRPr lang="ru-RU" sz="10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000" b="0" strike="noStrike" kern="0" spc="-1" baseline="0" dirty="0">
                          <a:solidFill>
                            <a:srgbClr val="000000"/>
                          </a:solidFill>
                          <a:latin typeface="Times New Roman" panose="02020603050405020304" pitchFamily="18" charset="0"/>
                          <a:ea typeface="Calibri"/>
                          <a:cs typeface="Times New Roman" panose="02020603050405020304" pitchFamily="18" charset="0"/>
                        </a:rPr>
                        <a:t>Исполнение (тыс. руб.)</a:t>
                      </a:r>
                      <a:endParaRPr lang="ru-RU" sz="10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000" b="0" strike="noStrike" kern="0" spc="-1" baseline="0" dirty="0">
                          <a:solidFill>
                            <a:srgbClr val="000000"/>
                          </a:solidFill>
                          <a:latin typeface="Times New Roman" panose="02020603050405020304" pitchFamily="18" charset="0"/>
                          <a:ea typeface="Calibri"/>
                          <a:cs typeface="Times New Roman" panose="02020603050405020304" pitchFamily="18" charset="0"/>
                        </a:rPr>
                        <a:t>% исполнения</a:t>
                      </a:r>
                      <a:endParaRPr lang="ru-RU" sz="10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cs typeface="Times New Roman" panose="02020603050405020304" pitchFamily="18" charset="0"/>
                        </a:rPr>
                        <a:t>РБ</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cs typeface="Times New Roman" panose="02020603050405020304" pitchFamily="18" charset="0"/>
                        </a:rPr>
                        <a:t>МБ</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900" b="1" strike="noStrike" kern="0" spc="-1" baseline="0" dirty="0">
                          <a:solidFill>
                            <a:srgbClr val="000000"/>
                          </a:solidFill>
                          <a:latin typeface="Times New Roman" panose="02020603050405020304" pitchFamily="18" charset="0"/>
                          <a:cs typeface="Times New Roman" panose="02020603050405020304" pitchFamily="18" charset="0"/>
                        </a:rPr>
                        <a:t>Иные </a:t>
                      </a:r>
                      <a:endParaRPr lang="ru-RU" sz="9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170262">
                <a:tc rowSpan="2">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1</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Приобретение уличного спортивного комплекса для МБДОУ «Детский сад «Дюймовочка» г. Вуктыл</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г. Вуктыл</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359,7</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200" b="1" strike="noStrike" kern="0" spc="-1" baseline="0">
                          <a:solidFill>
                            <a:srgbClr val="000000"/>
                          </a:solidFill>
                          <a:latin typeface="Times New Roman" panose="02020603050405020304" pitchFamily="18" charset="0"/>
                          <a:ea typeface="Calibri"/>
                          <a:cs typeface="Times New Roman" panose="02020603050405020304" pitchFamily="18" charset="0"/>
                        </a:rPr>
                        <a:t>359,7</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1" strike="noStrike" kern="0" spc="-1" baseline="0">
                          <a:solidFill>
                            <a:srgbClr val="000000"/>
                          </a:solidFill>
                          <a:latin typeface="Times New Roman" panose="02020603050405020304" pitchFamily="18" charset="0"/>
                          <a:ea typeface="Calibri"/>
                          <a:cs typeface="Times New Roman" panose="02020603050405020304" pitchFamily="18" charset="0"/>
                        </a:rPr>
                        <a:t>100</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183589">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300,0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33,3</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26,4</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170262">
                <a:tc rowSpan="2">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cs typeface="Times New Roman" panose="02020603050405020304" pitchFamily="18" charset="0"/>
                        </a:rPr>
                        <a:t>2</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Ремонтные работы здания МБОУ «СОШ №2 им. Г.В. Кравченко» г. Вуктыл</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г. Вуктыл</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342,4</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342,4</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300,0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33,3</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9,1</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170262">
                <a:tc rowSpan="2">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cs typeface="Times New Roman" panose="02020603050405020304" pitchFamily="18" charset="0"/>
                        </a:rPr>
                        <a:t>3</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Оснащение детского сада современным игровым оборудованием для занятий робототехникой (МБДОУ «Детский сад «Сказка»)</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г. Вуктыл</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389,3</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389,3</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300,0</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33,3</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56,0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170262">
                <a:tc rowSpan="2">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4</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Обустройство площадки для </a:t>
                      </a:r>
                      <a:r>
                        <a:rPr lang="ru-RU" sz="1200" b="0" strike="noStrike" kern="0" spc="-1" baseline="0" dirty="0" err="1">
                          <a:solidFill>
                            <a:srgbClr val="000000"/>
                          </a:solidFill>
                          <a:latin typeface="Times New Roman" panose="02020603050405020304" pitchFamily="18" charset="0"/>
                          <a:cs typeface="Times New Roman" panose="02020603050405020304" pitchFamily="18" charset="0"/>
                        </a:rPr>
                        <a:t>этнопраздника</a:t>
                      </a:r>
                      <a:r>
                        <a:rPr lang="ru-RU" sz="1200" b="0" strike="noStrike" kern="0" spc="-1" baseline="0" dirty="0">
                          <a:solidFill>
                            <a:srgbClr val="000000"/>
                          </a:solidFill>
                          <a:latin typeface="Times New Roman" panose="02020603050405020304" pitchFamily="18" charset="0"/>
                          <a:cs typeface="Times New Roman" panose="02020603050405020304" pitchFamily="18" charset="0"/>
                        </a:rPr>
                        <a:t> «Обряды народов Республики Коми» в с. Подчерье</a:t>
                      </a:r>
                      <a:endParaRPr lang="ru-RU" sz="1200" b="0" strike="noStrike" kern="0" spc="-1" baseline="0" dirty="0">
                        <a:latin typeface="Times New Roman" panose="02020603050405020304" pitchFamily="18" charset="0"/>
                        <a:cs typeface="Times New Roman" panose="02020603050405020304" pitchFamily="18" charset="0"/>
                      </a:endParaRPr>
                    </a:p>
                  </a:txBody>
                  <a:tcPr marL="6840" marR="684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с. Подчерье</a:t>
                      </a:r>
                      <a:endParaRPr lang="ru-RU" sz="1200" b="0" strike="noStrike" kern="0" spc="-1" baseline="0" dirty="0">
                        <a:latin typeface="Times New Roman" panose="02020603050405020304" pitchFamily="18" charset="0"/>
                        <a:cs typeface="Times New Roman" panose="02020603050405020304" pitchFamily="18" charset="0"/>
                      </a:endParaRPr>
                    </a:p>
                  </a:txBody>
                  <a:tcPr marL="6840" marR="684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339,0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339,0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0">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300,0</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33,4</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5,6</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170262">
                <a:tc rowSpan="2">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cs typeface="Times New Roman" panose="02020603050405020304" pitchFamily="18" charset="0"/>
                        </a:rPr>
                        <a:t>5</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Ремонт помещений МБУК «</a:t>
                      </a:r>
                      <a:r>
                        <a:rPr lang="ru-RU" sz="1200" b="0" strike="noStrike" kern="0" spc="-1" baseline="0" dirty="0" err="1">
                          <a:solidFill>
                            <a:srgbClr val="000000"/>
                          </a:solidFill>
                          <a:latin typeface="Times New Roman" panose="02020603050405020304" pitchFamily="18" charset="0"/>
                          <a:cs typeface="Times New Roman" panose="02020603050405020304" pitchFamily="18" charset="0"/>
                        </a:rPr>
                        <a:t>Вуктыльская</a:t>
                      </a:r>
                      <a:r>
                        <a:rPr lang="ru-RU" sz="1200" b="0" strike="noStrike" kern="0" spc="-1" baseline="0" dirty="0">
                          <a:solidFill>
                            <a:srgbClr val="000000"/>
                          </a:solidFill>
                          <a:latin typeface="Times New Roman" panose="02020603050405020304" pitchFamily="18" charset="0"/>
                          <a:cs typeface="Times New Roman" panose="02020603050405020304" pitchFamily="18" charset="0"/>
                        </a:rPr>
                        <a:t> центральная библиотека»</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г. Вуктыл</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672,4</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672,4</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600,0</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66,7</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5,7</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170262">
                <a:tc rowSpan="2">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cs typeface="Times New Roman" panose="02020603050405020304" pitchFamily="18" charset="0"/>
                        </a:rPr>
                        <a:t>6</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Ремонт помещений МБУ ДОД «Детская музыкальная школа» г. Вуктыл</a:t>
                      </a:r>
                      <a:endParaRPr lang="ru-RU" sz="1200" b="0" strike="noStrike" kern="0" spc="-1" baseline="0" dirty="0">
                        <a:latin typeface="Times New Roman" panose="02020603050405020304" pitchFamily="18" charset="0"/>
                        <a:cs typeface="Times New Roman" panose="02020603050405020304" pitchFamily="18" charset="0"/>
                      </a:endParaRPr>
                    </a:p>
                    <a:p>
                      <a:pPr defTabSz="0">
                        <a:lnSpc>
                          <a:spcPct val="100000"/>
                        </a:lnSpc>
                        <a:spcAft>
                          <a:spcPts val="0"/>
                        </a:spcAft>
                        <a:buNone/>
                        <a:tabLst>
                          <a:tab pos="0" algn="l"/>
                        </a:tabLst>
                      </a:pP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г. Вуктыл</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672,9</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672,9</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600,0</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66,7</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6,2</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170262">
                <a:tc rowSpan="2">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cs typeface="Times New Roman" panose="02020603050405020304" pitchFamily="18" charset="0"/>
                        </a:rPr>
                        <a:t>7</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Ремонт помещений филиала МБУ «Клубно-спортивный комплекс» «Дом культуры» с. </a:t>
                      </a:r>
                      <a:r>
                        <a:rPr lang="ru-RU" sz="1200" b="0" strike="noStrike" kern="0" spc="-1" baseline="0" dirty="0" err="1">
                          <a:solidFill>
                            <a:srgbClr val="000000"/>
                          </a:solidFill>
                          <a:latin typeface="Times New Roman" panose="02020603050405020304" pitchFamily="18" charset="0"/>
                          <a:cs typeface="Times New Roman" panose="02020603050405020304" pitchFamily="18" charset="0"/>
                        </a:rPr>
                        <a:t>Дутово</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с. </a:t>
                      </a:r>
                      <a:r>
                        <a:rPr lang="ru-RU" sz="1200" b="0" strike="noStrike" kern="0" spc="-1" baseline="0" dirty="0" err="1">
                          <a:solidFill>
                            <a:srgbClr val="000000"/>
                          </a:solidFill>
                          <a:latin typeface="Times New Roman" panose="02020603050405020304" pitchFamily="18" charset="0"/>
                          <a:cs typeface="Times New Roman" panose="02020603050405020304" pitchFamily="18" charset="0"/>
                        </a:rPr>
                        <a:t>Дутово</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672,9</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672,9</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600,0</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66,7</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6,2</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170262">
                <a:tc rowSpan="2">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8</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Ремонт игрового зала МБУ «Клубно-спортивный комплекс»</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г. Вуктыл</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672,4</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672,4</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600,0</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66,7</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5,7</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bl>
          </a:graphicData>
        </a:graphic>
      </p:graphicFrame>
    </p:spTree>
    <p:extLst>
      <p:ext uri="{BB962C8B-B14F-4D97-AF65-F5344CB8AC3E}">
        <p14:creationId xmlns:p14="http://schemas.microsoft.com/office/powerpoint/2010/main" val="363754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16" name="Text Box 5"/>
          <p:cNvSpPr txBox="1">
            <a:spLocks noChangeArrowheads="1"/>
          </p:cNvSpPr>
          <p:nvPr/>
        </p:nvSpPr>
        <p:spPr bwMode="auto">
          <a:xfrm>
            <a:off x="971599" y="759024"/>
            <a:ext cx="78306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ru-RU" sz="1600" b="1" spc="-1" dirty="0">
                <a:solidFill>
                  <a:srgbClr val="000099"/>
                </a:solidFill>
                <a:latin typeface="Times New Roman"/>
              </a:rPr>
              <a:t>В 2022 году в  МО ГО «Вуктыл» в рамках проекта «Народный бюджет» были реализованы 15 проектов </a:t>
            </a:r>
            <a:endParaRPr lang="ru-RU" sz="1600" b="1"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7043"/>
            <a:ext cx="956493" cy="54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3210702413"/>
              </p:ext>
            </p:extLst>
          </p:nvPr>
        </p:nvGraphicFramePr>
        <p:xfrm>
          <a:off x="395536" y="1412776"/>
          <a:ext cx="8590990" cy="4754880"/>
        </p:xfrm>
        <a:graphic>
          <a:graphicData uri="http://schemas.openxmlformats.org/drawingml/2006/table">
            <a:tbl>
              <a:tblPr/>
              <a:tblGrid>
                <a:gridCol w="288032"/>
                <a:gridCol w="4032448"/>
                <a:gridCol w="1152128"/>
                <a:gridCol w="648072"/>
                <a:gridCol w="582291"/>
                <a:gridCol w="558276"/>
                <a:gridCol w="840903"/>
                <a:gridCol w="488840"/>
              </a:tblGrid>
              <a:tr h="261941">
                <a:tc rowSpan="2">
                  <a:txBody>
                    <a:bodyPr/>
                    <a:lstStyle/>
                    <a:p>
                      <a:pPr algn="ctr" defTabSz="0">
                        <a:lnSpc>
                          <a:spcPct val="100000"/>
                        </a:lnSpc>
                        <a:spcAft>
                          <a:spcPts val="0"/>
                        </a:spcAft>
                        <a:buNone/>
                      </a:pPr>
                      <a:r>
                        <a:rPr lang="ru-RU" sz="1000" b="0" strike="noStrike" kern="0" spc="-1" baseline="0" dirty="0">
                          <a:solidFill>
                            <a:srgbClr val="000000"/>
                          </a:solidFill>
                          <a:latin typeface="Times New Roman" panose="02020603050405020304" pitchFamily="18" charset="0"/>
                          <a:cs typeface="Times New Roman" panose="02020603050405020304" pitchFamily="18" charset="0"/>
                        </a:rPr>
                        <a:t> №</a:t>
                      </a:r>
                      <a:endParaRPr lang="ru-RU" sz="10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cap="flat" cmpd="sng" algn="ctr">
                      <a:solidFill>
                        <a:srgbClr val="C3986D"/>
                      </a:solidFill>
                      <a:prstDash val="solid"/>
                      <a:round/>
                      <a:headEnd type="none" w="med" len="med"/>
                      <a:tailEnd type="none" w="med" len="med"/>
                    </a:lnB>
                    <a:solidFill>
                      <a:srgbClr val="F9DAAB"/>
                    </a:solidFill>
                  </a:tcPr>
                </a:tc>
                <a:tc rowSpan="2">
                  <a:txBody>
                    <a:bodyPr/>
                    <a:lstStyle/>
                    <a:p>
                      <a:pPr algn="ctr" defTabSz="0">
                        <a:lnSpc>
                          <a:spcPct val="100000"/>
                        </a:lnSpc>
                        <a:spcAft>
                          <a:spcPts val="0"/>
                        </a:spcAft>
                        <a:buNone/>
                      </a:pPr>
                      <a:r>
                        <a:rPr lang="ru-RU" sz="1000" b="0" strike="noStrike" kern="0" spc="-1" baseline="0" dirty="0">
                          <a:solidFill>
                            <a:srgbClr val="000000"/>
                          </a:solidFill>
                          <a:latin typeface="Times New Roman" panose="02020603050405020304" pitchFamily="18" charset="0"/>
                          <a:cs typeface="Times New Roman" panose="02020603050405020304" pitchFamily="18" charset="0"/>
                        </a:rPr>
                        <a:t>Наименование проекта</a:t>
                      </a:r>
                      <a:endParaRPr lang="ru-RU" sz="10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cap="flat" cmpd="sng" algn="ctr">
                      <a:solidFill>
                        <a:srgbClr val="C3986D"/>
                      </a:solidFill>
                      <a:prstDash val="solid"/>
                      <a:round/>
                      <a:headEnd type="none" w="med" len="med"/>
                      <a:tailEnd type="none" w="med" len="med"/>
                    </a:lnB>
                    <a:solidFill>
                      <a:srgbClr val="F9DAAB"/>
                    </a:solidFill>
                  </a:tcPr>
                </a:tc>
                <a:tc rowSpan="2">
                  <a:txBody>
                    <a:bodyPr/>
                    <a:lstStyle/>
                    <a:p>
                      <a:pPr algn="ctr" defTabSz="0">
                        <a:lnSpc>
                          <a:spcPct val="100000"/>
                        </a:lnSpc>
                        <a:spcAft>
                          <a:spcPts val="0"/>
                        </a:spcAft>
                        <a:buNone/>
                      </a:pPr>
                      <a:r>
                        <a:rPr lang="ru-RU" sz="1000" b="0" strike="noStrike" kern="0" spc="-1" baseline="0" dirty="0">
                          <a:solidFill>
                            <a:srgbClr val="000000"/>
                          </a:solidFill>
                          <a:latin typeface="Times New Roman" panose="02020603050405020304" pitchFamily="18" charset="0"/>
                          <a:cs typeface="Times New Roman" panose="02020603050405020304" pitchFamily="18" charset="0"/>
                        </a:rPr>
                        <a:t>Место реализации</a:t>
                      </a:r>
                      <a:endParaRPr lang="ru-RU" sz="10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cap="flat" cmpd="sng" algn="ctr">
                      <a:solidFill>
                        <a:srgbClr val="C3986D"/>
                      </a:solidFill>
                      <a:prstDash val="solid"/>
                      <a:round/>
                      <a:headEnd type="none" w="med" len="med"/>
                      <a:tailEnd type="none" w="med" len="med"/>
                    </a:lnB>
                    <a:solidFill>
                      <a:srgbClr val="F9DAAB"/>
                    </a:solidFill>
                  </a:tcPr>
                </a:tc>
                <a:tc gridSpan="3">
                  <a:txBody>
                    <a:bodyPr/>
                    <a:lstStyle/>
                    <a:p>
                      <a:pPr algn="ctr" defTabSz="0">
                        <a:lnSpc>
                          <a:spcPct val="100000"/>
                        </a:lnSpc>
                        <a:spcAft>
                          <a:spcPts val="0"/>
                        </a:spcAft>
                        <a:buNone/>
                      </a:pPr>
                      <a:r>
                        <a:rPr lang="ru-RU" sz="1000" b="0" strike="noStrike" kern="0" spc="-1" baseline="0" dirty="0">
                          <a:solidFill>
                            <a:srgbClr val="000000"/>
                          </a:solidFill>
                          <a:latin typeface="Times New Roman" panose="02020603050405020304" pitchFamily="18" charset="0"/>
                          <a:cs typeface="Times New Roman" panose="02020603050405020304" pitchFamily="18" charset="0"/>
                        </a:rPr>
                        <a:t>Объем финансирования    </a:t>
                      </a:r>
                      <a:endParaRPr lang="ru-RU" sz="1000" b="0" strike="noStrike" kern="0" spc="-1" baseline="0" dirty="0">
                        <a:latin typeface="Times New Roman" panose="02020603050405020304" pitchFamily="18" charset="0"/>
                        <a:cs typeface="Times New Roman" panose="02020603050405020304" pitchFamily="18" charset="0"/>
                      </a:endParaRPr>
                    </a:p>
                    <a:p>
                      <a:pPr algn="ctr" defTabSz="0">
                        <a:lnSpc>
                          <a:spcPct val="100000"/>
                        </a:lnSpc>
                        <a:spcAft>
                          <a:spcPts val="0"/>
                        </a:spcAft>
                        <a:buNone/>
                      </a:pPr>
                      <a:r>
                        <a:rPr lang="ru-RU" sz="1000" b="0" strike="noStrike" kern="0" spc="-1" baseline="0" dirty="0">
                          <a:solidFill>
                            <a:srgbClr val="000000"/>
                          </a:solidFill>
                          <a:latin typeface="Times New Roman" panose="02020603050405020304" pitchFamily="18" charset="0"/>
                          <a:cs typeface="Times New Roman" panose="02020603050405020304" pitchFamily="18" charset="0"/>
                        </a:rPr>
                        <a:t>   (тыс. руб.)</a:t>
                      </a:r>
                      <a:endParaRPr lang="ru-RU" sz="10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000" b="0" strike="noStrike" kern="0" spc="-1" baseline="0" dirty="0">
                          <a:solidFill>
                            <a:srgbClr val="000000"/>
                          </a:solidFill>
                          <a:latin typeface="Times New Roman" panose="02020603050405020304" pitchFamily="18" charset="0"/>
                          <a:ea typeface="Calibri"/>
                          <a:cs typeface="Times New Roman" panose="02020603050405020304" pitchFamily="18" charset="0"/>
                        </a:rPr>
                        <a:t>Исполнение (тыс. руб.)</a:t>
                      </a:r>
                      <a:endParaRPr lang="ru-RU" sz="10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cap="flat" cmpd="sng" algn="ctr">
                      <a:solidFill>
                        <a:srgbClr val="C3986D"/>
                      </a:solidFill>
                      <a:prstDash val="solid"/>
                      <a:round/>
                      <a:headEnd type="none" w="med" len="med"/>
                      <a:tailEnd type="none" w="med" len="med"/>
                    </a:lnB>
                    <a:solidFill>
                      <a:srgbClr val="F9DAAB"/>
                    </a:solidFill>
                  </a:tcPr>
                </a:tc>
                <a:tc rowSpan="2">
                  <a:txBody>
                    <a:bodyPr/>
                    <a:lstStyle/>
                    <a:p>
                      <a:pPr algn="ctr" defTabSz="0">
                        <a:lnSpc>
                          <a:spcPct val="100000"/>
                        </a:lnSpc>
                        <a:spcAft>
                          <a:spcPts val="0"/>
                        </a:spcAft>
                        <a:buNone/>
                      </a:pPr>
                      <a:r>
                        <a:rPr lang="ru-RU" sz="1000" b="0" strike="noStrike" kern="0" spc="-1" baseline="0" dirty="0">
                          <a:solidFill>
                            <a:srgbClr val="000000"/>
                          </a:solidFill>
                          <a:latin typeface="Times New Roman" panose="02020603050405020304" pitchFamily="18" charset="0"/>
                          <a:ea typeface="Calibri"/>
                          <a:cs typeface="Times New Roman" panose="02020603050405020304" pitchFamily="18" charset="0"/>
                        </a:rPr>
                        <a:t>% исполнения</a:t>
                      </a:r>
                      <a:endParaRPr lang="ru-RU" sz="10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cap="flat" cmpd="sng" algn="ctr">
                      <a:solidFill>
                        <a:srgbClr val="C3986D"/>
                      </a:solidFill>
                      <a:prstDash val="solid"/>
                      <a:round/>
                      <a:headEnd type="none" w="med" len="med"/>
                      <a:tailEnd type="none" w="med" len="med"/>
                    </a:lnB>
                    <a:solidFill>
                      <a:srgbClr val="F9DAAB"/>
                    </a:solidFill>
                  </a:tcPr>
                </a:tc>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1000" b="1" strike="noStrike" kern="0" spc="-1" baseline="0" dirty="0">
                          <a:solidFill>
                            <a:srgbClr val="000000"/>
                          </a:solidFill>
                          <a:latin typeface="Times New Roman" panose="02020603050405020304" pitchFamily="18" charset="0"/>
                          <a:cs typeface="Times New Roman" panose="02020603050405020304" pitchFamily="18" charset="0"/>
                        </a:rPr>
                        <a:t>РБ</a:t>
                      </a:r>
                      <a:endParaRPr lang="ru-RU" sz="10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cap="flat" cmpd="sng" algn="ctr">
                      <a:solidFill>
                        <a:srgbClr val="C3986D"/>
                      </a:solidFill>
                      <a:prstDash val="solid"/>
                      <a:round/>
                      <a:headEnd type="none" w="med" len="med"/>
                      <a:tailEnd type="none" w="med" len="med"/>
                    </a:lnB>
                    <a:solidFill>
                      <a:srgbClr val="F9DAAB"/>
                    </a:solidFill>
                  </a:tcPr>
                </a:tc>
                <a:tc>
                  <a:txBody>
                    <a:bodyPr/>
                    <a:lstStyle/>
                    <a:p>
                      <a:pPr algn="ctr" defTabSz="0">
                        <a:lnSpc>
                          <a:spcPct val="100000"/>
                        </a:lnSpc>
                        <a:spcAft>
                          <a:spcPts val="0"/>
                        </a:spcAft>
                        <a:buNone/>
                      </a:pPr>
                      <a:r>
                        <a:rPr lang="ru-RU" sz="1000" b="1" strike="noStrike" kern="0" spc="-1" baseline="0" dirty="0">
                          <a:solidFill>
                            <a:srgbClr val="000000"/>
                          </a:solidFill>
                          <a:latin typeface="Times New Roman" panose="02020603050405020304" pitchFamily="18" charset="0"/>
                          <a:cs typeface="Times New Roman" panose="02020603050405020304" pitchFamily="18" charset="0"/>
                        </a:rPr>
                        <a:t>МБ</a:t>
                      </a:r>
                      <a:endParaRPr lang="ru-RU" sz="10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000" b="1" strike="noStrike" kern="0" spc="-1" baseline="0" dirty="0">
                          <a:solidFill>
                            <a:srgbClr val="000000"/>
                          </a:solidFill>
                          <a:latin typeface="Times New Roman" panose="02020603050405020304" pitchFamily="18" charset="0"/>
                          <a:cs typeface="Times New Roman" panose="02020603050405020304" pitchFamily="18" charset="0"/>
                        </a:rPr>
                        <a:t>Иные </a:t>
                      </a:r>
                      <a:endParaRPr lang="ru-RU" sz="1000" b="0" strike="noStrike" kern="0" spc="-1" baseline="0" dirty="0">
                        <a:latin typeface="Times New Roman" panose="02020603050405020304" pitchFamily="18" charset="0"/>
                        <a:cs typeface="Times New Roman" panose="02020603050405020304" pitchFamily="18" charset="0"/>
                      </a:endParaRPr>
                    </a:p>
                  </a:txBody>
                  <a:tcPr marL="59040" marR="68400" anchor="ctr">
                    <a:lnL w="12240" cap="flat" cmpd="sng" algn="ctr">
                      <a:solidFill>
                        <a:srgbClr val="C3986D"/>
                      </a:solidFill>
                      <a:prstDash val="solid"/>
                      <a:round/>
                      <a:headEnd type="none" w="med" len="med"/>
                      <a:tailEnd type="none" w="med" len="med"/>
                    </a:lnL>
                    <a:lnR w="12240">
                      <a:solidFill>
                        <a:srgbClr val="C3986D"/>
                      </a:solidFill>
                    </a:lnR>
                    <a:lnT w="12240" cap="flat" cmpd="sng" algn="ctr">
                      <a:solidFill>
                        <a:srgbClr val="C3986D"/>
                      </a:solidFill>
                      <a:prstDash val="solid"/>
                      <a:round/>
                      <a:headEnd type="none" w="med" len="med"/>
                      <a:tailEnd type="none" w="med" len="med"/>
                    </a:lnT>
                    <a:lnB w="12240" cap="flat" cmpd="sng" algn="ctr">
                      <a:solidFill>
                        <a:srgbClr val="C3986D"/>
                      </a:solidFill>
                      <a:prstDash val="solid"/>
                      <a:round/>
                      <a:headEnd type="none" w="med" len="med"/>
                      <a:tailEnd type="none" w="med" len="med"/>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170262">
                <a:tc rowSpan="2">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9</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Ремонт тренажерного зала МБУ «Клубно-спортивный комплекс»</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г. Вуктыл</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672,4</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672,4</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183589">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600,0</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66,7</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cap="flat" cmpd="sng" algn="ctr">
                      <a:solidFill>
                        <a:srgbClr val="C3986D"/>
                      </a:solidFill>
                      <a:prstDash val="solid"/>
                      <a:round/>
                      <a:headEnd type="none" w="med" len="med"/>
                      <a:tailEnd type="none" w="med" len="med"/>
                    </a:lnT>
                    <a:lnB w="12240" cap="flat" cmpd="sng" algn="ctr">
                      <a:solidFill>
                        <a:srgbClr val="C3986D"/>
                      </a:solidFill>
                      <a:prstDash val="solid"/>
                      <a:round/>
                      <a:headEnd type="none" w="med" len="med"/>
                      <a:tailEnd type="none" w="med" len="med"/>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5,7</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cap="flat" cmpd="sng" algn="ctr">
                      <a:solidFill>
                        <a:srgbClr val="C3986D"/>
                      </a:solidFill>
                      <a:prstDash val="solid"/>
                      <a:round/>
                      <a:headEnd type="none" w="med" len="med"/>
                      <a:tailEnd type="none" w="med" len="med"/>
                    </a:lnL>
                    <a:lnR w="12240">
                      <a:solidFill>
                        <a:srgbClr val="C3986D"/>
                      </a:solidFill>
                    </a:lnR>
                    <a:lnT w="12240" cap="flat" cmpd="sng" algn="ctr">
                      <a:solidFill>
                        <a:srgbClr val="C3986D"/>
                      </a:solidFill>
                      <a:prstDash val="solid"/>
                      <a:round/>
                      <a:headEnd type="none" w="med" len="med"/>
                      <a:tailEnd type="none" w="med" len="med"/>
                    </a:lnT>
                    <a:lnB w="12240" cap="flat" cmpd="sng" algn="ctr">
                      <a:solidFill>
                        <a:srgbClr val="C3986D"/>
                      </a:solidFill>
                      <a:prstDash val="solid"/>
                      <a:round/>
                      <a:headEnd type="none" w="med" len="med"/>
                      <a:tailEnd type="none" w="med" len="med"/>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170262">
                <a:tc rowSpan="2">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10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Обустройство подъездного пути к кладбищу в п. Лемтыбож</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п. Лемтыбож</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1 112,9</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200" b="1" strike="noStrike" kern="0" spc="-1" baseline="0">
                          <a:solidFill>
                            <a:srgbClr val="000000"/>
                          </a:solidFill>
                          <a:latin typeface="Times New Roman" panose="02020603050405020304" pitchFamily="18" charset="0"/>
                          <a:ea typeface="Calibri"/>
                          <a:cs typeface="Times New Roman" panose="02020603050405020304" pitchFamily="18" charset="0"/>
                        </a:rPr>
                        <a:t>1 112,9</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1" strike="noStrike" kern="0" spc="-1" baseline="0">
                          <a:solidFill>
                            <a:srgbClr val="000000"/>
                          </a:solidFill>
                          <a:latin typeface="Times New Roman" panose="02020603050405020304" pitchFamily="18" charset="0"/>
                          <a:ea typeface="Calibri"/>
                          <a:cs typeface="Times New Roman" panose="02020603050405020304" pitchFamily="18" charset="0"/>
                        </a:rPr>
                        <a:t>100</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 1 000,0</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111,1</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cap="flat" cmpd="sng" algn="ctr">
                      <a:solidFill>
                        <a:srgbClr val="C3986D"/>
                      </a:solidFill>
                      <a:prstDash val="solid"/>
                      <a:round/>
                      <a:headEnd type="none" w="med" len="med"/>
                      <a:tailEnd type="none" w="med" len="med"/>
                    </a:lnT>
                    <a:lnB w="12240" cap="flat" cmpd="sng" algn="ctr">
                      <a:solidFill>
                        <a:srgbClr val="C3986D"/>
                      </a:solidFill>
                      <a:prstDash val="solid"/>
                      <a:round/>
                      <a:headEnd type="none" w="med" len="med"/>
                      <a:tailEnd type="none" w="med" len="med"/>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1,8</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cap="flat" cmpd="sng" algn="ctr">
                      <a:solidFill>
                        <a:srgbClr val="C3986D"/>
                      </a:solidFill>
                      <a:prstDash val="solid"/>
                      <a:round/>
                      <a:headEnd type="none" w="med" len="med"/>
                      <a:tailEnd type="none" w="med" len="med"/>
                    </a:lnL>
                    <a:lnR w="12240">
                      <a:solidFill>
                        <a:srgbClr val="C3986D"/>
                      </a:solidFill>
                    </a:lnR>
                    <a:lnT w="12240" cap="flat" cmpd="sng" algn="ctr">
                      <a:solidFill>
                        <a:srgbClr val="C3986D"/>
                      </a:solidFill>
                      <a:prstDash val="solid"/>
                      <a:round/>
                      <a:headEnd type="none" w="med" len="med"/>
                      <a:tailEnd type="none" w="med" len="med"/>
                    </a:lnT>
                    <a:lnB w="12240" cap="flat" cmpd="sng" algn="ctr">
                      <a:solidFill>
                        <a:srgbClr val="C3986D"/>
                      </a:solidFill>
                      <a:prstDash val="solid"/>
                      <a:round/>
                      <a:headEnd type="none" w="med" len="med"/>
                      <a:tailEnd type="none" w="med" len="med"/>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170262">
                <a:tc rowSpan="2">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11</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Ремонт колодцев в п. Шердино</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п. Шердино</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669,3</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200" b="1" strike="noStrike" kern="0" spc="-1" baseline="0">
                          <a:solidFill>
                            <a:srgbClr val="000000"/>
                          </a:solidFill>
                          <a:latin typeface="Times New Roman" panose="02020603050405020304" pitchFamily="18" charset="0"/>
                          <a:ea typeface="Calibri"/>
                          <a:cs typeface="Times New Roman" panose="02020603050405020304" pitchFamily="18" charset="0"/>
                        </a:rPr>
                        <a:t>669,3</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1" strike="noStrike" kern="0" spc="-1" baseline="0">
                          <a:solidFill>
                            <a:srgbClr val="000000"/>
                          </a:solidFill>
                          <a:latin typeface="Times New Roman" panose="02020603050405020304" pitchFamily="18" charset="0"/>
                          <a:ea typeface="Calibri"/>
                          <a:cs typeface="Times New Roman" panose="02020603050405020304" pitchFamily="18" charset="0"/>
                        </a:rPr>
                        <a:t>100</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600,0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66,7</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cap="flat" cmpd="sng" algn="ctr">
                      <a:solidFill>
                        <a:srgbClr val="C3986D"/>
                      </a:solidFill>
                      <a:prstDash val="solid"/>
                      <a:round/>
                      <a:headEnd type="none" w="med" len="med"/>
                      <a:tailEnd type="none" w="med" len="med"/>
                    </a:lnT>
                    <a:lnB w="12240" cap="flat" cmpd="sng" algn="ctr">
                      <a:solidFill>
                        <a:srgbClr val="C3986D"/>
                      </a:solidFill>
                      <a:prstDash val="solid"/>
                      <a:round/>
                      <a:headEnd type="none" w="med" len="med"/>
                      <a:tailEnd type="none" w="med" len="med"/>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2,6</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cap="flat" cmpd="sng" algn="ctr">
                      <a:solidFill>
                        <a:srgbClr val="C3986D"/>
                      </a:solidFill>
                      <a:prstDash val="solid"/>
                      <a:round/>
                      <a:headEnd type="none" w="med" len="med"/>
                      <a:tailEnd type="none" w="med" len="med"/>
                    </a:lnL>
                    <a:lnR w="12240">
                      <a:solidFill>
                        <a:srgbClr val="C3986D"/>
                      </a:solidFill>
                    </a:lnR>
                    <a:lnT w="12240" cap="flat" cmpd="sng" algn="ctr">
                      <a:solidFill>
                        <a:srgbClr val="C3986D"/>
                      </a:solidFill>
                      <a:prstDash val="solid"/>
                      <a:round/>
                      <a:headEnd type="none" w="med" len="med"/>
                      <a:tailEnd type="none" w="med" len="med"/>
                    </a:lnT>
                    <a:lnB w="12240" cap="flat" cmpd="sng" algn="ctr">
                      <a:solidFill>
                        <a:srgbClr val="C3986D"/>
                      </a:solidFill>
                      <a:prstDash val="solid"/>
                      <a:round/>
                      <a:headEnd type="none" w="med" len="med"/>
                      <a:tailEnd type="none" w="med" len="med"/>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170262">
                <a:tc rowSpan="2">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12</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Ремонт 2-х мостов по автомобильной дороге в с. Подчерье</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tabLst>
                          <a:tab pos="0" algn="l"/>
                        </a:tabLst>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с. Подчерье</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1 114,0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1 114,0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0">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1 000,0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111,1</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cap="flat" cmpd="sng" algn="ctr">
                      <a:solidFill>
                        <a:srgbClr val="C3986D"/>
                      </a:solidFill>
                      <a:prstDash val="solid"/>
                      <a:round/>
                      <a:headEnd type="none" w="med" len="med"/>
                      <a:tailEnd type="none" w="med" len="med"/>
                    </a:lnT>
                    <a:lnB w="12240" cap="flat" cmpd="sng" algn="ctr">
                      <a:solidFill>
                        <a:srgbClr val="C3986D"/>
                      </a:solidFill>
                      <a:prstDash val="solid"/>
                      <a:round/>
                      <a:headEnd type="none" w="med" len="med"/>
                      <a:tailEnd type="none" w="med" len="med"/>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2,9</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cap="flat" cmpd="sng" algn="ctr">
                      <a:solidFill>
                        <a:srgbClr val="C3986D"/>
                      </a:solidFill>
                      <a:prstDash val="solid"/>
                      <a:round/>
                      <a:headEnd type="none" w="med" len="med"/>
                      <a:tailEnd type="none" w="med" len="med"/>
                    </a:lnL>
                    <a:lnR w="12240">
                      <a:solidFill>
                        <a:srgbClr val="C3986D"/>
                      </a:solidFill>
                    </a:lnR>
                    <a:lnT w="12240" cap="flat" cmpd="sng" algn="ctr">
                      <a:solidFill>
                        <a:srgbClr val="C3986D"/>
                      </a:solidFill>
                      <a:prstDash val="solid"/>
                      <a:round/>
                      <a:headEnd type="none" w="med" len="med"/>
                      <a:tailEnd type="none" w="med" len="med"/>
                    </a:lnT>
                    <a:lnB w="12240" cap="flat" cmpd="sng" algn="ctr">
                      <a:solidFill>
                        <a:srgbClr val="C3986D"/>
                      </a:solidFill>
                      <a:prstDash val="solid"/>
                      <a:round/>
                      <a:headEnd type="none" w="med" len="med"/>
                      <a:tailEnd type="none" w="med" len="med"/>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170262">
                <a:tc rowSpan="2">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13</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Обустройство уличного освещения с. </a:t>
                      </a:r>
                      <a:r>
                        <a:rPr lang="ru-RU" sz="1200" b="0" strike="noStrike" kern="0" spc="-1" baseline="0" dirty="0" err="1">
                          <a:solidFill>
                            <a:srgbClr val="000000"/>
                          </a:solidFill>
                          <a:latin typeface="Times New Roman" panose="02020603050405020304" pitchFamily="18" charset="0"/>
                          <a:cs typeface="Times New Roman" panose="02020603050405020304" pitchFamily="18" charset="0"/>
                        </a:rPr>
                        <a:t>Дутово</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tabLst>
                          <a:tab pos="0" algn="l"/>
                        </a:tabLst>
                      </a:pPr>
                      <a:r>
                        <a:rPr lang="ru-RU" sz="1200" b="0" strike="noStrike" kern="0" spc="-1" baseline="0">
                          <a:solidFill>
                            <a:srgbClr val="000000"/>
                          </a:solidFill>
                          <a:latin typeface="Times New Roman" panose="02020603050405020304" pitchFamily="18" charset="0"/>
                          <a:cs typeface="Times New Roman" panose="02020603050405020304" pitchFamily="18" charset="0"/>
                        </a:rPr>
                        <a:t>с. Дутово</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673,6</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673,6</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600,0</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66,7</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cap="flat" cmpd="sng" algn="ctr">
                      <a:solidFill>
                        <a:srgbClr val="C3986D"/>
                      </a:solidFill>
                      <a:prstDash val="solid"/>
                      <a:round/>
                      <a:headEnd type="none" w="med" len="med"/>
                      <a:tailEnd type="none" w="med" len="med"/>
                    </a:lnT>
                    <a:lnB w="12240" cap="flat" cmpd="sng" algn="ctr">
                      <a:solidFill>
                        <a:srgbClr val="C3986D"/>
                      </a:solidFill>
                      <a:prstDash val="solid"/>
                      <a:round/>
                      <a:headEnd type="none" w="med" len="med"/>
                      <a:tailEnd type="none" w="med" len="med"/>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6,9</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cap="flat" cmpd="sng" algn="ctr">
                      <a:solidFill>
                        <a:srgbClr val="C3986D"/>
                      </a:solidFill>
                      <a:prstDash val="solid"/>
                      <a:round/>
                      <a:headEnd type="none" w="med" len="med"/>
                      <a:tailEnd type="none" w="med" len="med"/>
                    </a:lnL>
                    <a:lnR w="12240">
                      <a:solidFill>
                        <a:srgbClr val="C3986D"/>
                      </a:solidFill>
                    </a:lnR>
                    <a:lnT w="12240" cap="flat" cmpd="sng" algn="ctr">
                      <a:solidFill>
                        <a:srgbClr val="C3986D"/>
                      </a:solidFill>
                      <a:prstDash val="solid"/>
                      <a:round/>
                      <a:headEnd type="none" w="med" len="med"/>
                      <a:tailEnd type="none" w="med" len="med"/>
                    </a:lnT>
                    <a:lnB w="12240" cap="flat" cmpd="sng" algn="ctr">
                      <a:solidFill>
                        <a:srgbClr val="C3986D"/>
                      </a:solidFill>
                      <a:prstDash val="solid"/>
                      <a:round/>
                      <a:headEnd type="none" w="med" len="med"/>
                      <a:tailEnd type="none" w="med" len="med"/>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170262">
                <a:tc rowSpan="2">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14</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1200" b="0" strike="noStrike" kern="0" spc="-1" baseline="0" dirty="0">
                          <a:solidFill>
                            <a:srgbClr val="000000"/>
                          </a:solidFill>
                          <a:latin typeface="Times New Roman" panose="02020603050405020304" pitchFamily="18" charset="0"/>
                          <a:cs typeface="Times New Roman" panose="02020603050405020304" pitchFamily="18" charset="0"/>
                        </a:rPr>
                        <a:t>Обустройство уличного освещения п. </a:t>
                      </a:r>
                      <a:r>
                        <a:rPr lang="ru-RU" sz="1200" b="0" strike="noStrike" kern="0" spc="-1" baseline="0" dirty="0" err="1">
                          <a:solidFill>
                            <a:srgbClr val="000000"/>
                          </a:solidFill>
                          <a:latin typeface="Times New Roman" panose="02020603050405020304" pitchFamily="18" charset="0"/>
                          <a:cs typeface="Times New Roman" panose="02020603050405020304" pitchFamily="18" charset="0"/>
                        </a:rPr>
                        <a:t>Лемты</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tabLst>
                          <a:tab pos="0" algn="l"/>
                        </a:tabLst>
                      </a:pPr>
                      <a:r>
                        <a:rPr lang="ru-RU" sz="1200" b="0" strike="noStrike" kern="0" spc="-1" baseline="0">
                          <a:solidFill>
                            <a:srgbClr val="000000"/>
                          </a:solidFill>
                          <a:latin typeface="Times New Roman" panose="02020603050405020304" pitchFamily="18" charset="0"/>
                          <a:cs typeface="Times New Roman" panose="02020603050405020304" pitchFamily="18" charset="0"/>
                        </a:rPr>
                        <a:t>п. Лемты</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668,3</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668,3</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600,0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66,7</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cap="flat" cmpd="sng" algn="ctr">
                      <a:solidFill>
                        <a:srgbClr val="C3986D"/>
                      </a:solidFill>
                      <a:prstDash val="solid"/>
                      <a:round/>
                      <a:headEnd type="none" w="med" len="med"/>
                      <a:tailEnd type="none" w="med" len="med"/>
                    </a:lnT>
                    <a:lnB w="12240" cap="flat" cmpd="sng" algn="ctr">
                      <a:solidFill>
                        <a:srgbClr val="C3986D"/>
                      </a:solidFill>
                      <a:prstDash val="solid"/>
                      <a:round/>
                      <a:headEnd type="none" w="med" len="med"/>
                      <a:tailEnd type="none" w="med" len="med"/>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1,6</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cap="flat" cmpd="sng" algn="ctr">
                      <a:solidFill>
                        <a:srgbClr val="C3986D"/>
                      </a:solidFill>
                      <a:prstDash val="solid"/>
                      <a:round/>
                      <a:headEnd type="none" w="med" len="med"/>
                      <a:tailEnd type="none" w="med" len="med"/>
                    </a:lnL>
                    <a:lnR w="12240">
                      <a:solidFill>
                        <a:srgbClr val="C3986D"/>
                      </a:solidFill>
                    </a:lnR>
                    <a:lnT w="12240" cap="flat" cmpd="sng" algn="ctr">
                      <a:solidFill>
                        <a:srgbClr val="C3986D"/>
                      </a:solidFill>
                      <a:prstDash val="solid"/>
                      <a:round/>
                      <a:headEnd type="none" w="med" len="med"/>
                      <a:tailEnd type="none" w="med" len="med"/>
                    </a:lnT>
                    <a:lnB w="12240" cap="flat" cmpd="sng" algn="ctr">
                      <a:solidFill>
                        <a:srgbClr val="C3986D"/>
                      </a:solidFill>
                      <a:prstDash val="solid"/>
                      <a:round/>
                      <a:headEnd type="none" w="med" len="med"/>
                      <a:tailEnd type="none" w="med" len="med"/>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170262">
                <a:tc rowSpan="2">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ea typeface="Calibri"/>
                          <a:cs typeface="Times New Roman" panose="02020603050405020304" pitchFamily="18" charset="0"/>
                        </a:rPr>
                        <a:t>15</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defTabSz="0">
                        <a:lnSpc>
                          <a:spcPct val="100000"/>
                        </a:lnSpc>
                        <a:spcAft>
                          <a:spcPts val="0"/>
                        </a:spcAft>
                        <a:buNone/>
                        <a:tabLst>
                          <a:tab pos="0" algn="l"/>
                        </a:tabLst>
                      </a:pPr>
                      <a:r>
                        <a:rPr lang="ru-RU" sz="1200" b="0" strike="noStrike" kern="0" spc="-1" baseline="0">
                          <a:solidFill>
                            <a:srgbClr val="000000"/>
                          </a:solidFill>
                          <a:latin typeface="Times New Roman" panose="02020603050405020304" pitchFamily="18" charset="0"/>
                          <a:cs typeface="Times New Roman" panose="02020603050405020304" pitchFamily="18" charset="0"/>
                        </a:rPr>
                        <a:t>Ремонт колодцев с. Дутово</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0" strike="noStrike" kern="0" spc="-1" baseline="0">
                          <a:solidFill>
                            <a:srgbClr val="000000"/>
                          </a:solidFill>
                          <a:latin typeface="Times New Roman" panose="02020603050405020304" pitchFamily="18" charset="0"/>
                          <a:cs typeface="Times New Roman" panose="02020603050405020304" pitchFamily="18" charset="0"/>
                        </a:rPr>
                        <a:t>с. Дутово</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3">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673,9</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673,9</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170262">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600,0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66,7</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cap="flat" cmpd="sng" algn="ctr">
                      <a:solidFill>
                        <a:srgbClr val="C3986D"/>
                      </a:solidFill>
                      <a:prstDash val="solid"/>
                      <a:round/>
                      <a:headEnd type="none" w="med" len="med"/>
                      <a:tailEnd type="none" w="med" len="med"/>
                    </a:lnT>
                    <a:lnB w="12240">
                      <a:solidFill>
                        <a:srgbClr val="C3986D"/>
                      </a:solidFill>
                    </a:lnB>
                    <a:solidFill>
                      <a:srgbClr val="F9DAAB"/>
                    </a:solidFill>
                  </a:tcPr>
                </a:tc>
                <a:tc>
                  <a:txBody>
                    <a:bodyPr/>
                    <a:lstStyle/>
                    <a:p>
                      <a:pPr algn="ctr" defTabSz="0">
                        <a:lnSpc>
                          <a:spcPct val="100000"/>
                        </a:lnSpc>
                        <a:spcAft>
                          <a:spcPts val="0"/>
                        </a:spcAft>
                        <a:buNone/>
                      </a:pPr>
                      <a:r>
                        <a:rPr lang="ru-RU" sz="1200" b="0" strike="noStrike" kern="0" spc="-1" baseline="0" dirty="0">
                          <a:solidFill>
                            <a:srgbClr val="000000"/>
                          </a:solidFill>
                          <a:latin typeface="Times New Roman" panose="02020603050405020304" pitchFamily="18" charset="0"/>
                          <a:ea typeface="Calibri"/>
                          <a:cs typeface="Times New Roman" panose="02020603050405020304" pitchFamily="18" charset="0"/>
                        </a:rPr>
                        <a:t>7,2</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cap="flat" cmpd="sng" algn="ctr">
                      <a:solidFill>
                        <a:srgbClr val="C3986D"/>
                      </a:solidFill>
                      <a:prstDash val="solid"/>
                      <a:round/>
                      <a:headEnd type="none" w="med" len="med"/>
                      <a:tailEnd type="none" w="med" len="med"/>
                    </a:lnL>
                    <a:lnR w="12240">
                      <a:solidFill>
                        <a:srgbClr val="C3986D"/>
                      </a:solidFill>
                    </a:lnR>
                    <a:lnT w="12240" cap="flat" cmpd="sng" algn="ctr">
                      <a:solidFill>
                        <a:srgbClr val="C3986D"/>
                      </a:solidFill>
                      <a:prstDash val="solid"/>
                      <a:round/>
                      <a:headEnd type="none" w="med" len="med"/>
                      <a:tailEnd type="none" w="med" len="med"/>
                    </a:lnT>
                    <a:lnB w="12240" cap="flat" cmpd="sng" algn="ctr">
                      <a:solidFill>
                        <a:srgbClr val="C3986D"/>
                      </a:solidFill>
                      <a:prstDash val="solid"/>
                      <a:round/>
                      <a:headEnd type="none" w="med" len="med"/>
                      <a:tailEnd type="none" w="med" len="med"/>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170262">
                <a:tc>
                  <a:txBody>
                    <a:bodyPr/>
                    <a:lstStyle/>
                    <a:p>
                      <a:pPr defTabSz="0">
                        <a:lnSpc>
                          <a:spcPct val="100000"/>
                        </a:lnSpc>
                        <a:spcAft>
                          <a:spcPts val="0"/>
                        </a:spcAft>
                      </a:pPr>
                      <a:endParaRPr lang="ru-RU" sz="1200" kern="0"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2">
                  <a:txBody>
                    <a:bodyPr/>
                    <a:lstStyle/>
                    <a:p>
                      <a:pPr algn="r" defTabSz="0">
                        <a:lnSpc>
                          <a:spcPct val="100000"/>
                        </a:lnSpc>
                        <a:spcAft>
                          <a:spcPts val="0"/>
                        </a:spcAft>
                        <a:buNone/>
                      </a:pPr>
                      <a:r>
                        <a:rPr lang="ru-RU" sz="1200" b="1" strike="noStrike" kern="0" spc="-1" baseline="0">
                          <a:solidFill>
                            <a:srgbClr val="000000"/>
                          </a:solidFill>
                          <a:latin typeface="Times New Roman" panose="02020603050405020304" pitchFamily="18" charset="0"/>
                          <a:ea typeface="Calibri"/>
                          <a:cs typeface="Times New Roman" panose="02020603050405020304" pitchFamily="18" charset="0"/>
                        </a:rPr>
                        <a:t>Всего на сумму 9 705,4 тыс. руб., в том числе:</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1" strike="noStrike" kern="0" spc="-1" baseline="0">
                          <a:solidFill>
                            <a:srgbClr val="000000"/>
                          </a:solidFill>
                          <a:latin typeface="Times New Roman" panose="02020603050405020304" pitchFamily="18" charset="0"/>
                          <a:ea typeface="Calibri"/>
                          <a:cs typeface="Times New Roman" panose="02020603050405020304" pitchFamily="18" charset="0"/>
                        </a:rPr>
                        <a:t>8 600,0</a:t>
                      </a:r>
                      <a:endParaRPr lang="ru-RU" sz="1200" b="0" strike="noStrike" kern="0" spc="-1" baseline="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955,8</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cap="flat" cmpd="sng" algn="ctr">
                      <a:solidFill>
                        <a:srgbClr val="C3986D"/>
                      </a:solidFill>
                      <a:prstDash val="solid"/>
                      <a:round/>
                      <a:headEnd type="none" w="med" len="med"/>
                      <a:tailEnd type="none" w="med" len="med"/>
                    </a:lnL>
                    <a:lnR>
                      <a:noFill/>
                    </a:lnR>
                    <a:lnT w="12240" cap="flat" cmpd="sng" algn="ctr">
                      <a:solidFill>
                        <a:srgbClr val="C3986D"/>
                      </a:solidFill>
                      <a:prstDash val="solid"/>
                      <a:round/>
                      <a:headEnd type="none" w="med" len="med"/>
                      <a:tailEnd type="none" w="med" len="med"/>
                    </a:lnT>
                    <a:lnB w="12240" cap="flat" cmpd="sng" algn="ctr">
                      <a:solidFill>
                        <a:srgbClr val="C3986D"/>
                      </a:solidFill>
                      <a:prstDash val="solid"/>
                      <a:round/>
                      <a:headEnd type="none" w="med" len="med"/>
                      <a:tailEnd type="none" w="med" len="med"/>
                    </a:lnB>
                    <a:solidFill>
                      <a:schemeClr val="accent1">
                        <a:lumMod val="40000"/>
                        <a:lumOff val="60000"/>
                      </a:schemeClr>
                    </a:solidFill>
                  </a:tcPr>
                </a:tc>
                <a:tc>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149,6</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a:noFill/>
                    </a:lnL>
                    <a:lnR>
                      <a:noFill/>
                    </a:lnR>
                    <a:lnT w="12240" cap="flat" cmpd="sng" algn="ctr">
                      <a:solidFill>
                        <a:srgbClr val="C3986D"/>
                      </a:solidFill>
                      <a:prstDash val="solid"/>
                      <a:round/>
                      <a:headEnd type="none" w="med" len="med"/>
                      <a:tailEnd type="none" w="med" len="med"/>
                    </a:lnT>
                    <a:lnB>
                      <a:noFill/>
                    </a:lnB>
                    <a:solidFill>
                      <a:schemeClr val="accent1">
                        <a:lumMod val="40000"/>
                        <a:lumOff val="60000"/>
                      </a:schemeClr>
                    </a:solidFill>
                  </a:tcPr>
                </a:tc>
                <a:tc>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9 705,4</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no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defTabSz="0">
                        <a:lnSpc>
                          <a:spcPct val="100000"/>
                        </a:lnSpc>
                        <a:spcAft>
                          <a:spcPts val="0"/>
                        </a:spcAft>
                        <a:buNone/>
                      </a:pPr>
                      <a:r>
                        <a:rPr lang="ru-RU" sz="1200" b="1" strike="noStrike" kern="0" spc="-1" baseline="0" dirty="0">
                          <a:solidFill>
                            <a:srgbClr val="000000"/>
                          </a:solidFill>
                          <a:latin typeface="Times New Roman" panose="02020603050405020304" pitchFamily="18" charset="0"/>
                          <a:ea typeface="Calibri"/>
                          <a:cs typeface="Times New Roman" panose="02020603050405020304" pitchFamily="18" charset="0"/>
                        </a:rPr>
                        <a:t>100</a:t>
                      </a:r>
                      <a:endParaRPr lang="ru-RU" sz="1200" b="0" strike="noStrike" kern="0" spc="-1" baseline="0" dirty="0">
                        <a:latin typeface="Times New Roman" panose="02020603050405020304" pitchFamily="18" charset="0"/>
                        <a:cs typeface="Times New Roman" panose="02020603050405020304" pitchFamily="18" charset="0"/>
                      </a:endParaRPr>
                    </a:p>
                  </a:txBody>
                  <a:tcPr marL="59040" marR="68400" anchor="ctr">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bl>
          </a:graphicData>
        </a:graphic>
      </p:graphicFrame>
    </p:spTree>
    <p:extLst>
      <p:ext uri="{BB962C8B-B14F-4D97-AF65-F5344CB8AC3E}">
        <p14:creationId xmlns:p14="http://schemas.microsoft.com/office/powerpoint/2010/main" val="16255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16" name="Text Box 5"/>
          <p:cNvSpPr txBox="1">
            <a:spLocks noChangeArrowheads="1"/>
          </p:cNvSpPr>
          <p:nvPr/>
        </p:nvSpPr>
        <p:spPr bwMode="auto">
          <a:xfrm>
            <a:off x="971599" y="759024"/>
            <a:ext cx="78306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ru-RU" sz="1600" b="1" spc="-1" dirty="0">
                <a:solidFill>
                  <a:srgbClr val="000099"/>
                </a:solidFill>
                <a:latin typeface="Times New Roman"/>
              </a:rPr>
              <a:t>В 2022 году в  МО ГО «Вуктыл» в рамках школьного инициативного </a:t>
            </a:r>
            <a:r>
              <a:rPr lang="ru-RU" sz="1600" b="1" spc="-1" dirty="0" smtClean="0">
                <a:solidFill>
                  <a:srgbClr val="000099"/>
                </a:solidFill>
                <a:latin typeface="Times New Roman"/>
              </a:rPr>
              <a:t>бюджетирования </a:t>
            </a:r>
            <a:r>
              <a:rPr lang="ru-RU" sz="1600" b="1" spc="-1" dirty="0">
                <a:solidFill>
                  <a:srgbClr val="000099"/>
                </a:solidFill>
                <a:latin typeface="Times New Roman"/>
              </a:rPr>
              <a:t>«Народный бюджет в школе» были реализованы 4 проекта </a:t>
            </a:r>
            <a:endParaRPr lang="ru-RU" sz="1600" b="1"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7043"/>
            <a:ext cx="956493" cy="54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val="2858809278"/>
              </p:ext>
            </p:extLst>
          </p:nvPr>
        </p:nvGraphicFramePr>
        <p:xfrm>
          <a:off x="304800" y="1554163"/>
          <a:ext cx="8587680" cy="4121989"/>
        </p:xfrm>
        <a:graphic>
          <a:graphicData uri="http://schemas.openxmlformats.org/drawingml/2006/table">
            <a:tbl>
              <a:tblPr/>
              <a:tblGrid>
                <a:gridCol w="257400"/>
                <a:gridCol w="4268520"/>
                <a:gridCol w="936000"/>
                <a:gridCol w="828720"/>
                <a:gridCol w="682920"/>
                <a:gridCol w="961200"/>
                <a:gridCol w="652920"/>
              </a:tblGrid>
              <a:tr h="315720">
                <a:tc rowSpan="2">
                  <a:txBody>
                    <a:bodyPr/>
                    <a:lstStyle/>
                    <a:p>
                      <a:pPr algn="ctr">
                        <a:lnSpc>
                          <a:spcPct val="115000"/>
                        </a:lnSpc>
                        <a:buNone/>
                      </a:pPr>
                      <a:r>
                        <a:rPr lang="ru-RU" sz="1200" b="0" strike="noStrike" spc="-1" dirty="0">
                          <a:solidFill>
                            <a:srgbClr val="000000"/>
                          </a:solidFill>
                          <a:latin typeface="Times New Roman"/>
                        </a:rPr>
                        <a:t>№</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15000"/>
                        </a:lnSpc>
                        <a:buNone/>
                      </a:pPr>
                      <a:r>
                        <a:rPr lang="ru-RU" sz="1200" b="0" strike="noStrike" spc="-1" dirty="0">
                          <a:solidFill>
                            <a:srgbClr val="000000"/>
                          </a:solidFill>
                          <a:latin typeface="Times New Roman"/>
                        </a:rPr>
                        <a:t>Наименование проекта</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15000"/>
                        </a:lnSpc>
                        <a:buNone/>
                      </a:pPr>
                      <a:r>
                        <a:rPr lang="ru-RU" sz="1200" b="0" strike="noStrike" spc="-1" dirty="0">
                          <a:solidFill>
                            <a:srgbClr val="000000"/>
                          </a:solidFill>
                          <a:latin typeface="Times New Roman"/>
                        </a:rPr>
                        <a:t>Место реализации</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2">
                  <a:txBody>
                    <a:bodyPr/>
                    <a:lstStyle/>
                    <a:p>
                      <a:pPr algn="ctr">
                        <a:lnSpc>
                          <a:spcPct val="115000"/>
                        </a:lnSpc>
                        <a:buNone/>
                      </a:pPr>
                      <a:r>
                        <a:rPr lang="ru-RU" sz="900" b="0" strike="noStrike" spc="-1">
                          <a:solidFill>
                            <a:srgbClr val="000000"/>
                          </a:solidFill>
                          <a:latin typeface="Times New Roman"/>
                        </a:rPr>
                        <a:t>Объем финансирования    </a:t>
                      </a:r>
                      <a:endParaRPr lang="ru-RU" sz="900" b="0" strike="noStrike" spc="-1">
                        <a:latin typeface="Arial"/>
                      </a:endParaRPr>
                    </a:p>
                    <a:p>
                      <a:pPr algn="ctr">
                        <a:lnSpc>
                          <a:spcPct val="115000"/>
                        </a:lnSpc>
                        <a:buNone/>
                      </a:pPr>
                      <a:r>
                        <a:rPr lang="ru-RU" sz="900" b="0" strike="noStrike" spc="-1">
                          <a:solidFill>
                            <a:srgbClr val="000000"/>
                          </a:solidFill>
                          <a:latin typeface="Times New Roman"/>
                        </a:rPr>
                        <a:t>   (тыс. руб.)</a:t>
                      </a:r>
                      <a:endParaRPr lang="ru-RU" sz="9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a:lnSpc>
                          <a:spcPct val="115000"/>
                        </a:lnSpc>
                        <a:buNone/>
                      </a:pPr>
                      <a:r>
                        <a:rPr lang="ru-RU" sz="1200" b="0" strike="noStrike" spc="-1">
                          <a:solidFill>
                            <a:srgbClr val="000000"/>
                          </a:solidFill>
                          <a:latin typeface="Times New Roman"/>
                          <a:ea typeface="Calibri"/>
                        </a:rPr>
                        <a:t>Исполнение (тыс. руб.)</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15000"/>
                        </a:lnSpc>
                        <a:buNone/>
                      </a:pPr>
                      <a:r>
                        <a:rPr lang="ru-RU" sz="1200" b="0" strike="noStrike" spc="-1">
                          <a:solidFill>
                            <a:srgbClr val="000000"/>
                          </a:solidFill>
                          <a:latin typeface="Times New Roman"/>
                          <a:ea typeface="Calibri"/>
                        </a:rPr>
                        <a:t>% исполнения</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459817">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a:lnSpc>
                          <a:spcPct val="115000"/>
                        </a:lnSpc>
                        <a:buNone/>
                      </a:pPr>
                      <a:r>
                        <a:rPr lang="ru-RU" sz="1200" b="1" strike="noStrike" spc="-1">
                          <a:solidFill>
                            <a:srgbClr val="000000"/>
                          </a:solidFill>
                          <a:latin typeface="Times New Roman"/>
                        </a:rPr>
                        <a:t>РБ</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a:lnSpc>
                          <a:spcPct val="115000"/>
                        </a:lnSpc>
                        <a:buNone/>
                      </a:pPr>
                      <a:r>
                        <a:rPr lang="ru-RU" sz="1200" b="1" strike="noStrike" spc="-1">
                          <a:solidFill>
                            <a:srgbClr val="000000"/>
                          </a:solidFill>
                          <a:latin typeface="Times New Roman"/>
                        </a:rPr>
                        <a:t>МБ</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327600">
                <a:tc rowSpan="2">
                  <a:txBody>
                    <a:bodyPr/>
                    <a:lstStyle/>
                    <a:p>
                      <a:pPr algn="ctr">
                        <a:lnSpc>
                          <a:spcPct val="115000"/>
                        </a:lnSpc>
                        <a:buNone/>
                      </a:pPr>
                      <a:r>
                        <a:rPr lang="ru-RU" sz="1200" b="0" strike="noStrike" spc="-1">
                          <a:solidFill>
                            <a:srgbClr val="000000"/>
                          </a:solidFill>
                          <a:latin typeface="Times New Roman"/>
                        </a:rPr>
                        <a:t>1</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nSpc>
                          <a:spcPct val="100000"/>
                        </a:lnSpc>
                        <a:buNone/>
                      </a:pPr>
                      <a:r>
                        <a:rPr lang="ru-RU" sz="1200" b="0" strike="noStrike" spc="-1">
                          <a:solidFill>
                            <a:srgbClr val="000000"/>
                          </a:solidFill>
                          <a:latin typeface="Times New Roman"/>
                        </a:rPr>
                        <a:t>МБОУ «Средняя общеобразовательная школа №1» г. Вуктыл (ЗАНЯТНО! Создание зон активного отдыха в рекреациях школы)</a:t>
                      </a:r>
                      <a:endParaRPr lang="ru-RU" sz="1200" b="0" strike="noStrike" spc="-1">
                        <a:latin typeface="Arial"/>
                      </a:endParaRPr>
                    </a:p>
                    <a:p>
                      <a:pPr>
                        <a:lnSpc>
                          <a:spcPct val="100000"/>
                        </a:lnSpc>
                        <a:buNone/>
                      </a:pP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00000"/>
                        </a:lnSpc>
                        <a:buNone/>
                      </a:pPr>
                      <a:r>
                        <a:rPr lang="ru-RU" sz="1200" b="0" strike="noStrike" spc="-1" dirty="0">
                          <a:solidFill>
                            <a:srgbClr val="000000"/>
                          </a:solidFill>
                          <a:latin typeface="Times New Roman"/>
                        </a:rPr>
                        <a:t>г. Вуктыл</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2">
                  <a:txBody>
                    <a:bodyPr/>
                    <a:lstStyle/>
                    <a:p>
                      <a:pPr algn="ctr">
                        <a:lnSpc>
                          <a:spcPct val="100000"/>
                        </a:lnSpc>
                        <a:buNone/>
                      </a:pPr>
                      <a:r>
                        <a:rPr lang="ru-RU" sz="1200" b="1" strike="noStrike" spc="-1">
                          <a:solidFill>
                            <a:srgbClr val="000000"/>
                          </a:solidFill>
                          <a:latin typeface="Times New Roman"/>
                          <a:ea typeface="Calibri"/>
                        </a:rPr>
                        <a:t>100,0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a:lnSpc>
                          <a:spcPct val="100000"/>
                        </a:lnSpc>
                        <a:buNone/>
                      </a:pPr>
                      <a:r>
                        <a:rPr lang="ru-RU" sz="1200" b="1" strike="noStrike" spc="-1">
                          <a:solidFill>
                            <a:srgbClr val="000000"/>
                          </a:solidFill>
                          <a:latin typeface="Times New Roman"/>
                          <a:ea typeface="Calibri"/>
                        </a:rPr>
                        <a:t>100,0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00000"/>
                        </a:lnSpc>
                        <a:buNone/>
                      </a:pPr>
                      <a:r>
                        <a:rPr lang="ru-RU" sz="1200" b="1" strike="noStrike" spc="-1">
                          <a:solidFill>
                            <a:srgbClr val="000000"/>
                          </a:solidFill>
                          <a:latin typeface="Times New Roman"/>
                          <a:ea typeface="Calibri"/>
                        </a:rPr>
                        <a:t>100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402840">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a:lnSpc>
                          <a:spcPct val="100000"/>
                        </a:lnSpc>
                        <a:buNone/>
                      </a:pPr>
                      <a:r>
                        <a:rPr lang="ru-RU" sz="1200" b="0" strike="noStrike" spc="-1" dirty="0">
                          <a:solidFill>
                            <a:srgbClr val="000000"/>
                          </a:solidFill>
                          <a:latin typeface="Times New Roman"/>
                        </a:rPr>
                        <a:t>90,0</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a:lnSpc>
                          <a:spcPct val="100000"/>
                        </a:lnSpc>
                        <a:buNone/>
                      </a:pPr>
                      <a:r>
                        <a:rPr lang="ru-RU" sz="1200" b="0" strike="noStrike" spc="-1">
                          <a:solidFill>
                            <a:srgbClr val="000000"/>
                          </a:solidFill>
                          <a:latin typeface="Times New Roman"/>
                        </a:rPr>
                        <a:t>10,0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282960">
                <a:tc rowSpan="2">
                  <a:txBody>
                    <a:bodyPr/>
                    <a:lstStyle/>
                    <a:p>
                      <a:pPr algn="ctr">
                        <a:lnSpc>
                          <a:spcPct val="115000"/>
                        </a:lnSpc>
                        <a:buNone/>
                      </a:pPr>
                      <a:r>
                        <a:rPr lang="ru-RU" sz="1200" b="0" strike="noStrike" spc="-1">
                          <a:solidFill>
                            <a:srgbClr val="000000"/>
                          </a:solidFill>
                          <a:latin typeface="Times New Roman"/>
                        </a:rPr>
                        <a:t>2</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nSpc>
                          <a:spcPct val="100000"/>
                        </a:lnSpc>
                        <a:buNone/>
                        <a:tabLst>
                          <a:tab pos="0" algn="l"/>
                        </a:tabLst>
                      </a:pPr>
                      <a:r>
                        <a:rPr lang="ru-RU" sz="1200" b="0" strike="noStrike" spc="-1">
                          <a:solidFill>
                            <a:srgbClr val="000000"/>
                          </a:solidFill>
                          <a:latin typeface="Times New Roman"/>
                        </a:rPr>
                        <a:t>МБОУ «Средняя общеобразовательная школа №1» г. Вуктыл (3М: Музыкальная мотивация молодежи)</a:t>
                      </a:r>
                      <a:endParaRPr lang="ru-RU" sz="1200" b="0" strike="noStrike" spc="-1">
                        <a:latin typeface="Arial"/>
                      </a:endParaRPr>
                    </a:p>
                    <a:p>
                      <a:pPr>
                        <a:lnSpc>
                          <a:spcPct val="100000"/>
                        </a:lnSpc>
                        <a:buNone/>
                        <a:tabLst>
                          <a:tab pos="0" algn="l"/>
                        </a:tabLst>
                      </a:pP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00000"/>
                        </a:lnSpc>
                        <a:buNone/>
                      </a:pPr>
                      <a:r>
                        <a:rPr lang="ru-RU" sz="1200" b="0" strike="noStrike" spc="-1">
                          <a:solidFill>
                            <a:srgbClr val="000000"/>
                          </a:solidFill>
                          <a:latin typeface="Times New Roman"/>
                        </a:rPr>
                        <a:t>г. Вуктыл</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2">
                  <a:txBody>
                    <a:bodyPr/>
                    <a:lstStyle/>
                    <a:p>
                      <a:pPr algn="ctr">
                        <a:lnSpc>
                          <a:spcPct val="100000"/>
                        </a:lnSpc>
                        <a:buNone/>
                      </a:pPr>
                      <a:r>
                        <a:rPr lang="ru-RU" sz="1200" b="1" strike="noStrike" spc="-1" dirty="0">
                          <a:solidFill>
                            <a:srgbClr val="000000"/>
                          </a:solidFill>
                          <a:latin typeface="Times New Roman"/>
                          <a:ea typeface="Calibri"/>
                        </a:rPr>
                        <a:t>90,0</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a:lnSpc>
                          <a:spcPct val="100000"/>
                        </a:lnSpc>
                        <a:buNone/>
                      </a:pPr>
                      <a:r>
                        <a:rPr lang="ru-RU" sz="1200" b="1" strike="noStrike" spc="-1">
                          <a:solidFill>
                            <a:srgbClr val="000000"/>
                          </a:solidFill>
                          <a:latin typeface="Times New Roman"/>
                          <a:ea typeface="Calibri"/>
                        </a:rPr>
                        <a:t>90,0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00000"/>
                        </a:lnSpc>
                        <a:buNone/>
                      </a:pPr>
                      <a:r>
                        <a:rPr lang="ru-RU" sz="1200" b="1" strike="noStrike" spc="-1">
                          <a:solidFill>
                            <a:srgbClr val="000000"/>
                          </a:solidFill>
                          <a:latin typeface="Times New Roman"/>
                          <a:ea typeface="Calibri"/>
                        </a:rPr>
                        <a:t>100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264960">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a:lnSpc>
                          <a:spcPct val="100000"/>
                        </a:lnSpc>
                        <a:buNone/>
                      </a:pPr>
                      <a:r>
                        <a:rPr lang="ru-RU" sz="1200" b="0" strike="noStrike" spc="-1" dirty="0">
                          <a:solidFill>
                            <a:srgbClr val="000000"/>
                          </a:solidFill>
                          <a:latin typeface="Times New Roman"/>
                        </a:rPr>
                        <a:t>81,0</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a:lnSpc>
                          <a:spcPct val="100000"/>
                        </a:lnSpc>
                        <a:buNone/>
                      </a:pPr>
                      <a:r>
                        <a:rPr lang="ru-RU" sz="1200" b="0" strike="noStrike" spc="-1">
                          <a:solidFill>
                            <a:srgbClr val="000000"/>
                          </a:solidFill>
                          <a:latin typeface="Times New Roman"/>
                        </a:rPr>
                        <a:t>9,0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310320">
                <a:tc rowSpan="2">
                  <a:txBody>
                    <a:bodyPr/>
                    <a:lstStyle/>
                    <a:p>
                      <a:pPr algn="ctr">
                        <a:lnSpc>
                          <a:spcPct val="115000"/>
                        </a:lnSpc>
                        <a:buNone/>
                      </a:pPr>
                      <a:r>
                        <a:rPr lang="ru-RU" sz="1200" b="0" strike="noStrike" spc="-1">
                          <a:solidFill>
                            <a:srgbClr val="000000"/>
                          </a:solidFill>
                          <a:latin typeface="Times New Roman"/>
                        </a:rPr>
                        <a:t>3</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nSpc>
                          <a:spcPct val="100000"/>
                        </a:lnSpc>
                        <a:buNone/>
                        <a:tabLst>
                          <a:tab pos="0" algn="l"/>
                        </a:tabLst>
                      </a:pPr>
                      <a:r>
                        <a:rPr lang="ru-RU" sz="1200" b="0" strike="noStrike" spc="-1">
                          <a:solidFill>
                            <a:srgbClr val="000000"/>
                          </a:solidFill>
                          <a:latin typeface="Times New Roman"/>
                        </a:rPr>
                        <a:t>МБОУ «Средняя общеобразовательная школа № 2 им. Г.В. Кравченко» (Школьный медиа-центр "Живое слово")</a:t>
                      </a:r>
                      <a:endParaRPr lang="ru-RU" sz="1200" b="0" strike="noStrike" spc="-1">
                        <a:latin typeface="Arial"/>
                      </a:endParaRPr>
                    </a:p>
                    <a:p>
                      <a:pPr>
                        <a:lnSpc>
                          <a:spcPct val="100000"/>
                        </a:lnSpc>
                        <a:buNone/>
                        <a:tabLst>
                          <a:tab pos="0" algn="l"/>
                        </a:tabLst>
                      </a:pP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00000"/>
                        </a:lnSpc>
                        <a:buNone/>
                      </a:pPr>
                      <a:r>
                        <a:rPr lang="ru-RU" sz="1200" b="0" strike="noStrike" spc="-1">
                          <a:solidFill>
                            <a:srgbClr val="000000"/>
                          </a:solidFill>
                          <a:latin typeface="Times New Roman"/>
                        </a:rPr>
                        <a:t>г. Вуктыл</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2">
                  <a:txBody>
                    <a:bodyPr/>
                    <a:lstStyle/>
                    <a:p>
                      <a:pPr algn="ctr">
                        <a:lnSpc>
                          <a:spcPct val="100000"/>
                        </a:lnSpc>
                        <a:buNone/>
                      </a:pPr>
                      <a:r>
                        <a:rPr lang="ru-RU" sz="1200" b="1" strike="noStrike" spc="-1" dirty="0">
                          <a:solidFill>
                            <a:srgbClr val="000000"/>
                          </a:solidFill>
                          <a:latin typeface="Times New Roman"/>
                          <a:ea typeface="Calibri"/>
                        </a:rPr>
                        <a:t>52,0</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a:lnSpc>
                          <a:spcPct val="100000"/>
                        </a:lnSpc>
                        <a:buNone/>
                      </a:pPr>
                      <a:r>
                        <a:rPr lang="ru-RU" sz="1200" b="1" strike="noStrike" spc="-1">
                          <a:solidFill>
                            <a:srgbClr val="000000"/>
                          </a:solidFill>
                          <a:latin typeface="Times New Roman"/>
                          <a:ea typeface="Calibri"/>
                        </a:rPr>
                        <a:t>52,0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00000"/>
                        </a:lnSpc>
                        <a:buNone/>
                      </a:pPr>
                      <a:r>
                        <a:rPr lang="ru-RU" sz="1200" b="1" strike="noStrike" spc="-1">
                          <a:solidFill>
                            <a:srgbClr val="000000"/>
                          </a:solidFill>
                          <a:latin typeface="Times New Roman"/>
                          <a:ea typeface="Calibri"/>
                        </a:rPr>
                        <a:t>100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237600">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a:lnSpc>
                          <a:spcPct val="100000"/>
                        </a:lnSpc>
                        <a:buNone/>
                      </a:pPr>
                      <a:r>
                        <a:rPr lang="ru-RU" sz="1200" b="0" strike="noStrike" spc="-1" dirty="0">
                          <a:solidFill>
                            <a:srgbClr val="000000"/>
                          </a:solidFill>
                          <a:latin typeface="Times New Roman"/>
                          <a:ea typeface="Calibri"/>
                        </a:rPr>
                        <a:t>46,8</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a:lnSpc>
                          <a:spcPct val="100000"/>
                        </a:lnSpc>
                        <a:buNone/>
                      </a:pPr>
                      <a:r>
                        <a:rPr lang="ru-RU" sz="1200" b="0" strike="noStrike" spc="-1" dirty="0">
                          <a:solidFill>
                            <a:srgbClr val="000000"/>
                          </a:solidFill>
                          <a:latin typeface="Times New Roman"/>
                        </a:rPr>
                        <a:t>5,2</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265680">
                <a:tc rowSpan="2">
                  <a:txBody>
                    <a:bodyPr/>
                    <a:lstStyle/>
                    <a:p>
                      <a:pPr algn="ctr">
                        <a:lnSpc>
                          <a:spcPct val="115000"/>
                        </a:lnSpc>
                        <a:buNone/>
                      </a:pPr>
                      <a:r>
                        <a:rPr lang="ru-RU" sz="1200" b="0" strike="noStrike" spc="-1">
                          <a:solidFill>
                            <a:srgbClr val="000000"/>
                          </a:solidFill>
                          <a:latin typeface="Times New Roman"/>
                          <a:ea typeface="Calibri"/>
                        </a:rPr>
                        <a:t>4</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nSpc>
                          <a:spcPct val="100000"/>
                        </a:lnSpc>
                        <a:buNone/>
                        <a:tabLst>
                          <a:tab pos="0" algn="l"/>
                        </a:tabLst>
                      </a:pPr>
                      <a:r>
                        <a:rPr lang="ru-RU" sz="1200" b="0" strike="noStrike" spc="-1">
                          <a:solidFill>
                            <a:srgbClr val="000000"/>
                          </a:solidFill>
                          <a:latin typeface="Times New Roman"/>
                        </a:rPr>
                        <a:t>МБОУ «Средняя общеобразовательная школа № 2 им. Г.В. Кравченко» (Коворкинг-зона "Объединение мастеров")</a:t>
                      </a:r>
                      <a:endParaRPr lang="ru-RU" sz="1200" b="0" strike="noStrike" spc="-1">
                        <a:latin typeface="Arial"/>
                      </a:endParaRPr>
                    </a:p>
                    <a:p>
                      <a:pPr>
                        <a:lnSpc>
                          <a:spcPct val="100000"/>
                        </a:lnSpc>
                        <a:buNone/>
                        <a:tabLst>
                          <a:tab pos="0" algn="l"/>
                        </a:tabLst>
                      </a:pPr>
                      <a:endParaRPr lang="ru-RU" sz="1200" b="0" strike="noStrike" spc="-1">
                        <a:latin typeface="Arial"/>
                      </a:endParaRPr>
                    </a:p>
                  </a:txBody>
                  <a:tcPr marL="6840" marR="684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00000"/>
                        </a:lnSpc>
                        <a:buNone/>
                      </a:pPr>
                      <a:r>
                        <a:rPr lang="ru-RU" sz="1200" b="0" strike="noStrike" spc="-1">
                          <a:solidFill>
                            <a:srgbClr val="000000"/>
                          </a:solidFill>
                          <a:latin typeface="Times New Roman"/>
                        </a:rPr>
                        <a:t>г. Вуктыл</a:t>
                      </a:r>
                      <a:endParaRPr lang="ru-RU" sz="1200" b="0" strike="noStrike" spc="-1">
                        <a:latin typeface="Arial"/>
                      </a:endParaRPr>
                    </a:p>
                  </a:txBody>
                  <a:tcPr marL="6840" marR="684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gridSpan="2">
                  <a:txBody>
                    <a:bodyPr/>
                    <a:lstStyle/>
                    <a:p>
                      <a:pPr algn="ctr">
                        <a:lnSpc>
                          <a:spcPct val="100000"/>
                        </a:lnSpc>
                        <a:buNone/>
                      </a:pPr>
                      <a:r>
                        <a:rPr lang="ru-RU" sz="1200" b="1" strike="noStrike" spc="-1" dirty="0">
                          <a:solidFill>
                            <a:srgbClr val="000000"/>
                          </a:solidFill>
                          <a:latin typeface="Times New Roman"/>
                          <a:ea typeface="Calibri"/>
                        </a:rPr>
                        <a:t>90,0</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rowSpan="2">
                  <a:txBody>
                    <a:bodyPr/>
                    <a:lstStyle/>
                    <a:p>
                      <a:pPr algn="ctr">
                        <a:lnSpc>
                          <a:spcPct val="100000"/>
                        </a:lnSpc>
                        <a:buNone/>
                      </a:pPr>
                      <a:r>
                        <a:rPr lang="ru-RU" sz="1200" b="1" strike="noStrike" spc="-1">
                          <a:solidFill>
                            <a:srgbClr val="000000"/>
                          </a:solidFill>
                          <a:latin typeface="Times New Roman"/>
                          <a:ea typeface="Calibri"/>
                        </a:rPr>
                        <a:t>90,0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rowSpan="2">
                  <a:txBody>
                    <a:bodyPr/>
                    <a:lstStyle/>
                    <a:p>
                      <a:pPr algn="ctr">
                        <a:lnSpc>
                          <a:spcPct val="100000"/>
                        </a:lnSpc>
                        <a:buNone/>
                      </a:pPr>
                      <a:r>
                        <a:rPr lang="ru-RU" sz="1200" b="1" strike="noStrike" spc="-1">
                          <a:solidFill>
                            <a:srgbClr val="000000"/>
                          </a:solidFill>
                          <a:latin typeface="Times New Roman"/>
                          <a:ea typeface="Calibri"/>
                        </a:rPr>
                        <a:t>100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r h="289080">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c>
                  <a:txBody>
                    <a:bodyPr/>
                    <a:lstStyle/>
                    <a:p>
                      <a:pPr algn="ctr">
                        <a:lnSpc>
                          <a:spcPct val="100000"/>
                        </a:lnSpc>
                        <a:buNone/>
                      </a:pPr>
                      <a:r>
                        <a:rPr lang="ru-RU" sz="1200" b="0" strike="noStrike" spc="-1">
                          <a:solidFill>
                            <a:srgbClr val="000000"/>
                          </a:solidFill>
                          <a:latin typeface="Times New Roman"/>
                          <a:ea typeface="Calibri"/>
                        </a:rPr>
                        <a:t>81,0</a:t>
                      </a:r>
                      <a:endParaRPr lang="ru-RU" sz="1200" b="0" strike="noStrike" spc="-1">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a:lnSpc>
                          <a:spcPct val="100000"/>
                        </a:lnSpc>
                        <a:buNone/>
                      </a:pPr>
                      <a:r>
                        <a:rPr lang="ru-RU" sz="1200" b="0" strike="noStrike" spc="-1" dirty="0">
                          <a:solidFill>
                            <a:srgbClr val="000000"/>
                          </a:solidFill>
                          <a:latin typeface="Times New Roman"/>
                        </a:rPr>
                        <a:t>9,0</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vMerge="1">
                  <a:txBody>
                    <a:bodyPr/>
                    <a:lstStyle/>
                    <a:p>
                      <a:endParaRPr lang="ru-RU"/>
                    </a:p>
                  </a:txBody>
                  <a:tcPr marL="90000" marR="90000">
                    <a:lnL>
                      <a:noFill/>
                    </a:lnL>
                    <a:lnR>
                      <a:noFill/>
                    </a:lnR>
                    <a:lnT>
                      <a:noFill/>
                    </a:lnT>
                    <a:lnB>
                      <a:noFill/>
                    </a:lnB>
                    <a:solidFill>
                      <a:srgbClr val="729FCF"/>
                    </a:solidFill>
                  </a:tcPr>
                </a:tc>
                <a:tc vMerge="1">
                  <a:txBody>
                    <a:bodyPr/>
                    <a:lstStyle/>
                    <a:p>
                      <a:endParaRPr lang="ru-RU"/>
                    </a:p>
                  </a:txBody>
                  <a:tcPr marL="90000" marR="90000">
                    <a:lnL>
                      <a:noFill/>
                    </a:lnL>
                    <a:lnR>
                      <a:noFill/>
                    </a:lnR>
                    <a:lnT>
                      <a:noFill/>
                    </a:lnT>
                    <a:lnB>
                      <a:noFill/>
                    </a:lnB>
                    <a:solidFill>
                      <a:srgbClr val="729FCF"/>
                    </a:solidFill>
                  </a:tcPr>
                </a:tc>
              </a:tr>
              <a:tr h="243720">
                <a:tc gridSpan="3">
                  <a:txBody>
                    <a:bodyPr/>
                    <a:lstStyle/>
                    <a:p>
                      <a:pPr algn="r">
                        <a:lnSpc>
                          <a:spcPct val="115000"/>
                        </a:lnSpc>
                        <a:buNone/>
                      </a:pPr>
                      <a:endParaRPr lang="ru-RU" sz="1200" b="1" strike="noStrike" spc="-1" dirty="0" smtClean="0">
                        <a:solidFill>
                          <a:srgbClr val="000000"/>
                        </a:solidFill>
                        <a:latin typeface="Times New Roman"/>
                        <a:ea typeface="Calibri"/>
                      </a:endParaRPr>
                    </a:p>
                    <a:p>
                      <a:pPr algn="r">
                        <a:lnSpc>
                          <a:spcPct val="115000"/>
                        </a:lnSpc>
                        <a:buNone/>
                      </a:pPr>
                      <a:r>
                        <a:rPr lang="ru-RU" sz="1200" b="1" strike="noStrike" spc="-1" dirty="0" smtClean="0">
                          <a:solidFill>
                            <a:srgbClr val="000000"/>
                          </a:solidFill>
                          <a:latin typeface="Times New Roman"/>
                          <a:ea typeface="Calibri"/>
                        </a:rPr>
                        <a:t>Всего </a:t>
                      </a:r>
                      <a:r>
                        <a:rPr lang="ru-RU" sz="1200" b="1" strike="noStrike" spc="-1" dirty="0">
                          <a:solidFill>
                            <a:srgbClr val="000000"/>
                          </a:solidFill>
                          <a:latin typeface="Times New Roman"/>
                          <a:ea typeface="Calibri"/>
                        </a:rPr>
                        <a:t>на сумму 332,0 тыс. руб., в том числе:</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hMerge="1">
                  <a:txBody>
                    <a:bodyPr/>
                    <a:lstStyle/>
                    <a:p>
                      <a:endParaRPr lang="ru-RU"/>
                    </a:p>
                  </a:txBody>
                  <a:tcPr marL="90000" marR="90000">
                    <a:lnL>
                      <a:noFill/>
                    </a:lnL>
                    <a:lnR>
                      <a:noFill/>
                    </a:lnR>
                    <a:lnT>
                      <a:noFill/>
                    </a:lnT>
                    <a:lnB>
                      <a:noFill/>
                    </a:lnB>
                    <a:solidFill>
                      <a:srgbClr val="729FCF"/>
                    </a:solidFill>
                  </a:tcPr>
                </a:tc>
                <a:tc hMerge="1">
                  <a:txBody>
                    <a:bodyPr/>
                    <a:lstStyle/>
                    <a:p>
                      <a:endParaRPr lang="ru-RU"/>
                    </a:p>
                  </a:txBody>
                  <a:tcPr marL="90000" marR="90000">
                    <a:lnL>
                      <a:noFill/>
                    </a:lnL>
                    <a:lnR>
                      <a:noFill/>
                    </a:lnR>
                    <a:lnT>
                      <a:noFill/>
                    </a:lnT>
                    <a:lnB>
                      <a:noFill/>
                    </a:lnB>
                    <a:solidFill>
                      <a:srgbClr val="729FCF"/>
                    </a:solidFill>
                  </a:tcPr>
                </a:tc>
                <a:tc>
                  <a:txBody>
                    <a:bodyPr/>
                    <a:lstStyle/>
                    <a:p>
                      <a:pPr algn="ctr">
                        <a:lnSpc>
                          <a:spcPct val="115000"/>
                        </a:lnSpc>
                        <a:buNone/>
                      </a:pPr>
                      <a:endParaRPr lang="ru-RU" sz="1200" b="1" strike="noStrike" spc="-1" dirty="0" smtClean="0">
                        <a:solidFill>
                          <a:srgbClr val="000000"/>
                        </a:solidFill>
                        <a:latin typeface="Times New Roman"/>
                        <a:ea typeface="Calibri"/>
                      </a:endParaRPr>
                    </a:p>
                    <a:p>
                      <a:pPr algn="ctr">
                        <a:lnSpc>
                          <a:spcPct val="115000"/>
                        </a:lnSpc>
                        <a:buNone/>
                      </a:pPr>
                      <a:r>
                        <a:rPr lang="ru-RU" sz="1200" b="1" strike="noStrike" spc="-1" dirty="0" smtClean="0">
                          <a:solidFill>
                            <a:srgbClr val="000000"/>
                          </a:solidFill>
                          <a:latin typeface="Times New Roman"/>
                          <a:ea typeface="Calibri"/>
                        </a:rPr>
                        <a:t>298,8</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a:lnSpc>
                          <a:spcPct val="100000"/>
                        </a:lnSpc>
                        <a:buNone/>
                      </a:pPr>
                      <a:endParaRPr lang="ru-RU" sz="1200" b="1" strike="noStrike" spc="-1" dirty="0" smtClean="0">
                        <a:solidFill>
                          <a:srgbClr val="000000"/>
                        </a:solidFill>
                        <a:latin typeface="Times New Roman"/>
                      </a:endParaRPr>
                    </a:p>
                    <a:p>
                      <a:pPr algn="ctr">
                        <a:lnSpc>
                          <a:spcPct val="100000"/>
                        </a:lnSpc>
                        <a:buNone/>
                      </a:pPr>
                      <a:r>
                        <a:rPr lang="ru-RU" sz="1200" b="1" strike="noStrike" spc="-1" dirty="0" smtClean="0">
                          <a:solidFill>
                            <a:srgbClr val="000000"/>
                          </a:solidFill>
                          <a:latin typeface="Times New Roman"/>
                        </a:rPr>
                        <a:t>33,2</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a:lnSpc>
                          <a:spcPct val="115000"/>
                        </a:lnSpc>
                        <a:buNone/>
                      </a:pPr>
                      <a:endParaRPr lang="ru-RU" sz="1200" b="1" strike="noStrike" spc="-1" dirty="0" smtClean="0">
                        <a:solidFill>
                          <a:srgbClr val="000000"/>
                        </a:solidFill>
                        <a:latin typeface="Times New Roman"/>
                        <a:ea typeface="Calibri"/>
                      </a:endParaRPr>
                    </a:p>
                    <a:p>
                      <a:pPr algn="ctr">
                        <a:lnSpc>
                          <a:spcPct val="115000"/>
                        </a:lnSpc>
                        <a:buNone/>
                      </a:pPr>
                      <a:r>
                        <a:rPr lang="ru-RU" sz="1200" b="1" strike="noStrike" spc="-1" dirty="0" smtClean="0">
                          <a:solidFill>
                            <a:srgbClr val="000000"/>
                          </a:solidFill>
                          <a:latin typeface="Times New Roman"/>
                          <a:ea typeface="Calibri"/>
                        </a:rPr>
                        <a:t>332,0</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c>
                  <a:txBody>
                    <a:bodyPr/>
                    <a:lstStyle/>
                    <a:p>
                      <a:pPr algn="ctr">
                        <a:lnSpc>
                          <a:spcPct val="115000"/>
                        </a:lnSpc>
                        <a:buNone/>
                      </a:pPr>
                      <a:endParaRPr lang="ru-RU" sz="1200" b="1" strike="noStrike" spc="-1" dirty="0" smtClean="0">
                        <a:solidFill>
                          <a:srgbClr val="000000"/>
                        </a:solidFill>
                        <a:latin typeface="Times New Roman"/>
                        <a:ea typeface="Calibri"/>
                      </a:endParaRPr>
                    </a:p>
                    <a:p>
                      <a:pPr algn="ctr">
                        <a:lnSpc>
                          <a:spcPct val="115000"/>
                        </a:lnSpc>
                        <a:buNone/>
                      </a:pPr>
                      <a:r>
                        <a:rPr lang="ru-RU" sz="1200" b="1" strike="noStrike" spc="-1" dirty="0" smtClean="0">
                          <a:solidFill>
                            <a:srgbClr val="000000"/>
                          </a:solidFill>
                          <a:latin typeface="Times New Roman"/>
                          <a:ea typeface="Calibri"/>
                        </a:rPr>
                        <a:t>100</a:t>
                      </a:r>
                      <a:endParaRPr lang="ru-RU" sz="1200" b="0" strike="noStrike" spc="-1" dirty="0">
                        <a:latin typeface="Arial"/>
                      </a:endParaRPr>
                    </a:p>
                  </a:txBody>
                  <a:tcPr marL="59040" marR="68400">
                    <a:lnL w="12240">
                      <a:solidFill>
                        <a:srgbClr val="C3986D"/>
                      </a:solidFill>
                    </a:lnL>
                    <a:lnR w="12240">
                      <a:solidFill>
                        <a:srgbClr val="C3986D"/>
                      </a:solidFill>
                    </a:lnR>
                    <a:lnT w="12240">
                      <a:solidFill>
                        <a:srgbClr val="C3986D"/>
                      </a:solidFill>
                    </a:lnT>
                    <a:lnB w="12240">
                      <a:solidFill>
                        <a:srgbClr val="C3986D"/>
                      </a:solidFill>
                    </a:lnB>
                    <a:solidFill>
                      <a:srgbClr val="F9DAAB"/>
                    </a:solidFill>
                  </a:tcPr>
                </a:tc>
              </a:tr>
            </a:tbl>
          </a:graphicData>
        </a:graphic>
      </p:graphicFrame>
    </p:spTree>
    <p:extLst>
      <p:ext uri="{BB962C8B-B14F-4D97-AF65-F5344CB8AC3E}">
        <p14:creationId xmlns:p14="http://schemas.microsoft.com/office/powerpoint/2010/main" val="1721428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692696"/>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pic>
        <p:nvPicPr>
          <p:cNvPr id="14" name="Picture 4"/>
          <p:cNvPicPr/>
          <p:nvPr/>
        </p:nvPicPr>
        <p:blipFill>
          <a:blip r:embed="rId2"/>
          <a:stretch/>
        </p:blipFill>
        <p:spPr>
          <a:xfrm>
            <a:off x="92470" y="2121475"/>
            <a:ext cx="2779708" cy="1290240"/>
          </a:xfrm>
          <a:prstGeom prst="rect">
            <a:avLst/>
          </a:prstGeom>
          <a:ln>
            <a:noFill/>
          </a:ln>
        </p:spPr>
      </p:pic>
      <p:pic>
        <p:nvPicPr>
          <p:cNvPr id="15" name="Picture 3"/>
          <p:cNvPicPr/>
          <p:nvPr/>
        </p:nvPicPr>
        <p:blipFill>
          <a:blip r:embed="rId3"/>
          <a:stretch/>
        </p:blipFill>
        <p:spPr>
          <a:xfrm>
            <a:off x="2928600" y="1211430"/>
            <a:ext cx="3047760" cy="4382640"/>
          </a:xfrm>
          <a:prstGeom prst="rect">
            <a:avLst/>
          </a:prstGeom>
          <a:ln>
            <a:noFill/>
          </a:ln>
        </p:spPr>
      </p:pic>
      <p:pic>
        <p:nvPicPr>
          <p:cNvPr id="16" name="Picture 5"/>
          <p:cNvPicPr/>
          <p:nvPr/>
        </p:nvPicPr>
        <p:blipFill>
          <a:blip r:embed="rId2"/>
          <a:stretch/>
        </p:blipFill>
        <p:spPr>
          <a:xfrm>
            <a:off x="6111908" y="2112510"/>
            <a:ext cx="2852580" cy="1290240"/>
          </a:xfrm>
          <a:prstGeom prst="rect">
            <a:avLst/>
          </a:prstGeom>
          <a:ln>
            <a:noFill/>
          </a:ln>
        </p:spPr>
      </p:pic>
      <p:sp>
        <p:nvSpPr>
          <p:cNvPr id="2" name="Прямоугольник 1"/>
          <p:cNvSpPr/>
          <p:nvPr/>
        </p:nvSpPr>
        <p:spPr>
          <a:xfrm>
            <a:off x="92470" y="2310794"/>
            <a:ext cx="2664296" cy="646331"/>
          </a:xfrm>
          <a:prstGeom prst="rect">
            <a:avLst/>
          </a:prstGeom>
        </p:spPr>
        <p:txBody>
          <a:bodyPr wrap="square">
            <a:spAutoFit/>
          </a:bodyPr>
          <a:lstStyle/>
          <a:p>
            <a:pPr algn="ctr"/>
            <a:r>
              <a:rPr lang="ru-RU" b="1" spc="-1" dirty="0">
                <a:solidFill>
                  <a:srgbClr val="7030A0"/>
                </a:solidFill>
                <a:latin typeface="Arial"/>
                <a:ea typeface="Microsoft YaHei"/>
              </a:rPr>
              <a:t>ПРОФИЦИТ = </a:t>
            </a:r>
            <a:r>
              <a:rPr lang="ru-RU" b="1" spc="-1" dirty="0" smtClean="0">
                <a:solidFill>
                  <a:srgbClr val="7030A0"/>
                </a:solidFill>
                <a:latin typeface="Arial"/>
                <a:ea typeface="Microsoft YaHei"/>
              </a:rPr>
              <a:t> </a:t>
            </a:r>
            <a:r>
              <a:rPr lang="ru-RU" b="1" spc="-1" dirty="0" smtClean="0">
                <a:solidFill>
                  <a:srgbClr val="000000"/>
                </a:solidFill>
                <a:latin typeface="Arial"/>
                <a:ea typeface="Microsoft YaHei"/>
              </a:rPr>
              <a:t>Доходы </a:t>
            </a:r>
            <a:r>
              <a:rPr lang="ru-RU" b="1" spc="-1" dirty="0">
                <a:solidFill>
                  <a:srgbClr val="7030A0"/>
                </a:solidFill>
                <a:latin typeface="Arial"/>
                <a:ea typeface="Microsoft YaHei"/>
              </a:rPr>
              <a:t>&gt;</a:t>
            </a:r>
            <a:r>
              <a:rPr lang="ru-RU" b="1" spc="-1" dirty="0">
                <a:solidFill>
                  <a:srgbClr val="000000"/>
                </a:solidFill>
                <a:latin typeface="Arial"/>
                <a:ea typeface="Microsoft YaHei"/>
              </a:rPr>
              <a:t> Расходы </a:t>
            </a:r>
            <a:endParaRPr lang="ru-RU" dirty="0"/>
          </a:p>
        </p:txBody>
      </p:sp>
      <p:sp>
        <p:nvSpPr>
          <p:cNvPr id="12" name="Прямоугольник 11"/>
          <p:cNvSpPr/>
          <p:nvPr/>
        </p:nvSpPr>
        <p:spPr>
          <a:xfrm>
            <a:off x="6372200" y="2434464"/>
            <a:ext cx="2438080" cy="646331"/>
          </a:xfrm>
          <a:prstGeom prst="rect">
            <a:avLst/>
          </a:prstGeom>
        </p:spPr>
        <p:txBody>
          <a:bodyPr wrap="square">
            <a:spAutoFit/>
          </a:bodyPr>
          <a:lstStyle/>
          <a:p>
            <a:pPr algn="ctr">
              <a:lnSpc>
                <a:spcPct val="100000"/>
              </a:lnSpc>
            </a:pPr>
            <a:r>
              <a:rPr lang="ru-RU" b="1" spc="-1" dirty="0">
                <a:solidFill>
                  <a:srgbClr val="000000"/>
                </a:solidFill>
                <a:latin typeface="Arial"/>
                <a:ea typeface="Microsoft YaHei"/>
              </a:rPr>
              <a:t> </a:t>
            </a:r>
            <a:r>
              <a:rPr lang="ru-RU" b="1" spc="-1" dirty="0">
                <a:solidFill>
                  <a:srgbClr val="7030A0"/>
                </a:solidFill>
                <a:latin typeface="Arial"/>
                <a:ea typeface="Microsoft YaHei"/>
              </a:rPr>
              <a:t>ДЕФИЦИТ =</a:t>
            </a:r>
            <a:r>
              <a:rPr lang="ru-RU" b="1" spc="-1" dirty="0">
                <a:solidFill>
                  <a:srgbClr val="000000"/>
                </a:solidFill>
                <a:latin typeface="Arial"/>
                <a:ea typeface="Microsoft YaHei"/>
              </a:rPr>
              <a:t> </a:t>
            </a:r>
            <a:endParaRPr lang="ru-RU" spc="-1" dirty="0">
              <a:latin typeface="Arial"/>
            </a:endParaRPr>
          </a:p>
          <a:p>
            <a:pPr algn="ctr">
              <a:lnSpc>
                <a:spcPct val="100000"/>
              </a:lnSpc>
            </a:pPr>
            <a:r>
              <a:rPr lang="ru-RU" b="1" spc="-1" dirty="0">
                <a:solidFill>
                  <a:srgbClr val="000000"/>
                </a:solidFill>
                <a:latin typeface="Arial"/>
                <a:ea typeface="Microsoft YaHei"/>
              </a:rPr>
              <a:t>Доходы </a:t>
            </a:r>
            <a:r>
              <a:rPr lang="ru-RU" b="1" spc="-1" dirty="0">
                <a:solidFill>
                  <a:srgbClr val="7030A0"/>
                </a:solidFill>
                <a:latin typeface="Arial"/>
                <a:ea typeface="Microsoft YaHei"/>
              </a:rPr>
              <a:t>&lt;</a:t>
            </a:r>
            <a:r>
              <a:rPr lang="ru-RU" b="1" spc="-1" dirty="0">
                <a:solidFill>
                  <a:srgbClr val="000000"/>
                </a:solidFill>
                <a:latin typeface="Arial"/>
                <a:ea typeface="Microsoft YaHei"/>
              </a:rPr>
              <a:t> </a:t>
            </a:r>
            <a:r>
              <a:rPr lang="ru-RU" b="1" spc="-1" dirty="0" smtClean="0">
                <a:solidFill>
                  <a:srgbClr val="000000"/>
                </a:solidFill>
                <a:latin typeface="Arial"/>
                <a:ea typeface="Microsoft YaHei"/>
              </a:rPr>
              <a:t>Расходы </a:t>
            </a:r>
            <a:endParaRPr lang="ru-RU" dirty="0"/>
          </a:p>
        </p:txBody>
      </p:sp>
      <p:sp>
        <p:nvSpPr>
          <p:cNvPr id="17" name="TextBox 16"/>
          <p:cNvSpPr txBox="1"/>
          <p:nvPr/>
        </p:nvSpPr>
        <p:spPr>
          <a:xfrm>
            <a:off x="323529" y="4293096"/>
            <a:ext cx="8486752" cy="2431435"/>
          </a:xfrm>
          <a:prstGeom prst="rect">
            <a:avLst/>
          </a:prstGeom>
          <a:noFill/>
        </p:spPr>
        <p:txBody>
          <a:bodyPr wrap="square" rtlCol="0">
            <a:spAutoFit/>
          </a:bodyPr>
          <a:lstStyle/>
          <a:p>
            <a:pPr>
              <a:lnSpc>
                <a:spcPct val="100000"/>
              </a:lnSpc>
            </a:pPr>
            <a:r>
              <a:rPr lang="ru-RU" sz="1400" b="1" spc="-1" dirty="0">
                <a:solidFill>
                  <a:srgbClr val="000000"/>
                </a:solidFill>
                <a:latin typeface="Times New Roman" panose="02020603050405020304" pitchFamily="18" charset="0"/>
                <a:ea typeface="Microsoft YaHei"/>
                <a:cs typeface="Times New Roman" panose="02020603050405020304" pitchFamily="18" charset="0"/>
              </a:rPr>
              <a:t>Статья 92.1. Бюджетного кодекса РФ: </a:t>
            </a:r>
            <a:endParaRPr lang="ru-RU" sz="1400" b="1" spc="-1" dirty="0">
              <a:latin typeface="Times New Roman" panose="02020603050405020304" pitchFamily="18" charset="0"/>
              <a:cs typeface="Times New Roman" panose="02020603050405020304" pitchFamily="18" charset="0"/>
            </a:endParaRPr>
          </a:p>
          <a:p>
            <a:pPr algn="just">
              <a:lnSpc>
                <a:spcPct val="100000"/>
              </a:lnSpc>
            </a:pPr>
            <a:r>
              <a:rPr lang="ru-RU" sz="1400" b="1" spc="-1" dirty="0">
                <a:solidFill>
                  <a:srgbClr val="000000"/>
                </a:solidFill>
                <a:latin typeface="Times New Roman" panose="02020603050405020304" pitchFamily="18" charset="0"/>
                <a:ea typeface="Microsoft YaHei"/>
                <a:cs typeface="Times New Roman" panose="02020603050405020304" pitchFamily="18" charset="0"/>
              </a:rPr>
              <a:t>Дефицит местного бюджета </a:t>
            </a:r>
            <a:r>
              <a:rPr lang="ru-RU" sz="1400" b="1" spc="-1" dirty="0">
                <a:latin typeface="Times New Roman" panose="02020603050405020304" pitchFamily="18" charset="0"/>
                <a:ea typeface="Microsoft YaHei"/>
                <a:cs typeface="Times New Roman" panose="02020603050405020304" pitchFamily="18" charset="0"/>
              </a:rPr>
              <a:t>не должен превышать 10 %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 В случае утверждения муниципальным правовым актом представительного органа муниципального образования о бюджете в составе источников финансирования дефицита местного бюджета поступлений от продажи акций и иных форм участия в капитале, находящихся в собственности муниципального образования, и (или) снижения остатков средств на счетах по учету средств местного бюджета дефицит местного бюджета может превысить ограничения, установленные настоящим пунктом, в пределах суммы указанных поступлений и снижения остатков средств. на счетах по учету средств местного бюджета.)</a:t>
            </a:r>
          </a:p>
          <a:p>
            <a:endParaRPr lang="ru-RU" sz="1200" dirty="0"/>
          </a:p>
        </p:txBody>
      </p:sp>
      <p:pic>
        <p:nvPicPr>
          <p:cNvPr id="19" name="Picture 2"/>
          <p:cNvPicPr/>
          <p:nvPr/>
        </p:nvPicPr>
        <p:blipFill>
          <a:blip r:embed="rId4"/>
          <a:stretch/>
        </p:blipFill>
        <p:spPr>
          <a:xfrm>
            <a:off x="263520" y="675390"/>
            <a:ext cx="8546760" cy="536040"/>
          </a:xfrm>
          <a:prstGeom prst="rect">
            <a:avLst/>
          </a:prstGeom>
          <a:ln>
            <a:noFill/>
          </a:ln>
        </p:spPr>
      </p:pic>
    </p:spTree>
    <p:extLst>
      <p:ext uri="{BB962C8B-B14F-4D97-AF65-F5344CB8AC3E}">
        <p14:creationId xmlns:p14="http://schemas.microsoft.com/office/powerpoint/2010/main" val="679993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16" name="Text Box 5"/>
          <p:cNvSpPr txBox="1">
            <a:spLocks noChangeArrowheads="1"/>
          </p:cNvSpPr>
          <p:nvPr/>
        </p:nvSpPr>
        <p:spPr bwMode="auto">
          <a:xfrm>
            <a:off x="179512" y="692696"/>
            <a:ext cx="86409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b="1" spc="-1" dirty="0">
                <a:solidFill>
                  <a:srgbClr val="21409A"/>
                </a:solidFill>
                <a:latin typeface="Times New Roman"/>
              </a:rPr>
              <a:t>Народные проекты </a:t>
            </a:r>
            <a:r>
              <a:rPr lang="ru-RU" b="1" spc="-1" dirty="0" smtClean="0">
                <a:solidFill>
                  <a:srgbClr val="21409A"/>
                </a:solidFill>
                <a:latin typeface="Times New Roman"/>
              </a:rPr>
              <a:t>в 2022 году</a:t>
            </a:r>
            <a:endParaRPr lang="ru-RU" spc="-1" dirty="0">
              <a:latin typeface="Arial"/>
            </a:endParaRPr>
          </a:p>
        </p:txBody>
      </p:sp>
      <p:sp>
        <p:nvSpPr>
          <p:cNvPr id="10" name="Прямоугольник 9"/>
          <p:cNvSpPr/>
          <p:nvPr/>
        </p:nvSpPr>
        <p:spPr>
          <a:xfrm>
            <a:off x="4479635" y="2967335"/>
            <a:ext cx="1847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Рисунок 267"/>
          <p:cNvPicPr/>
          <p:nvPr/>
        </p:nvPicPr>
        <p:blipFill>
          <a:blip r:embed="rId3"/>
          <a:stretch/>
        </p:blipFill>
        <p:spPr>
          <a:xfrm>
            <a:off x="0" y="796811"/>
            <a:ext cx="968368" cy="521766"/>
          </a:xfrm>
          <a:prstGeom prst="rect">
            <a:avLst/>
          </a:prstGeom>
          <a:ln>
            <a:noFill/>
          </a:ln>
        </p:spPr>
      </p:pic>
      <p:sp>
        <p:nvSpPr>
          <p:cNvPr id="2" name="TextBox 1"/>
          <p:cNvSpPr txBox="1"/>
          <p:nvPr/>
        </p:nvSpPr>
        <p:spPr>
          <a:xfrm>
            <a:off x="999118" y="1115452"/>
            <a:ext cx="2751459" cy="738664"/>
          </a:xfrm>
          <a:prstGeom prst="rect">
            <a:avLst/>
          </a:prstGeom>
          <a:noFill/>
        </p:spPr>
        <p:txBody>
          <a:bodyPr wrap="none" rtlCol="0">
            <a:spAutoFit/>
          </a:bodyPr>
          <a:lstStyle/>
          <a:p>
            <a:pPr algn="ctr">
              <a:lnSpc>
                <a:spcPct val="100000"/>
              </a:lnSpc>
              <a:buNone/>
            </a:pPr>
            <a:r>
              <a:rPr lang="ru-RU" sz="1400" b="1" spc="-1" dirty="0">
                <a:solidFill>
                  <a:srgbClr val="000000"/>
                </a:solidFill>
                <a:latin typeface="Times New Roman"/>
              </a:rPr>
              <a:t>Ремонт помещений МБУ ДОД </a:t>
            </a:r>
            <a:endParaRPr lang="ru-RU" sz="1400" spc="-1" dirty="0">
              <a:latin typeface="Arial"/>
            </a:endParaRPr>
          </a:p>
          <a:p>
            <a:pPr algn="ctr">
              <a:lnSpc>
                <a:spcPct val="100000"/>
              </a:lnSpc>
              <a:buNone/>
            </a:pPr>
            <a:r>
              <a:rPr lang="ru-RU" sz="1400" b="1" spc="-1" dirty="0">
                <a:solidFill>
                  <a:srgbClr val="000000"/>
                </a:solidFill>
                <a:latin typeface="Times New Roman"/>
              </a:rPr>
              <a:t>«Детская музыкальная школа</a:t>
            </a:r>
            <a:r>
              <a:rPr lang="ru-RU" sz="1400" b="1" spc="-1" dirty="0" smtClean="0">
                <a:solidFill>
                  <a:srgbClr val="000000"/>
                </a:solidFill>
                <a:latin typeface="Times New Roman"/>
              </a:rPr>
              <a:t>»</a:t>
            </a:r>
          </a:p>
          <a:p>
            <a:pPr algn="ctr">
              <a:lnSpc>
                <a:spcPct val="100000"/>
              </a:lnSpc>
              <a:buNone/>
            </a:pPr>
            <a:r>
              <a:rPr lang="ru-RU" sz="1400" b="1" spc="-1" dirty="0" smtClean="0">
                <a:solidFill>
                  <a:srgbClr val="000000"/>
                </a:solidFill>
                <a:latin typeface="Times New Roman"/>
              </a:rPr>
              <a:t> </a:t>
            </a:r>
            <a:r>
              <a:rPr lang="ru-RU" sz="1400" b="1" spc="-1" dirty="0">
                <a:solidFill>
                  <a:srgbClr val="000000"/>
                </a:solidFill>
                <a:latin typeface="Times New Roman"/>
              </a:rPr>
              <a:t>г. </a:t>
            </a:r>
            <a:r>
              <a:rPr lang="ru-RU" sz="1400" b="1" spc="-1" dirty="0" smtClean="0">
                <a:solidFill>
                  <a:srgbClr val="000000"/>
                </a:solidFill>
                <a:latin typeface="Times New Roman"/>
              </a:rPr>
              <a:t>Вуктыл</a:t>
            </a:r>
            <a:endParaRPr lang="ru-RU" dirty="0"/>
          </a:p>
        </p:txBody>
      </p:sp>
      <p:sp>
        <p:nvSpPr>
          <p:cNvPr id="3" name="TextBox 2"/>
          <p:cNvSpPr txBox="1"/>
          <p:nvPr/>
        </p:nvSpPr>
        <p:spPr>
          <a:xfrm>
            <a:off x="6289962" y="1861286"/>
            <a:ext cx="2952329" cy="738664"/>
          </a:xfrm>
          <a:prstGeom prst="rect">
            <a:avLst/>
          </a:prstGeom>
          <a:noFill/>
        </p:spPr>
        <p:txBody>
          <a:bodyPr wrap="square" rtlCol="0">
            <a:spAutoFit/>
          </a:bodyPr>
          <a:lstStyle/>
          <a:p>
            <a:pPr algn="ctr">
              <a:lnSpc>
                <a:spcPct val="100000"/>
              </a:lnSpc>
              <a:buNone/>
            </a:pPr>
            <a:r>
              <a:rPr lang="ru-RU" sz="1400" b="1" spc="-1" dirty="0">
                <a:solidFill>
                  <a:srgbClr val="000000"/>
                </a:solidFill>
                <a:latin typeface="Times New Roman"/>
              </a:rPr>
              <a:t>Ремонтные работы здания МБОУ </a:t>
            </a:r>
            <a:endParaRPr lang="ru-RU" sz="1400" b="1" spc="-1" dirty="0" smtClean="0">
              <a:solidFill>
                <a:srgbClr val="000000"/>
              </a:solidFill>
              <a:latin typeface="Times New Roman"/>
            </a:endParaRPr>
          </a:p>
          <a:p>
            <a:pPr algn="ctr">
              <a:lnSpc>
                <a:spcPct val="100000"/>
              </a:lnSpc>
              <a:buNone/>
            </a:pPr>
            <a:r>
              <a:rPr lang="ru-RU" sz="1400" b="1" spc="-1" dirty="0" smtClean="0">
                <a:solidFill>
                  <a:srgbClr val="000000"/>
                </a:solidFill>
                <a:latin typeface="Times New Roman"/>
              </a:rPr>
              <a:t>«</a:t>
            </a:r>
            <a:r>
              <a:rPr lang="ru-RU" sz="1400" b="1" spc="-1" dirty="0">
                <a:solidFill>
                  <a:srgbClr val="000000"/>
                </a:solidFill>
                <a:latin typeface="Times New Roman"/>
              </a:rPr>
              <a:t>СОШ №2 им. Г.В. Кравченко»</a:t>
            </a:r>
            <a:endParaRPr lang="ru-RU" sz="1400" spc="-1" dirty="0">
              <a:latin typeface="Arial"/>
            </a:endParaRPr>
          </a:p>
          <a:p>
            <a:pPr algn="ctr">
              <a:lnSpc>
                <a:spcPct val="100000"/>
              </a:lnSpc>
              <a:buNone/>
            </a:pPr>
            <a:r>
              <a:rPr lang="ru-RU" sz="1400" b="1" spc="-1" dirty="0">
                <a:solidFill>
                  <a:srgbClr val="000000"/>
                </a:solidFill>
                <a:latin typeface="Times New Roman"/>
              </a:rPr>
              <a:t> г. </a:t>
            </a:r>
            <a:r>
              <a:rPr lang="ru-RU" sz="1400" b="1" spc="-1" dirty="0" smtClean="0">
                <a:solidFill>
                  <a:srgbClr val="000000"/>
                </a:solidFill>
                <a:latin typeface="Times New Roman"/>
              </a:rPr>
              <a:t>Вуктыл</a:t>
            </a:r>
            <a:endParaRPr lang="ru-RU" dirty="0"/>
          </a:p>
        </p:txBody>
      </p:sp>
      <p:pic>
        <p:nvPicPr>
          <p:cNvPr id="11" name="Picture 2" descr="W:\БЮДЖЕТ ДЛЯ ГРАЖДАН\2023-2025\Проект\фото НБ\Ремонт помещений муниципального бюджетного учреждения дополнительного образования детей «Детская музыкальная школа» города Вуктыла\было\1.jpg"/>
          <p:cNvPicPr/>
          <p:nvPr/>
        </p:nvPicPr>
        <p:blipFill>
          <a:blip r:embed="rId4"/>
          <a:stretch/>
        </p:blipFill>
        <p:spPr>
          <a:xfrm>
            <a:off x="203400" y="1707120"/>
            <a:ext cx="2640240" cy="2595960"/>
          </a:xfrm>
          <a:prstGeom prst="rect">
            <a:avLst/>
          </a:prstGeom>
          <a:ln w="0">
            <a:noFill/>
          </a:ln>
          <a:effectLst>
            <a:softEdge rad="112680"/>
          </a:effectLst>
        </p:spPr>
      </p:pic>
      <p:pic>
        <p:nvPicPr>
          <p:cNvPr id="12" name="Picture 3" descr="W:\БЮДЖЕТ ДЛЯ ГРАЖДАН\2023-2025\Проект\фото НБ\Ремонт помещений муниципального бюджетного учреждения дополнительного образования детей «Детская музыкальная школа» города Вуктыла\стало\5.jpg"/>
          <p:cNvPicPr/>
          <p:nvPr/>
        </p:nvPicPr>
        <p:blipFill>
          <a:blip r:embed="rId5"/>
          <a:stretch/>
        </p:blipFill>
        <p:spPr>
          <a:xfrm>
            <a:off x="1505305" y="4303080"/>
            <a:ext cx="2868120" cy="2151000"/>
          </a:xfrm>
          <a:prstGeom prst="rect">
            <a:avLst/>
          </a:prstGeom>
          <a:ln w="0">
            <a:noFill/>
          </a:ln>
          <a:effectLst>
            <a:softEdge rad="112680"/>
          </a:effectLst>
        </p:spPr>
      </p:pic>
      <p:sp>
        <p:nvSpPr>
          <p:cNvPr id="13" name="Picture 4"/>
          <p:cNvSpPr/>
          <p:nvPr/>
        </p:nvSpPr>
        <p:spPr>
          <a:xfrm>
            <a:off x="4119593" y="1311193"/>
            <a:ext cx="2177640" cy="2904840"/>
          </a:xfrm>
          <a:prstGeom prst="roundRect">
            <a:avLst>
              <a:gd name="adj" fmla="val 8594"/>
            </a:avLst>
          </a:prstGeom>
          <a:blipFill rotWithShape="0">
            <a:blip r:embed="rId6"/>
            <a:srcRect/>
            <a:stretch/>
          </a:blipFill>
          <a:ln w="0">
            <a:noFill/>
          </a:ln>
          <a:effectLst>
            <a:reflection blurRad="12700" stA="38000" endPos="28000" dist="5000" dir="5400000" sy="-100000" algn="bl" rotWithShape="0"/>
          </a:effectLst>
        </p:spPr>
        <p:style>
          <a:lnRef idx="0">
            <a:scrgbClr r="0" g="0" b="0"/>
          </a:lnRef>
          <a:fillRef idx="0">
            <a:scrgbClr r="0" g="0" b="0"/>
          </a:fillRef>
          <a:effectRef idx="0">
            <a:scrgbClr r="0" g="0" b="0"/>
          </a:effectRef>
          <a:fontRef idx="minor"/>
        </p:style>
      </p:sp>
      <p:sp>
        <p:nvSpPr>
          <p:cNvPr id="14" name="Picture 5"/>
          <p:cNvSpPr/>
          <p:nvPr/>
        </p:nvSpPr>
        <p:spPr>
          <a:xfrm>
            <a:off x="5940152" y="3935630"/>
            <a:ext cx="3057840" cy="2508120"/>
          </a:xfrm>
          <a:prstGeom prst="roundRect">
            <a:avLst>
              <a:gd name="adj" fmla="val 8594"/>
            </a:avLst>
          </a:prstGeom>
          <a:blipFill rotWithShape="0">
            <a:blip r:embed="rId7"/>
            <a:srcRect/>
            <a:stretch/>
          </a:blipFill>
          <a:ln w="0">
            <a:noFill/>
          </a:ln>
          <a:effectLst>
            <a:reflection blurRad="12700" stA="38000" endPos="28000" dist="5000" dir="5400000" sy="-100000" algn="bl" rotWithShape="0"/>
          </a:effectLst>
        </p:spPr>
        <p:style>
          <a:lnRef idx="0">
            <a:scrgbClr r="0" g="0" b="0"/>
          </a:lnRef>
          <a:fillRef idx="0">
            <a:scrgbClr r="0" g="0" b="0"/>
          </a:fillRef>
          <a:effectRef idx="0">
            <a:scrgbClr r="0" g="0" b="0"/>
          </a:effectRef>
          <a:fontRef idx="minor"/>
        </p:style>
      </p:sp>
      <p:sp>
        <p:nvSpPr>
          <p:cNvPr id="5" name="TextBox 4"/>
          <p:cNvSpPr txBox="1"/>
          <p:nvPr/>
        </p:nvSpPr>
        <p:spPr>
          <a:xfrm>
            <a:off x="618501" y="4240171"/>
            <a:ext cx="761234" cy="646331"/>
          </a:xfrm>
          <a:prstGeom prst="rect">
            <a:avLst/>
          </a:prstGeom>
          <a:noFill/>
        </p:spPr>
        <p:txBody>
          <a:bodyPr wrap="none" rtlCol="0">
            <a:spAutoFit/>
          </a:bodyPr>
          <a:lstStyle/>
          <a:p>
            <a:r>
              <a:rPr lang="ru-RU" b="1" spc="-1" dirty="0">
                <a:solidFill>
                  <a:srgbClr val="000000"/>
                </a:solidFill>
                <a:latin typeface="Times New Roman"/>
              </a:rPr>
              <a:t>Было</a:t>
            </a:r>
            <a:endParaRPr lang="ru-RU" spc="-1" dirty="0">
              <a:latin typeface="Arial"/>
            </a:endParaRPr>
          </a:p>
          <a:p>
            <a:endParaRPr lang="ru-RU" dirty="0"/>
          </a:p>
        </p:txBody>
      </p:sp>
      <p:sp>
        <p:nvSpPr>
          <p:cNvPr id="6" name="TextBox 5"/>
          <p:cNvSpPr txBox="1"/>
          <p:nvPr/>
        </p:nvSpPr>
        <p:spPr>
          <a:xfrm>
            <a:off x="4860032" y="4292574"/>
            <a:ext cx="761234" cy="646331"/>
          </a:xfrm>
          <a:prstGeom prst="rect">
            <a:avLst/>
          </a:prstGeom>
          <a:noFill/>
        </p:spPr>
        <p:txBody>
          <a:bodyPr wrap="none" rtlCol="0">
            <a:spAutoFit/>
          </a:bodyPr>
          <a:lstStyle/>
          <a:p>
            <a:r>
              <a:rPr lang="ru-RU" b="1" spc="-1" dirty="0">
                <a:solidFill>
                  <a:srgbClr val="000000"/>
                </a:solidFill>
                <a:latin typeface="Times New Roman"/>
              </a:rPr>
              <a:t>Было</a:t>
            </a:r>
            <a:endParaRPr lang="ru-RU" spc="-1" dirty="0">
              <a:latin typeface="Arial"/>
            </a:endParaRPr>
          </a:p>
          <a:p>
            <a:endParaRPr lang="ru-RU" dirty="0"/>
          </a:p>
        </p:txBody>
      </p:sp>
      <p:sp>
        <p:nvSpPr>
          <p:cNvPr id="9" name="TextBox 8"/>
          <p:cNvSpPr txBox="1"/>
          <p:nvPr/>
        </p:nvSpPr>
        <p:spPr>
          <a:xfrm>
            <a:off x="2627784" y="6475257"/>
            <a:ext cx="827086" cy="646331"/>
          </a:xfrm>
          <a:prstGeom prst="rect">
            <a:avLst/>
          </a:prstGeom>
          <a:noFill/>
        </p:spPr>
        <p:txBody>
          <a:bodyPr wrap="none" rtlCol="0">
            <a:spAutoFit/>
          </a:bodyPr>
          <a:lstStyle/>
          <a:p>
            <a:r>
              <a:rPr lang="ru-RU" b="1" spc="-1" dirty="0">
                <a:solidFill>
                  <a:srgbClr val="000000"/>
                </a:solidFill>
                <a:latin typeface="Times New Roman"/>
              </a:rPr>
              <a:t>Стало</a:t>
            </a:r>
            <a:endParaRPr lang="ru-RU" spc="-1" dirty="0">
              <a:latin typeface="Arial"/>
            </a:endParaRPr>
          </a:p>
          <a:p>
            <a:endParaRPr lang="ru-RU" dirty="0"/>
          </a:p>
        </p:txBody>
      </p:sp>
      <p:sp>
        <p:nvSpPr>
          <p:cNvPr id="15" name="TextBox 14"/>
          <p:cNvSpPr txBox="1"/>
          <p:nvPr/>
        </p:nvSpPr>
        <p:spPr>
          <a:xfrm>
            <a:off x="6939041" y="6443750"/>
            <a:ext cx="827086" cy="646331"/>
          </a:xfrm>
          <a:prstGeom prst="rect">
            <a:avLst/>
          </a:prstGeom>
          <a:noFill/>
        </p:spPr>
        <p:txBody>
          <a:bodyPr wrap="none" rtlCol="0">
            <a:spAutoFit/>
          </a:bodyPr>
          <a:lstStyle/>
          <a:p>
            <a:r>
              <a:rPr lang="ru-RU" b="1" spc="-1" dirty="0">
                <a:solidFill>
                  <a:srgbClr val="000000"/>
                </a:solidFill>
                <a:latin typeface="Times New Roman"/>
              </a:rPr>
              <a:t>Стало</a:t>
            </a:r>
            <a:endParaRPr lang="ru-RU" spc="-1" dirty="0">
              <a:latin typeface="Arial"/>
            </a:endParaRPr>
          </a:p>
          <a:p>
            <a:endParaRPr lang="ru-RU" dirty="0"/>
          </a:p>
        </p:txBody>
      </p:sp>
    </p:spTree>
    <p:extLst>
      <p:ext uri="{BB962C8B-B14F-4D97-AF65-F5344CB8AC3E}">
        <p14:creationId xmlns:p14="http://schemas.microsoft.com/office/powerpoint/2010/main" val="424442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16" name="Text Box 5"/>
          <p:cNvSpPr txBox="1">
            <a:spLocks noChangeArrowheads="1"/>
          </p:cNvSpPr>
          <p:nvPr/>
        </p:nvSpPr>
        <p:spPr bwMode="auto">
          <a:xfrm>
            <a:off x="179512" y="692696"/>
            <a:ext cx="86409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b="1" spc="-1" dirty="0">
                <a:solidFill>
                  <a:srgbClr val="21409A"/>
                </a:solidFill>
                <a:latin typeface="Times New Roman"/>
              </a:rPr>
              <a:t>Народные проекты </a:t>
            </a:r>
            <a:r>
              <a:rPr lang="ru-RU" b="1" spc="-1" dirty="0" smtClean="0">
                <a:solidFill>
                  <a:srgbClr val="21409A"/>
                </a:solidFill>
                <a:latin typeface="Times New Roman"/>
              </a:rPr>
              <a:t>в 2022 году</a:t>
            </a:r>
            <a:endParaRPr lang="ru-RU" spc="-1" dirty="0">
              <a:latin typeface="Arial"/>
            </a:endParaRPr>
          </a:p>
        </p:txBody>
      </p:sp>
      <p:sp>
        <p:nvSpPr>
          <p:cNvPr id="10" name="Прямоугольник 9"/>
          <p:cNvSpPr/>
          <p:nvPr/>
        </p:nvSpPr>
        <p:spPr>
          <a:xfrm>
            <a:off x="4479635" y="2967335"/>
            <a:ext cx="1847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TextBox 1"/>
          <p:cNvSpPr txBox="1"/>
          <p:nvPr/>
        </p:nvSpPr>
        <p:spPr>
          <a:xfrm>
            <a:off x="1506040" y="1062028"/>
            <a:ext cx="3355599" cy="584775"/>
          </a:xfrm>
          <a:prstGeom prst="rect">
            <a:avLst/>
          </a:prstGeom>
          <a:noFill/>
        </p:spPr>
        <p:txBody>
          <a:bodyPr wrap="none" rtlCol="0">
            <a:spAutoFit/>
          </a:bodyPr>
          <a:lstStyle/>
          <a:p>
            <a:pPr algn="ctr">
              <a:lnSpc>
                <a:spcPct val="100000"/>
              </a:lnSpc>
              <a:buNone/>
            </a:pPr>
            <a:r>
              <a:rPr lang="ru-RU" sz="1600" b="1" spc="-1" dirty="0">
                <a:solidFill>
                  <a:srgbClr val="000000"/>
                </a:solidFill>
                <a:latin typeface="Times New Roman"/>
              </a:rPr>
              <a:t>Обустройство подъездного пути к </a:t>
            </a:r>
            <a:endParaRPr lang="ru-RU" sz="1600" spc="-1" dirty="0">
              <a:latin typeface="Arial"/>
            </a:endParaRPr>
          </a:p>
          <a:p>
            <a:pPr algn="ctr">
              <a:lnSpc>
                <a:spcPct val="100000"/>
              </a:lnSpc>
              <a:buNone/>
            </a:pPr>
            <a:r>
              <a:rPr lang="ru-RU" sz="1600" b="1" spc="-1" dirty="0">
                <a:solidFill>
                  <a:srgbClr val="000000"/>
                </a:solidFill>
                <a:latin typeface="Times New Roman"/>
              </a:rPr>
              <a:t>кладбищу в п. Лемтыбож</a:t>
            </a:r>
            <a:endParaRPr lang="ru-RU" sz="1600" spc="-1" dirty="0">
              <a:latin typeface="Arial"/>
            </a:endParaRPr>
          </a:p>
        </p:txBody>
      </p:sp>
      <p:pic>
        <p:nvPicPr>
          <p:cNvPr id="11" name="Рисунок 267"/>
          <p:cNvPicPr/>
          <p:nvPr/>
        </p:nvPicPr>
        <p:blipFill>
          <a:blip r:embed="rId3"/>
          <a:stretch/>
        </p:blipFill>
        <p:spPr>
          <a:xfrm>
            <a:off x="404" y="761491"/>
            <a:ext cx="968368" cy="521766"/>
          </a:xfrm>
          <a:prstGeom prst="rect">
            <a:avLst/>
          </a:prstGeom>
          <a:ln>
            <a:noFill/>
          </a:ln>
        </p:spPr>
      </p:pic>
      <p:sp>
        <p:nvSpPr>
          <p:cNvPr id="3" name="TextBox 2"/>
          <p:cNvSpPr txBox="1"/>
          <p:nvPr/>
        </p:nvSpPr>
        <p:spPr>
          <a:xfrm>
            <a:off x="6679938" y="1781527"/>
            <a:ext cx="2428422" cy="830997"/>
          </a:xfrm>
          <a:prstGeom prst="rect">
            <a:avLst/>
          </a:prstGeom>
          <a:noFill/>
        </p:spPr>
        <p:txBody>
          <a:bodyPr wrap="none" rtlCol="0">
            <a:spAutoFit/>
          </a:bodyPr>
          <a:lstStyle/>
          <a:p>
            <a:pPr algn="ctr">
              <a:lnSpc>
                <a:spcPct val="100000"/>
              </a:lnSpc>
              <a:buNone/>
            </a:pPr>
            <a:r>
              <a:rPr lang="ru-RU" sz="1600" b="1" spc="-1" dirty="0">
                <a:solidFill>
                  <a:srgbClr val="000000"/>
                </a:solidFill>
                <a:latin typeface="Times New Roman"/>
              </a:rPr>
              <a:t>Обустройство уличного </a:t>
            </a:r>
            <a:endParaRPr lang="ru-RU" sz="1600" b="1" spc="-1" dirty="0" smtClean="0">
              <a:solidFill>
                <a:srgbClr val="000000"/>
              </a:solidFill>
              <a:latin typeface="Times New Roman"/>
            </a:endParaRPr>
          </a:p>
          <a:p>
            <a:pPr algn="ctr">
              <a:lnSpc>
                <a:spcPct val="100000"/>
              </a:lnSpc>
              <a:buNone/>
            </a:pPr>
            <a:r>
              <a:rPr lang="ru-RU" sz="1600" b="1" spc="-1" dirty="0" smtClean="0">
                <a:solidFill>
                  <a:srgbClr val="000000"/>
                </a:solidFill>
                <a:latin typeface="Times New Roman"/>
              </a:rPr>
              <a:t>освещения </a:t>
            </a:r>
            <a:endParaRPr lang="ru-RU" sz="1600" spc="-1" dirty="0">
              <a:latin typeface="Arial"/>
            </a:endParaRPr>
          </a:p>
          <a:p>
            <a:pPr algn="ctr">
              <a:lnSpc>
                <a:spcPct val="100000"/>
              </a:lnSpc>
              <a:buNone/>
            </a:pPr>
            <a:r>
              <a:rPr lang="ru-RU" sz="1600" b="1" spc="-1" dirty="0">
                <a:solidFill>
                  <a:srgbClr val="000000"/>
                </a:solidFill>
                <a:latin typeface="Times New Roman"/>
              </a:rPr>
              <a:t>с. </a:t>
            </a:r>
            <a:r>
              <a:rPr lang="ru-RU" sz="1600" b="1" spc="-1" dirty="0" err="1">
                <a:solidFill>
                  <a:srgbClr val="000000"/>
                </a:solidFill>
                <a:latin typeface="Times New Roman"/>
              </a:rPr>
              <a:t>Дутово</a:t>
            </a:r>
            <a:r>
              <a:rPr lang="ru-RU" sz="1600" b="1" spc="-1" dirty="0">
                <a:solidFill>
                  <a:srgbClr val="000000"/>
                </a:solidFill>
                <a:latin typeface="Times New Roman"/>
              </a:rPr>
              <a:t> и п. </a:t>
            </a:r>
            <a:r>
              <a:rPr lang="ru-RU" sz="1600" b="1" spc="-1" dirty="0" err="1" smtClean="0">
                <a:solidFill>
                  <a:srgbClr val="000000"/>
                </a:solidFill>
                <a:latin typeface="Times New Roman"/>
              </a:rPr>
              <a:t>Лемты</a:t>
            </a:r>
            <a:endParaRPr lang="ru-RU" dirty="0"/>
          </a:p>
        </p:txBody>
      </p:sp>
      <p:pic>
        <p:nvPicPr>
          <p:cNvPr id="13" name="Picture 6" descr="W:\БЮДЖЕТ ДЛЯ ГРАЖДАН\2023-2025\Проект\фото НБ\Обустройство подъездного пути к кладбищу в п. Лемтыбож\было\1.jpg"/>
          <p:cNvPicPr/>
          <p:nvPr/>
        </p:nvPicPr>
        <p:blipFill>
          <a:blip r:embed="rId4"/>
          <a:stretch/>
        </p:blipFill>
        <p:spPr>
          <a:xfrm>
            <a:off x="50400" y="1556640"/>
            <a:ext cx="2013120" cy="2689560"/>
          </a:xfrm>
          <a:prstGeom prst="rect">
            <a:avLst/>
          </a:prstGeom>
          <a:ln w="0">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Picture 7" descr="W:\БЮДЖЕТ ДЛЯ ГРАЖДАН\2023-2025\Проект\фото НБ\Обустройство подъездного пути к кладбищу в п. Лемтыбож\стало\1.jpg"/>
          <p:cNvPicPr/>
          <p:nvPr/>
        </p:nvPicPr>
        <p:blipFill>
          <a:blip r:embed="rId5"/>
          <a:stretch/>
        </p:blipFill>
        <p:spPr>
          <a:xfrm>
            <a:off x="1913760" y="2876048"/>
            <a:ext cx="2370240" cy="3312000"/>
          </a:xfrm>
          <a:prstGeom prst="rect">
            <a:avLst/>
          </a:prstGeom>
          <a:ln w="0">
            <a:noFill/>
          </a:ln>
          <a:effectLst>
            <a:softEdge rad="112680"/>
          </a:effectLst>
        </p:spPr>
      </p:pic>
      <p:pic>
        <p:nvPicPr>
          <p:cNvPr id="15" name="Picture 8" descr="W:\БЮДЖЕТ ДЛЯ ГРАЖДАН\2023-2025\Проект\фото НБ\Обустройство уличного освещения с. Дутово\стало\5.jpg"/>
          <p:cNvPicPr/>
          <p:nvPr/>
        </p:nvPicPr>
        <p:blipFill>
          <a:blip r:embed="rId6"/>
          <a:stretch/>
        </p:blipFill>
        <p:spPr>
          <a:xfrm>
            <a:off x="4284000" y="1494000"/>
            <a:ext cx="2341080" cy="3303720"/>
          </a:xfrm>
          <a:prstGeom prst="rect">
            <a:avLst/>
          </a:prstGeom>
          <a:ln w="0">
            <a:noFill/>
          </a:ln>
          <a:effectLst>
            <a:softEdge rad="112680"/>
          </a:effectLst>
        </p:spPr>
      </p:pic>
      <p:pic>
        <p:nvPicPr>
          <p:cNvPr id="17" name="Picture 9" descr="W:\БЮДЖЕТ ДЛЯ ГРАЖДАН\2023-2025\Проект\фото НБ\Обустройство уличного освещения с. Дутово\стало\4.jpg"/>
          <p:cNvPicPr/>
          <p:nvPr/>
        </p:nvPicPr>
        <p:blipFill>
          <a:blip r:embed="rId7"/>
          <a:stretch/>
        </p:blipFill>
        <p:spPr>
          <a:xfrm>
            <a:off x="6549931" y="3201420"/>
            <a:ext cx="2592000" cy="3456000"/>
          </a:xfrm>
          <a:prstGeom prst="rect">
            <a:avLst/>
          </a:prstGeom>
          <a:ln w="0">
            <a:noFill/>
          </a:ln>
          <a:effectLst>
            <a:softEdge rad="112680"/>
          </a:effectLst>
        </p:spPr>
      </p:pic>
      <p:sp>
        <p:nvSpPr>
          <p:cNvPr id="5" name="TextBox 4"/>
          <p:cNvSpPr txBox="1"/>
          <p:nvPr/>
        </p:nvSpPr>
        <p:spPr>
          <a:xfrm>
            <a:off x="539552" y="4797720"/>
            <a:ext cx="761234" cy="646331"/>
          </a:xfrm>
          <a:prstGeom prst="rect">
            <a:avLst/>
          </a:prstGeom>
          <a:noFill/>
        </p:spPr>
        <p:txBody>
          <a:bodyPr wrap="none" rtlCol="0">
            <a:spAutoFit/>
          </a:bodyPr>
          <a:lstStyle/>
          <a:p>
            <a:r>
              <a:rPr lang="ru-RU" b="1" spc="-1" dirty="0">
                <a:solidFill>
                  <a:srgbClr val="000000"/>
                </a:solidFill>
                <a:latin typeface="Times New Roman"/>
              </a:rPr>
              <a:t>Было</a:t>
            </a:r>
            <a:endParaRPr lang="ru-RU" spc="-1" dirty="0">
              <a:latin typeface="Arial"/>
            </a:endParaRPr>
          </a:p>
          <a:p>
            <a:endParaRPr lang="ru-RU" dirty="0"/>
          </a:p>
        </p:txBody>
      </p:sp>
      <p:sp>
        <p:nvSpPr>
          <p:cNvPr id="6" name="TextBox 5"/>
          <p:cNvSpPr txBox="1"/>
          <p:nvPr/>
        </p:nvSpPr>
        <p:spPr>
          <a:xfrm>
            <a:off x="5148064" y="5013176"/>
            <a:ext cx="761234" cy="646331"/>
          </a:xfrm>
          <a:prstGeom prst="rect">
            <a:avLst/>
          </a:prstGeom>
          <a:noFill/>
        </p:spPr>
        <p:txBody>
          <a:bodyPr wrap="none" rtlCol="0">
            <a:spAutoFit/>
          </a:bodyPr>
          <a:lstStyle/>
          <a:p>
            <a:r>
              <a:rPr lang="ru-RU" b="1" spc="-1" dirty="0">
                <a:solidFill>
                  <a:srgbClr val="000000"/>
                </a:solidFill>
                <a:latin typeface="Times New Roman"/>
              </a:rPr>
              <a:t>Было</a:t>
            </a:r>
            <a:endParaRPr lang="ru-RU" spc="-1" dirty="0">
              <a:latin typeface="Arial"/>
            </a:endParaRPr>
          </a:p>
          <a:p>
            <a:endParaRPr lang="ru-RU" dirty="0"/>
          </a:p>
        </p:txBody>
      </p:sp>
      <p:sp>
        <p:nvSpPr>
          <p:cNvPr id="7" name="TextBox 6"/>
          <p:cNvSpPr txBox="1"/>
          <p:nvPr/>
        </p:nvSpPr>
        <p:spPr>
          <a:xfrm>
            <a:off x="2770296" y="6165000"/>
            <a:ext cx="827086" cy="646331"/>
          </a:xfrm>
          <a:prstGeom prst="rect">
            <a:avLst/>
          </a:prstGeom>
          <a:noFill/>
        </p:spPr>
        <p:txBody>
          <a:bodyPr wrap="none" rtlCol="0">
            <a:spAutoFit/>
          </a:bodyPr>
          <a:lstStyle/>
          <a:p>
            <a:r>
              <a:rPr lang="ru-RU" b="1" spc="-1" dirty="0">
                <a:solidFill>
                  <a:srgbClr val="000000"/>
                </a:solidFill>
                <a:latin typeface="Times New Roman"/>
              </a:rPr>
              <a:t>Стало</a:t>
            </a:r>
            <a:endParaRPr lang="ru-RU" spc="-1" dirty="0">
              <a:latin typeface="Arial"/>
            </a:endParaRPr>
          </a:p>
          <a:p>
            <a:endParaRPr lang="ru-RU" dirty="0"/>
          </a:p>
        </p:txBody>
      </p:sp>
      <p:sp>
        <p:nvSpPr>
          <p:cNvPr id="8" name="TextBox 7"/>
          <p:cNvSpPr txBox="1"/>
          <p:nvPr/>
        </p:nvSpPr>
        <p:spPr>
          <a:xfrm>
            <a:off x="8100392" y="3356992"/>
            <a:ext cx="827086" cy="646331"/>
          </a:xfrm>
          <a:prstGeom prst="rect">
            <a:avLst/>
          </a:prstGeom>
          <a:noFill/>
        </p:spPr>
        <p:txBody>
          <a:bodyPr wrap="none" rtlCol="0">
            <a:spAutoFit/>
          </a:bodyPr>
          <a:lstStyle/>
          <a:p>
            <a:r>
              <a:rPr lang="ru-RU" b="1" spc="-1" dirty="0">
                <a:solidFill>
                  <a:srgbClr val="000000"/>
                </a:solidFill>
                <a:latin typeface="Times New Roman"/>
              </a:rPr>
              <a:t>Стало</a:t>
            </a:r>
            <a:endParaRPr lang="ru-RU" spc="-1" dirty="0">
              <a:latin typeface="Arial"/>
            </a:endParaRPr>
          </a:p>
          <a:p>
            <a:endParaRPr lang="ru-RU" dirty="0"/>
          </a:p>
        </p:txBody>
      </p:sp>
    </p:spTree>
    <p:extLst>
      <p:ext uri="{BB962C8B-B14F-4D97-AF65-F5344CB8AC3E}">
        <p14:creationId xmlns:p14="http://schemas.microsoft.com/office/powerpoint/2010/main" val="2444192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16" name="Text Box 5"/>
          <p:cNvSpPr txBox="1">
            <a:spLocks noChangeArrowheads="1"/>
          </p:cNvSpPr>
          <p:nvPr/>
        </p:nvSpPr>
        <p:spPr bwMode="auto">
          <a:xfrm>
            <a:off x="179512" y="692696"/>
            <a:ext cx="86409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b="1" spc="-1" dirty="0">
                <a:solidFill>
                  <a:srgbClr val="21409A"/>
                </a:solidFill>
                <a:latin typeface="Times New Roman"/>
              </a:rPr>
              <a:t>Народные проекты </a:t>
            </a:r>
            <a:r>
              <a:rPr lang="ru-RU" b="1" spc="-1" dirty="0" smtClean="0">
                <a:solidFill>
                  <a:srgbClr val="21409A"/>
                </a:solidFill>
                <a:latin typeface="Times New Roman"/>
              </a:rPr>
              <a:t>в 2022 году</a:t>
            </a:r>
            <a:endParaRPr lang="ru-RU" spc="-1" dirty="0">
              <a:latin typeface="Arial"/>
            </a:endParaRPr>
          </a:p>
        </p:txBody>
      </p:sp>
      <p:sp>
        <p:nvSpPr>
          <p:cNvPr id="10" name="Прямоугольник 9"/>
          <p:cNvSpPr/>
          <p:nvPr/>
        </p:nvSpPr>
        <p:spPr>
          <a:xfrm>
            <a:off x="4479635" y="2967335"/>
            <a:ext cx="1847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TextBox 1"/>
          <p:cNvSpPr txBox="1"/>
          <p:nvPr/>
        </p:nvSpPr>
        <p:spPr>
          <a:xfrm>
            <a:off x="7452320" y="6138465"/>
            <a:ext cx="1080120" cy="369332"/>
          </a:xfrm>
          <a:prstGeom prst="rect">
            <a:avLst/>
          </a:prstGeom>
          <a:noFill/>
        </p:spPr>
        <p:txBody>
          <a:bodyPr wrap="square" rtlCol="0">
            <a:spAutoFit/>
          </a:bodyPr>
          <a:lstStyle/>
          <a:p>
            <a:r>
              <a:rPr lang="ru-RU" b="1" dirty="0">
                <a:solidFill>
                  <a:schemeClr val="bg1"/>
                </a:solidFill>
                <a:latin typeface="Times New Roman" panose="02020603050405020304" pitchFamily="18" charset="0"/>
                <a:cs typeface="Times New Roman" panose="02020603050405020304" pitchFamily="18" charset="0"/>
              </a:rPr>
              <a:t>Стало</a:t>
            </a:r>
          </a:p>
        </p:txBody>
      </p:sp>
      <p:sp>
        <p:nvSpPr>
          <p:cNvPr id="7" name="TextBox 6"/>
          <p:cNvSpPr txBox="1"/>
          <p:nvPr/>
        </p:nvSpPr>
        <p:spPr>
          <a:xfrm>
            <a:off x="7147515" y="1396199"/>
            <a:ext cx="1979712" cy="1323439"/>
          </a:xfrm>
          <a:prstGeom prst="rect">
            <a:avLst/>
          </a:prstGeom>
          <a:noFill/>
        </p:spPr>
        <p:txBody>
          <a:bodyPr wrap="square" rtlCol="0">
            <a:spAutoFit/>
          </a:bodyPr>
          <a:lstStyle/>
          <a:p>
            <a:pPr algn="ctr">
              <a:lnSpc>
                <a:spcPct val="100000"/>
              </a:lnSpc>
              <a:buNone/>
            </a:pPr>
            <a:r>
              <a:rPr lang="ru-RU" sz="1600" b="1" spc="-1" dirty="0">
                <a:solidFill>
                  <a:srgbClr val="000000"/>
                </a:solidFill>
                <a:latin typeface="Times New Roman"/>
              </a:rPr>
              <a:t>Ремонт помещений </a:t>
            </a:r>
            <a:endParaRPr lang="ru-RU" sz="1600" spc="-1" dirty="0">
              <a:latin typeface="Arial"/>
            </a:endParaRPr>
          </a:p>
          <a:p>
            <a:pPr algn="ctr">
              <a:lnSpc>
                <a:spcPct val="100000"/>
              </a:lnSpc>
              <a:buNone/>
            </a:pPr>
            <a:r>
              <a:rPr lang="ru-RU" sz="1600" b="1" spc="-1" dirty="0">
                <a:solidFill>
                  <a:srgbClr val="000000"/>
                </a:solidFill>
                <a:latin typeface="Times New Roman"/>
              </a:rPr>
              <a:t>МБУК «</a:t>
            </a:r>
            <a:r>
              <a:rPr lang="ru-RU" sz="1600" b="1" spc="-1" dirty="0" err="1">
                <a:solidFill>
                  <a:srgbClr val="000000"/>
                </a:solidFill>
                <a:latin typeface="Times New Roman"/>
              </a:rPr>
              <a:t>Вуктыльская</a:t>
            </a:r>
            <a:r>
              <a:rPr lang="ru-RU" sz="1600" b="1" spc="-1" dirty="0">
                <a:solidFill>
                  <a:srgbClr val="000000"/>
                </a:solidFill>
                <a:latin typeface="Times New Roman"/>
              </a:rPr>
              <a:t> центральная библиотека</a:t>
            </a:r>
            <a:r>
              <a:rPr lang="ru-RU" sz="1600" b="1" spc="-1" dirty="0" smtClean="0">
                <a:solidFill>
                  <a:srgbClr val="000000"/>
                </a:solidFill>
                <a:latin typeface="Times New Roman"/>
              </a:rPr>
              <a:t>»</a:t>
            </a:r>
            <a:endParaRPr lang="ru-RU" dirty="0"/>
          </a:p>
        </p:txBody>
      </p:sp>
      <p:sp>
        <p:nvSpPr>
          <p:cNvPr id="8" name="TextBox 7"/>
          <p:cNvSpPr txBox="1"/>
          <p:nvPr/>
        </p:nvSpPr>
        <p:spPr>
          <a:xfrm>
            <a:off x="2440476" y="1420663"/>
            <a:ext cx="1910016" cy="1077218"/>
          </a:xfrm>
          <a:prstGeom prst="rect">
            <a:avLst/>
          </a:prstGeom>
          <a:noFill/>
        </p:spPr>
        <p:txBody>
          <a:bodyPr wrap="square" rtlCol="0">
            <a:spAutoFit/>
          </a:bodyPr>
          <a:lstStyle/>
          <a:p>
            <a:pPr algn="ctr">
              <a:lnSpc>
                <a:spcPct val="100000"/>
              </a:lnSpc>
              <a:buNone/>
            </a:pPr>
            <a:r>
              <a:rPr lang="ru-RU" sz="1600" b="1" spc="-1" dirty="0">
                <a:solidFill>
                  <a:srgbClr val="000000"/>
                </a:solidFill>
                <a:latin typeface="Times New Roman"/>
              </a:rPr>
              <a:t>Ремонт 2-х мостов по автомобильной дороге в с. Подчерье</a:t>
            </a:r>
            <a:endParaRPr lang="ru-RU" sz="1600" spc="-1" dirty="0">
              <a:latin typeface="Arial"/>
            </a:endParaRPr>
          </a:p>
        </p:txBody>
      </p:sp>
      <p:pic>
        <p:nvPicPr>
          <p:cNvPr id="12" name="Рисунок 267"/>
          <p:cNvPicPr/>
          <p:nvPr/>
        </p:nvPicPr>
        <p:blipFill>
          <a:blip r:embed="rId3"/>
          <a:stretch/>
        </p:blipFill>
        <p:spPr>
          <a:xfrm>
            <a:off x="404" y="761491"/>
            <a:ext cx="968368" cy="521766"/>
          </a:xfrm>
          <a:prstGeom prst="rect">
            <a:avLst/>
          </a:prstGeom>
          <a:ln>
            <a:noFill/>
          </a:ln>
        </p:spPr>
      </p:pic>
      <p:pic>
        <p:nvPicPr>
          <p:cNvPr id="13" name="Picture 2" descr="W:\БЮДЖЕТ ДЛЯ ГРАЖДАН\2023-2025\Проект\фото НБ\Ремонт 2-х мостов по автомобильной дороге в с. Подчерье\стало\2.jpg"/>
          <p:cNvPicPr/>
          <p:nvPr/>
        </p:nvPicPr>
        <p:blipFill>
          <a:blip r:embed="rId4"/>
          <a:stretch/>
        </p:blipFill>
        <p:spPr>
          <a:xfrm>
            <a:off x="177840" y="1872360"/>
            <a:ext cx="2254320" cy="2996640"/>
          </a:xfrm>
          <a:prstGeom prst="rect">
            <a:avLst/>
          </a:prstGeom>
          <a:ln w="0">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Picture 3" descr="W:\БЮДЖЕТ ДЛЯ ГРАЖДАН\2023-2025\Проект\фото НБ\Ремонт 2-х мостов по автомобильной дороге в с. Подчерье\стало\1.jpg"/>
          <p:cNvPicPr/>
          <p:nvPr/>
        </p:nvPicPr>
        <p:blipFill>
          <a:blip r:embed="rId5"/>
          <a:stretch/>
        </p:blipFill>
        <p:spPr>
          <a:xfrm>
            <a:off x="2267640" y="3097440"/>
            <a:ext cx="2646720" cy="3357000"/>
          </a:xfrm>
          <a:prstGeom prst="rect">
            <a:avLst/>
          </a:prstGeom>
          <a:ln w="0">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Picture 5" descr="W:\БЮДЖЕТ ДЛЯ ГРАЖДАН\2023-2025\Проект\фото НБ\Ремонт помещений муниципального бюджетного учреждения культуры «Вуктыльская центральная библиотека»\было\1.jpg"/>
          <p:cNvPicPr/>
          <p:nvPr/>
        </p:nvPicPr>
        <p:blipFill>
          <a:blip r:embed="rId6"/>
          <a:stretch/>
        </p:blipFill>
        <p:spPr>
          <a:xfrm>
            <a:off x="5127120" y="1363320"/>
            <a:ext cx="1965240" cy="2621520"/>
          </a:xfrm>
          <a:prstGeom prst="rect">
            <a:avLst/>
          </a:prstGeom>
          <a:ln w="0">
            <a:noFill/>
          </a:ln>
        </p:spPr>
      </p:pic>
      <p:pic>
        <p:nvPicPr>
          <p:cNvPr id="17" name="Picture 6" descr="W:\БЮДЖЕТ ДЛЯ ГРАЖДАН\2023-2025\Проект\фото НБ\Ремонт помещений муниципального бюджетного учреждения культуры «Вуктыльская центральная библиотека»\стало\4.jpg"/>
          <p:cNvPicPr/>
          <p:nvPr/>
        </p:nvPicPr>
        <p:blipFill>
          <a:blip r:embed="rId7"/>
          <a:stretch/>
        </p:blipFill>
        <p:spPr>
          <a:xfrm>
            <a:off x="5508104" y="4077000"/>
            <a:ext cx="3419640" cy="2564640"/>
          </a:xfrm>
          <a:prstGeom prst="rect">
            <a:avLst/>
          </a:prstGeom>
          <a:ln w="0">
            <a:noFill/>
          </a:ln>
        </p:spPr>
      </p:pic>
      <p:sp>
        <p:nvSpPr>
          <p:cNvPr id="3" name="TextBox 2"/>
          <p:cNvSpPr txBox="1"/>
          <p:nvPr/>
        </p:nvSpPr>
        <p:spPr>
          <a:xfrm>
            <a:off x="6300192" y="1396199"/>
            <a:ext cx="695511" cy="369332"/>
          </a:xfrm>
          <a:prstGeom prst="rect">
            <a:avLst/>
          </a:prstGeom>
          <a:noFill/>
        </p:spPr>
        <p:txBody>
          <a:bodyPr wrap="none" rtlCol="0">
            <a:spAutoFit/>
          </a:bodyPr>
          <a:lstStyle/>
          <a:p>
            <a:r>
              <a:rPr lang="ru-RU" b="1" spc="-1" dirty="0" smtClean="0">
                <a:solidFill>
                  <a:srgbClr val="FFFFFF"/>
                </a:solidFill>
              </a:rPr>
              <a:t>Было</a:t>
            </a:r>
            <a:endParaRPr lang="ru-RU" dirty="0"/>
          </a:p>
        </p:txBody>
      </p:sp>
      <p:sp>
        <p:nvSpPr>
          <p:cNvPr id="5" name="TextBox 4"/>
          <p:cNvSpPr txBox="1"/>
          <p:nvPr/>
        </p:nvSpPr>
        <p:spPr>
          <a:xfrm>
            <a:off x="7884368" y="6197467"/>
            <a:ext cx="827086" cy="369332"/>
          </a:xfrm>
          <a:prstGeom prst="rect">
            <a:avLst/>
          </a:prstGeom>
          <a:noFill/>
        </p:spPr>
        <p:txBody>
          <a:bodyPr wrap="none" rtlCol="0">
            <a:spAutoFit/>
          </a:bodyPr>
          <a:lstStyle/>
          <a:p>
            <a:r>
              <a:rPr lang="ru-RU" b="1" spc="-1" dirty="0" smtClean="0">
                <a:solidFill>
                  <a:srgbClr val="FFFFFF"/>
                </a:solidFill>
                <a:latin typeface="Times New Roman"/>
              </a:rPr>
              <a:t>Стало</a:t>
            </a:r>
            <a:endParaRPr lang="ru-RU" dirty="0"/>
          </a:p>
        </p:txBody>
      </p:sp>
    </p:spTree>
    <p:extLst>
      <p:ext uri="{BB962C8B-B14F-4D97-AF65-F5344CB8AC3E}">
        <p14:creationId xmlns:p14="http://schemas.microsoft.com/office/powerpoint/2010/main" val="1324845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16" name="Text Box 5"/>
          <p:cNvSpPr txBox="1">
            <a:spLocks noChangeArrowheads="1"/>
          </p:cNvSpPr>
          <p:nvPr/>
        </p:nvSpPr>
        <p:spPr bwMode="auto">
          <a:xfrm>
            <a:off x="179512" y="692696"/>
            <a:ext cx="86409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b="1" spc="-1" dirty="0">
                <a:solidFill>
                  <a:srgbClr val="21409A"/>
                </a:solidFill>
                <a:latin typeface="Times New Roman"/>
              </a:rPr>
              <a:t>Народные проекты </a:t>
            </a:r>
            <a:r>
              <a:rPr lang="ru-RU" b="1" spc="-1" dirty="0" smtClean="0">
                <a:solidFill>
                  <a:srgbClr val="21409A"/>
                </a:solidFill>
                <a:latin typeface="Times New Roman"/>
              </a:rPr>
              <a:t>в 2022 году</a:t>
            </a:r>
            <a:endParaRPr lang="ru-RU" spc="-1" dirty="0">
              <a:latin typeface="Arial"/>
            </a:endParaRPr>
          </a:p>
        </p:txBody>
      </p:sp>
      <p:sp>
        <p:nvSpPr>
          <p:cNvPr id="10" name="Прямоугольник 9"/>
          <p:cNvSpPr/>
          <p:nvPr/>
        </p:nvSpPr>
        <p:spPr>
          <a:xfrm>
            <a:off x="4479635" y="2967335"/>
            <a:ext cx="18473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TextBox 1"/>
          <p:cNvSpPr txBox="1"/>
          <p:nvPr/>
        </p:nvSpPr>
        <p:spPr>
          <a:xfrm>
            <a:off x="7452320" y="6138465"/>
            <a:ext cx="1080120" cy="369332"/>
          </a:xfrm>
          <a:prstGeom prst="rect">
            <a:avLst/>
          </a:prstGeom>
          <a:noFill/>
        </p:spPr>
        <p:txBody>
          <a:bodyPr wrap="square" rtlCol="0">
            <a:spAutoFit/>
          </a:bodyPr>
          <a:lstStyle/>
          <a:p>
            <a:r>
              <a:rPr lang="ru-RU" b="1" dirty="0">
                <a:solidFill>
                  <a:schemeClr val="bg1"/>
                </a:solidFill>
                <a:latin typeface="Times New Roman" panose="02020603050405020304" pitchFamily="18" charset="0"/>
                <a:cs typeface="Times New Roman" panose="02020603050405020304" pitchFamily="18" charset="0"/>
              </a:rPr>
              <a:t>Стало</a:t>
            </a:r>
          </a:p>
        </p:txBody>
      </p:sp>
      <p:sp>
        <p:nvSpPr>
          <p:cNvPr id="3" name="TextBox 2"/>
          <p:cNvSpPr txBox="1"/>
          <p:nvPr/>
        </p:nvSpPr>
        <p:spPr>
          <a:xfrm>
            <a:off x="1580027" y="1062028"/>
            <a:ext cx="6168676" cy="646331"/>
          </a:xfrm>
          <a:prstGeom prst="rect">
            <a:avLst/>
          </a:prstGeom>
          <a:noFill/>
        </p:spPr>
        <p:txBody>
          <a:bodyPr wrap="none" rtlCol="0">
            <a:spAutoFit/>
          </a:bodyPr>
          <a:lstStyle/>
          <a:p>
            <a:pPr algn="ctr">
              <a:lnSpc>
                <a:spcPct val="100000"/>
              </a:lnSpc>
              <a:buNone/>
            </a:pPr>
            <a:r>
              <a:rPr lang="ru-RU" b="1" spc="-1" dirty="0">
                <a:solidFill>
                  <a:srgbClr val="000000"/>
                </a:solidFill>
                <a:latin typeface="Times New Roman"/>
              </a:rPr>
              <a:t>Реализация школьного инициативного бюджетирования </a:t>
            </a:r>
            <a:endParaRPr lang="ru-RU" spc="-1" dirty="0">
              <a:latin typeface="Arial"/>
            </a:endParaRPr>
          </a:p>
          <a:p>
            <a:pPr algn="ctr">
              <a:lnSpc>
                <a:spcPct val="100000"/>
              </a:lnSpc>
              <a:buNone/>
            </a:pPr>
            <a:r>
              <a:rPr lang="ru-RU" b="1" spc="-1" dirty="0">
                <a:solidFill>
                  <a:srgbClr val="000000"/>
                </a:solidFill>
                <a:latin typeface="Times New Roman"/>
              </a:rPr>
              <a:t>«Народный бюджет в школе</a:t>
            </a:r>
            <a:r>
              <a:rPr lang="ru-RU" b="1" spc="-1" dirty="0" smtClean="0">
                <a:solidFill>
                  <a:srgbClr val="000000"/>
                </a:solidFill>
                <a:latin typeface="Times New Roman"/>
              </a:rPr>
              <a:t>»</a:t>
            </a:r>
            <a:endParaRPr lang="ru-RU" dirty="0"/>
          </a:p>
        </p:txBody>
      </p:sp>
      <p:pic>
        <p:nvPicPr>
          <p:cNvPr id="20" name="Рисунок 267"/>
          <p:cNvPicPr/>
          <p:nvPr/>
        </p:nvPicPr>
        <p:blipFill>
          <a:blip r:embed="rId3"/>
          <a:stretch/>
        </p:blipFill>
        <p:spPr>
          <a:xfrm>
            <a:off x="35496" y="784118"/>
            <a:ext cx="968368" cy="601075"/>
          </a:xfrm>
          <a:prstGeom prst="rect">
            <a:avLst/>
          </a:prstGeom>
          <a:ln>
            <a:noFill/>
          </a:ln>
        </p:spPr>
      </p:pic>
      <p:sp>
        <p:nvSpPr>
          <p:cNvPr id="5" name="TextBox 4"/>
          <p:cNvSpPr txBox="1"/>
          <p:nvPr/>
        </p:nvSpPr>
        <p:spPr>
          <a:xfrm>
            <a:off x="444333" y="1715139"/>
            <a:ext cx="2958694" cy="646331"/>
          </a:xfrm>
          <a:prstGeom prst="rect">
            <a:avLst/>
          </a:prstGeom>
          <a:noFill/>
        </p:spPr>
        <p:txBody>
          <a:bodyPr wrap="none" rtlCol="0">
            <a:spAutoFit/>
          </a:bodyPr>
          <a:lstStyle/>
          <a:p>
            <a:pPr algn="ctr">
              <a:lnSpc>
                <a:spcPct val="100000"/>
              </a:lnSpc>
              <a:buNone/>
            </a:pPr>
            <a:r>
              <a:rPr lang="ru-RU" sz="1200" b="1" spc="-1" dirty="0">
                <a:solidFill>
                  <a:srgbClr val="000000"/>
                </a:solidFill>
                <a:latin typeface="Times New Roman"/>
              </a:rPr>
              <a:t>«Музыкальная мотивация молодежи» </a:t>
            </a:r>
            <a:endParaRPr lang="ru-RU" sz="1200" spc="-1" dirty="0">
              <a:latin typeface="Arial"/>
            </a:endParaRPr>
          </a:p>
          <a:p>
            <a:pPr algn="ctr">
              <a:lnSpc>
                <a:spcPct val="100000"/>
              </a:lnSpc>
              <a:buNone/>
            </a:pPr>
            <a:r>
              <a:rPr lang="ru-RU" sz="1200" b="1" spc="-1" dirty="0">
                <a:solidFill>
                  <a:srgbClr val="000000"/>
                </a:solidFill>
                <a:latin typeface="Times New Roman"/>
              </a:rPr>
              <a:t>МБОУ «Средняя общеобразовательная </a:t>
            </a:r>
            <a:endParaRPr lang="ru-RU" sz="1200" b="1" spc="-1" dirty="0" smtClean="0">
              <a:solidFill>
                <a:srgbClr val="000000"/>
              </a:solidFill>
              <a:latin typeface="Times New Roman"/>
            </a:endParaRPr>
          </a:p>
          <a:p>
            <a:pPr algn="ctr">
              <a:lnSpc>
                <a:spcPct val="100000"/>
              </a:lnSpc>
              <a:buNone/>
            </a:pPr>
            <a:r>
              <a:rPr lang="ru-RU" sz="1200" b="1" spc="-1" dirty="0" smtClean="0">
                <a:solidFill>
                  <a:srgbClr val="000000"/>
                </a:solidFill>
                <a:latin typeface="Times New Roman"/>
              </a:rPr>
              <a:t>школа </a:t>
            </a:r>
            <a:r>
              <a:rPr lang="ru-RU" sz="1200" b="1" spc="-1" dirty="0">
                <a:solidFill>
                  <a:srgbClr val="000000"/>
                </a:solidFill>
                <a:latin typeface="Times New Roman"/>
              </a:rPr>
              <a:t>№ 1» г. </a:t>
            </a:r>
            <a:r>
              <a:rPr lang="ru-RU" sz="1200" b="1" spc="-1" dirty="0" smtClean="0">
                <a:solidFill>
                  <a:srgbClr val="000000"/>
                </a:solidFill>
                <a:latin typeface="Times New Roman"/>
              </a:rPr>
              <a:t>Вуктыл</a:t>
            </a:r>
            <a:endParaRPr lang="ru-RU" dirty="0"/>
          </a:p>
        </p:txBody>
      </p:sp>
      <p:sp>
        <p:nvSpPr>
          <p:cNvPr id="6" name="TextBox 5"/>
          <p:cNvSpPr txBox="1"/>
          <p:nvPr/>
        </p:nvSpPr>
        <p:spPr>
          <a:xfrm>
            <a:off x="5738030" y="1593666"/>
            <a:ext cx="3260637" cy="646331"/>
          </a:xfrm>
          <a:prstGeom prst="rect">
            <a:avLst/>
          </a:prstGeom>
          <a:noFill/>
        </p:spPr>
        <p:txBody>
          <a:bodyPr wrap="none" rtlCol="0">
            <a:spAutoFit/>
          </a:bodyPr>
          <a:lstStyle/>
          <a:p>
            <a:pPr algn="ctr"/>
            <a:r>
              <a:rPr lang="ru-RU" sz="1200" b="1" dirty="0">
                <a:latin typeface="Times New Roman" panose="02020603050405020304" pitchFamily="18" charset="0"/>
                <a:cs typeface="Times New Roman" panose="02020603050405020304" pitchFamily="18" charset="0"/>
              </a:rPr>
              <a:t>«Создание зон активного </a:t>
            </a:r>
            <a:endParaRPr lang="ru-RU" sz="1200" b="1" dirty="0" smtClean="0">
              <a:latin typeface="Times New Roman" panose="02020603050405020304" pitchFamily="18" charset="0"/>
              <a:cs typeface="Times New Roman" panose="02020603050405020304" pitchFamily="18" charset="0"/>
            </a:endParaRPr>
          </a:p>
          <a:p>
            <a:pPr algn="ctr"/>
            <a:r>
              <a:rPr lang="ru-RU" sz="1200" b="1" dirty="0" smtClean="0">
                <a:latin typeface="Times New Roman" panose="02020603050405020304" pitchFamily="18" charset="0"/>
                <a:cs typeface="Times New Roman" panose="02020603050405020304" pitchFamily="18" charset="0"/>
              </a:rPr>
              <a:t>отдыха </a:t>
            </a:r>
            <a:r>
              <a:rPr lang="ru-RU" sz="1200" b="1" dirty="0">
                <a:latin typeface="Times New Roman" panose="02020603050405020304" pitchFamily="18" charset="0"/>
                <a:cs typeface="Times New Roman" panose="02020603050405020304" pitchFamily="18" charset="0"/>
              </a:rPr>
              <a:t>в </a:t>
            </a:r>
            <a:r>
              <a:rPr lang="ru-RU" sz="1200" b="1" dirty="0" smtClean="0">
                <a:latin typeface="Times New Roman" panose="02020603050405020304" pitchFamily="18" charset="0"/>
                <a:cs typeface="Times New Roman" panose="02020603050405020304" pitchFamily="18" charset="0"/>
              </a:rPr>
              <a:t>рекреациях МБОУ </a:t>
            </a:r>
            <a:r>
              <a:rPr lang="ru-RU" sz="1200" b="1" dirty="0">
                <a:latin typeface="Times New Roman" panose="02020603050405020304" pitchFamily="18" charset="0"/>
                <a:cs typeface="Times New Roman" panose="02020603050405020304" pitchFamily="18" charset="0"/>
              </a:rPr>
              <a:t>«Средняя </a:t>
            </a:r>
            <a:endParaRPr lang="ru-RU" sz="1200" b="1" dirty="0" smtClean="0">
              <a:latin typeface="Times New Roman" panose="02020603050405020304" pitchFamily="18" charset="0"/>
              <a:cs typeface="Times New Roman" panose="02020603050405020304" pitchFamily="18" charset="0"/>
            </a:endParaRPr>
          </a:p>
          <a:p>
            <a:pPr algn="ctr"/>
            <a:r>
              <a:rPr lang="ru-RU" sz="1200" b="1" dirty="0" smtClean="0">
                <a:latin typeface="Times New Roman" panose="02020603050405020304" pitchFamily="18" charset="0"/>
                <a:cs typeface="Times New Roman" panose="02020603050405020304" pitchFamily="18" charset="0"/>
              </a:rPr>
              <a:t>общеобразовательная школа </a:t>
            </a:r>
            <a:r>
              <a:rPr lang="ru-RU" sz="1200" b="1" dirty="0">
                <a:latin typeface="Times New Roman" panose="02020603050405020304" pitchFamily="18" charset="0"/>
                <a:cs typeface="Times New Roman" panose="02020603050405020304" pitchFamily="18" charset="0"/>
              </a:rPr>
              <a:t>№1» г. Вуктыл</a:t>
            </a:r>
          </a:p>
        </p:txBody>
      </p:sp>
      <p:sp>
        <p:nvSpPr>
          <p:cNvPr id="7" name="TextBox 6"/>
          <p:cNvSpPr txBox="1"/>
          <p:nvPr/>
        </p:nvSpPr>
        <p:spPr>
          <a:xfrm>
            <a:off x="177564" y="4437112"/>
            <a:ext cx="3183885" cy="923330"/>
          </a:xfrm>
          <a:prstGeom prst="rect">
            <a:avLst/>
          </a:prstGeom>
          <a:noFill/>
        </p:spPr>
        <p:txBody>
          <a:bodyPr wrap="none" rtlCol="0">
            <a:spAutoFit/>
          </a:bodyPr>
          <a:lstStyle/>
          <a:p>
            <a:pPr algn="ctr"/>
            <a:r>
              <a:rPr lang="ru-RU" sz="1200" b="1" spc="-1" dirty="0">
                <a:solidFill>
                  <a:srgbClr val="000000"/>
                </a:solidFill>
                <a:latin typeface="Times New Roman"/>
              </a:rPr>
              <a:t>«Объединение мастеров» МБОУ «Средняя </a:t>
            </a:r>
            <a:endParaRPr lang="ru-RU" sz="1200" b="1" spc="-1" dirty="0" smtClean="0">
              <a:solidFill>
                <a:srgbClr val="000000"/>
              </a:solidFill>
              <a:latin typeface="Times New Roman"/>
            </a:endParaRPr>
          </a:p>
          <a:p>
            <a:pPr algn="ctr"/>
            <a:r>
              <a:rPr lang="ru-RU" sz="1200" b="1" spc="-1" dirty="0" smtClean="0">
                <a:solidFill>
                  <a:srgbClr val="000000"/>
                </a:solidFill>
                <a:latin typeface="Times New Roman"/>
              </a:rPr>
              <a:t>общеобразовательная школа</a:t>
            </a:r>
          </a:p>
          <a:p>
            <a:pPr algn="ctr"/>
            <a:r>
              <a:rPr lang="ru-RU" sz="1200" b="1" spc="-1" dirty="0" smtClean="0">
                <a:solidFill>
                  <a:srgbClr val="000000"/>
                </a:solidFill>
                <a:latin typeface="Times New Roman"/>
              </a:rPr>
              <a:t> </a:t>
            </a:r>
            <a:r>
              <a:rPr lang="ru-RU" sz="1200" b="1" spc="-1" dirty="0">
                <a:solidFill>
                  <a:srgbClr val="000000"/>
                </a:solidFill>
                <a:latin typeface="Times New Roman"/>
              </a:rPr>
              <a:t>№ 2 им. Г.В. Кравченко» г. Вуктыл</a:t>
            </a:r>
            <a:endParaRPr lang="ru-RU" sz="1200" spc="-1" dirty="0">
              <a:latin typeface="Arial"/>
            </a:endParaRPr>
          </a:p>
          <a:p>
            <a:endParaRPr lang="ru-RU" dirty="0"/>
          </a:p>
        </p:txBody>
      </p:sp>
      <p:sp>
        <p:nvSpPr>
          <p:cNvPr id="8" name="TextBox 7"/>
          <p:cNvSpPr txBox="1"/>
          <p:nvPr/>
        </p:nvSpPr>
        <p:spPr>
          <a:xfrm>
            <a:off x="5148064" y="4133607"/>
            <a:ext cx="4246291" cy="923330"/>
          </a:xfrm>
          <a:prstGeom prst="rect">
            <a:avLst/>
          </a:prstGeom>
          <a:noFill/>
        </p:spPr>
        <p:txBody>
          <a:bodyPr wrap="none" rtlCol="0">
            <a:spAutoFit/>
          </a:bodyPr>
          <a:lstStyle/>
          <a:p>
            <a:pPr algn="ctr">
              <a:lnSpc>
                <a:spcPct val="100000"/>
              </a:lnSpc>
              <a:buNone/>
            </a:pPr>
            <a:r>
              <a:rPr lang="ru-RU" sz="1200" b="1" spc="-1" dirty="0">
                <a:solidFill>
                  <a:srgbClr val="000000"/>
                </a:solidFill>
                <a:latin typeface="Times New Roman"/>
              </a:rPr>
              <a:t>Школьный медиа-центр «Живое слово» </a:t>
            </a:r>
            <a:endParaRPr lang="ru-RU" sz="1200" spc="-1" dirty="0">
              <a:latin typeface="Arial"/>
            </a:endParaRPr>
          </a:p>
          <a:p>
            <a:pPr algn="ctr">
              <a:lnSpc>
                <a:spcPct val="100000"/>
              </a:lnSpc>
              <a:buNone/>
            </a:pPr>
            <a:r>
              <a:rPr lang="ru-RU" sz="1200" b="1" spc="-1" dirty="0">
                <a:solidFill>
                  <a:srgbClr val="000000"/>
                </a:solidFill>
                <a:latin typeface="Times New Roman"/>
              </a:rPr>
              <a:t>МБОУ «Средняя общеобразовательная школа</a:t>
            </a:r>
            <a:endParaRPr lang="ru-RU" sz="1200" spc="-1" dirty="0">
              <a:latin typeface="Arial"/>
            </a:endParaRPr>
          </a:p>
          <a:p>
            <a:pPr algn="ctr">
              <a:lnSpc>
                <a:spcPct val="100000"/>
              </a:lnSpc>
              <a:buNone/>
            </a:pPr>
            <a:r>
              <a:rPr lang="ru-RU" sz="1200" b="1" spc="-1" dirty="0">
                <a:solidFill>
                  <a:srgbClr val="000000"/>
                </a:solidFill>
                <a:latin typeface="Times New Roman"/>
              </a:rPr>
              <a:t> № 2 им. Г.В. Кравченко» г. Вуктыл</a:t>
            </a:r>
            <a:endParaRPr lang="ru-RU" sz="1200" spc="-1" dirty="0">
              <a:latin typeface="Arial"/>
            </a:endParaRPr>
          </a:p>
          <a:p>
            <a:endParaRPr lang="ru-RU" dirty="0"/>
          </a:p>
        </p:txBody>
      </p:sp>
      <p:pic>
        <p:nvPicPr>
          <p:cNvPr id="19" name="Picture 2" descr="W:\БЮДЖЕТ ДЛЯ ГРАЖДАН\2023-2025\Проект\фото НБ\«З М МУЗЫКАЛЬНАЯ МОТИВАЦИЯ МОЛОДЕЖИ» МБОУ «Средняя общеобразовательная школа №1» г. Вуктыл\5.jpg"/>
          <p:cNvPicPr/>
          <p:nvPr/>
        </p:nvPicPr>
        <p:blipFill>
          <a:blip r:embed="rId4"/>
          <a:stretch/>
        </p:blipFill>
        <p:spPr>
          <a:xfrm>
            <a:off x="519680" y="2354690"/>
            <a:ext cx="2808000" cy="2106000"/>
          </a:xfrm>
          <a:prstGeom prst="rect">
            <a:avLst/>
          </a:prstGeom>
          <a:ln w="0">
            <a:noFill/>
          </a:ln>
          <a:effectLst>
            <a:softEdge rad="112680"/>
          </a:effectLst>
        </p:spPr>
      </p:pic>
      <p:pic>
        <p:nvPicPr>
          <p:cNvPr id="21" name="Picture 3" descr="W:\БЮДЖЕТ ДЛЯ ГРАЖДАН\2023-2025\Проект\фото НБ\«ЗАНЯТНО!» Создание зон активного отдыха в рекреациях МБОУ «Средняя общеобразовательная школа №1» г. Вуктыл\2.jpg"/>
          <p:cNvPicPr/>
          <p:nvPr/>
        </p:nvPicPr>
        <p:blipFill>
          <a:blip r:embed="rId5"/>
          <a:stretch/>
        </p:blipFill>
        <p:spPr>
          <a:xfrm>
            <a:off x="4067944" y="1916832"/>
            <a:ext cx="1670400" cy="2230200"/>
          </a:xfrm>
          <a:prstGeom prst="rect">
            <a:avLst/>
          </a:prstGeom>
          <a:ln w="0">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2" name="Picture 4"/>
          <p:cNvSpPr/>
          <p:nvPr/>
        </p:nvSpPr>
        <p:spPr>
          <a:xfrm>
            <a:off x="6210680" y="2301378"/>
            <a:ext cx="2483280" cy="1654920"/>
          </a:xfrm>
          <a:prstGeom prst="roundRect">
            <a:avLst>
              <a:gd name="adj" fmla="val 16667"/>
            </a:avLst>
          </a:prstGeom>
          <a:blipFill rotWithShape="0">
            <a:blip r:embed="rId6"/>
            <a:srcRect/>
            <a:stretch/>
          </a:blipFill>
          <a:ln w="0">
            <a:noFill/>
          </a:ln>
          <a:effectLst>
            <a:outerShdw blurRad="152280" dist="11525" dir="868217"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0">
            <a:scrgbClr r="0" g="0" b="0"/>
          </a:lnRef>
          <a:fillRef idx="0">
            <a:scrgbClr r="0" g="0" b="0"/>
          </a:fillRef>
          <a:effectRef idx="0">
            <a:scrgbClr r="0" g="0" b="0"/>
          </a:effectRef>
          <a:fontRef idx="minor"/>
        </p:style>
      </p:sp>
      <p:sp>
        <p:nvSpPr>
          <p:cNvPr id="23" name="Picture 7"/>
          <p:cNvSpPr/>
          <p:nvPr/>
        </p:nvSpPr>
        <p:spPr>
          <a:xfrm>
            <a:off x="6130760" y="4870286"/>
            <a:ext cx="2415960" cy="1811880"/>
          </a:xfrm>
          <a:prstGeom prst="roundRect">
            <a:avLst>
              <a:gd name="adj" fmla="val 8594"/>
            </a:avLst>
          </a:prstGeom>
          <a:blipFill rotWithShape="0">
            <a:blip r:embed="rId7"/>
            <a:srcRect/>
            <a:stretch/>
          </a:blipFill>
          <a:ln w="0">
            <a:noFill/>
          </a:ln>
          <a:effectLst>
            <a:reflection blurRad="12700" stA="38000" endPos="28000" dist="5000" dir="5400000" sy="-100000" algn="bl" rotWithShape="0"/>
          </a:effectLst>
        </p:spPr>
        <p:style>
          <a:lnRef idx="0">
            <a:scrgbClr r="0" g="0" b="0"/>
          </a:lnRef>
          <a:fillRef idx="0">
            <a:scrgbClr r="0" g="0" b="0"/>
          </a:fillRef>
          <a:effectRef idx="0">
            <a:scrgbClr r="0" g="0" b="0"/>
          </a:effectRef>
          <a:fontRef idx="minor"/>
        </p:style>
      </p:sp>
      <p:sp>
        <p:nvSpPr>
          <p:cNvPr id="24" name="Picture 5"/>
          <p:cNvSpPr/>
          <p:nvPr/>
        </p:nvSpPr>
        <p:spPr>
          <a:xfrm>
            <a:off x="143640" y="5147280"/>
            <a:ext cx="1979280" cy="1484280"/>
          </a:xfrm>
          <a:prstGeom prst="roundRect">
            <a:avLst>
              <a:gd name="adj" fmla="val 8594"/>
            </a:avLst>
          </a:prstGeom>
          <a:blipFill rotWithShape="0">
            <a:blip r:embed="rId8"/>
            <a:srcRect/>
            <a:stretch/>
          </a:blipFill>
          <a:ln w="0">
            <a:noFill/>
          </a:ln>
          <a:effectLst>
            <a:reflection blurRad="12700" stA="38000" endPos="28000" dist="5000" dir="5400000" sy="-100000" algn="bl" rotWithShape="0"/>
          </a:effectLst>
        </p:spPr>
        <p:style>
          <a:lnRef idx="0">
            <a:scrgbClr r="0" g="0" b="0"/>
          </a:lnRef>
          <a:fillRef idx="0">
            <a:scrgbClr r="0" g="0" b="0"/>
          </a:fillRef>
          <a:effectRef idx="0">
            <a:scrgbClr r="0" g="0" b="0"/>
          </a:effectRef>
          <a:fontRef idx="minor"/>
        </p:style>
      </p:sp>
      <p:sp>
        <p:nvSpPr>
          <p:cNvPr id="25" name="Picture 6"/>
          <p:cNvSpPr/>
          <p:nvPr/>
        </p:nvSpPr>
        <p:spPr>
          <a:xfrm>
            <a:off x="2497781" y="5147280"/>
            <a:ext cx="2193480" cy="1644840"/>
          </a:xfrm>
          <a:prstGeom prst="roundRect">
            <a:avLst>
              <a:gd name="adj" fmla="val 8594"/>
            </a:avLst>
          </a:prstGeom>
          <a:blipFill rotWithShape="0">
            <a:blip r:embed="rId9"/>
            <a:srcRect/>
            <a:stretch/>
          </a:blipFill>
          <a:ln w="0">
            <a:noFill/>
          </a:ln>
          <a:effectLst>
            <a:reflection blurRad="12700" stA="38000" endPos="28000" dist="5000" dir="5400000" sy="-100000" algn="bl" rotWithShape="0"/>
          </a:effectLst>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618438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16" name="Text Box 5"/>
          <p:cNvSpPr txBox="1">
            <a:spLocks noChangeArrowheads="1"/>
          </p:cNvSpPr>
          <p:nvPr/>
        </p:nvSpPr>
        <p:spPr bwMode="auto">
          <a:xfrm>
            <a:off x="395536" y="764704"/>
            <a:ext cx="864096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Aft>
                <a:spcPct val="0"/>
              </a:spcAft>
            </a:pPr>
            <a:r>
              <a:rPr lang="ru-RU" b="1"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Приоритетный </a:t>
            </a:r>
            <a:r>
              <a:rPr lang="ru-RU" b="1" dirty="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a:t>
            </a:r>
          </a:p>
          <a:p>
            <a:pPr algn="ctr">
              <a:lnSpc>
                <a:spcPct val="100000"/>
              </a:lnSpc>
              <a:buNone/>
            </a:pPr>
            <a:r>
              <a:rPr lang="ru-RU" b="1" spc="-1" dirty="0">
                <a:solidFill>
                  <a:srgbClr val="0000FF"/>
                </a:solidFill>
                <a:latin typeface="Times New Roman"/>
                <a:ea typeface="DejaVu Sans"/>
              </a:rPr>
              <a:t>Капитальный ремонт мостового сооружения через р. Вуктыл, </a:t>
            </a:r>
            <a:endParaRPr lang="ru-RU" spc="-1" dirty="0">
              <a:latin typeface="Arial"/>
            </a:endParaRPr>
          </a:p>
          <a:p>
            <a:pPr algn="ctr">
              <a:lnSpc>
                <a:spcPct val="100000"/>
              </a:lnSpc>
              <a:buNone/>
            </a:pPr>
            <a:r>
              <a:rPr lang="ru-RU" b="1" spc="-1" dirty="0">
                <a:solidFill>
                  <a:srgbClr val="0000FF"/>
                </a:solidFill>
                <a:latin typeface="Times New Roman"/>
                <a:ea typeface="DejaVu Sans"/>
              </a:rPr>
              <a:t>на автомобильной дороге  «Вуктыл - Подчерье»</a:t>
            </a:r>
            <a:endParaRPr lang="ru-RU" spc="-1" dirty="0">
              <a:latin typeface="Arial"/>
            </a:endParaRPr>
          </a:p>
          <a:p>
            <a:pPr algn="ctr" fontAlgn="base">
              <a:spcBef>
                <a:spcPct val="50000"/>
              </a:spcBef>
              <a:spcAft>
                <a:spcPct val="0"/>
              </a:spcAft>
            </a:pPr>
            <a:endParaRPr lang="ru-RU" b="1"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828719515"/>
              </p:ext>
            </p:extLst>
          </p:nvPr>
        </p:nvGraphicFramePr>
        <p:xfrm>
          <a:off x="530188" y="1664714"/>
          <a:ext cx="8443664" cy="640080"/>
        </p:xfrm>
        <a:graphic>
          <a:graphicData uri="http://schemas.openxmlformats.org/drawingml/2006/table">
            <a:tbl>
              <a:tblPr firstRow="1" bandRow="1">
                <a:tableStyleId>{5C22544A-7EE6-4342-B048-85BDC9FD1C3A}</a:tableStyleId>
              </a:tblPr>
              <a:tblGrid>
                <a:gridCol w="2450071"/>
                <a:gridCol w="5993593"/>
              </a:tblGrid>
              <a:tr h="313184">
                <a:tc>
                  <a:txBody>
                    <a:bodyPr/>
                    <a:lstStyle/>
                    <a:p>
                      <a:pPr algn="ctr">
                        <a:lnSpc>
                          <a:spcPct val="100000"/>
                        </a:lnSpc>
                        <a:buNone/>
                      </a:pPr>
                      <a:r>
                        <a:rPr lang="ru-RU" sz="1200" b="1" strike="noStrike" spc="-1" dirty="0">
                          <a:solidFill>
                            <a:srgbClr val="000000"/>
                          </a:solidFill>
                          <a:latin typeface="Times New Roman"/>
                        </a:rPr>
                        <a:t>Финансирование</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60 735,4 тыс. руб. </a:t>
                      </a:r>
                      <a:endParaRPr lang="ru-RU" sz="1200" b="0" strike="noStrike" spc="-1" dirty="0">
                        <a:latin typeface="Arial"/>
                      </a:endParaRPr>
                    </a:p>
                    <a:p>
                      <a:pPr algn="ctr">
                        <a:lnSpc>
                          <a:spcPct val="100000"/>
                        </a:lnSpc>
                        <a:buNone/>
                      </a:pPr>
                      <a:r>
                        <a:rPr lang="ru-RU" sz="1200" b="1" strike="noStrike" spc="-1" dirty="0">
                          <a:solidFill>
                            <a:srgbClr val="000000"/>
                          </a:solidFill>
                          <a:latin typeface="Times New Roman"/>
                        </a:rPr>
                        <a:t>(бюджет РК  (РБ) – 60 128,0 тыс. руб.; </a:t>
                      </a:r>
                      <a:endParaRPr lang="ru-RU" sz="1200" b="0" strike="noStrike" spc="-1" dirty="0">
                        <a:latin typeface="Arial"/>
                      </a:endParaRPr>
                    </a:p>
                    <a:p>
                      <a:pPr algn="ctr">
                        <a:lnSpc>
                          <a:spcPct val="100000"/>
                        </a:lnSpc>
                        <a:buNone/>
                        <a:tabLst>
                          <a:tab pos="0" algn="l"/>
                        </a:tabLst>
                      </a:pPr>
                      <a:r>
                        <a:rPr lang="ru-RU" sz="1200" b="1" strike="noStrike" spc="-1" dirty="0">
                          <a:solidFill>
                            <a:srgbClr val="000000"/>
                          </a:solidFill>
                          <a:latin typeface="Times New Roman"/>
                        </a:rPr>
                        <a:t>бюджет МО ГО «Вуктыл» – 607,4 тыс. руб.)</a:t>
                      </a:r>
                      <a:endParaRPr lang="ru-RU" sz="1200" b="0" strike="noStrike" spc="-1" dirty="0">
                        <a:latin typeface="Arial"/>
                      </a:endParaRPr>
                    </a:p>
                  </a:txBody>
                  <a:tcPr/>
                </a:tc>
              </a:tr>
            </a:tbl>
          </a:graphicData>
        </a:graphic>
      </p:graphicFrame>
      <p:sp>
        <p:nvSpPr>
          <p:cNvPr id="3" name="AutoShape 2" descr="C:\Users\fuglbuh.ADM\Desktop\20211006_14111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 name="Рисунок 19"/>
          <p:cNvPicPr/>
          <p:nvPr/>
        </p:nvPicPr>
        <p:blipFill>
          <a:blip r:embed="rId3"/>
          <a:srcRect l="25213" t="24163" r="23496" b="28417"/>
          <a:stretch/>
        </p:blipFill>
        <p:spPr>
          <a:xfrm>
            <a:off x="755640" y="2421000"/>
            <a:ext cx="3816000" cy="2088000"/>
          </a:xfrm>
          <a:prstGeom prst="rect">
            <a:avLst/>
          </a:prstGeom>
          <a:ln w="0">
            <a:noFill/>
          </a:ln>
          <a:effectLst>
            <a:softEdge rad="112680"/>
          </a:effectLst>
        </p:spPr>
      </p:pic>
      <p:pic>
        <p:nvPicPr>
          <p:cNvPr id="18" name="Рисунок 21"/>
          <p:cNvPicPr/>
          <p:nvPr/>
        </p:nvPicPr>
        <p:blipFill>
          <a:blip r:embed="rId4"/>
          <a:srcRect l="27173" t="19871" r="27425" b="44022"/>
          <a:stretch/>
        </p:blipFill>
        <p:spPr>
          <a:xfrm>
            <a:off x="4742280" y="2349000"/>
            <a:ext cx="4005720" cy="2125440"/>
          </a:xfrm>
          <a:prstGeom prst="rect">
            <a:avLst/>
          </a:prstGeom>
          <a:ln w="0">
            <a:noFill/>
          </a:ln>
          <a:effectLst>
            <a:softEdge rad="112680"/>
          </a:effectLst>
        </p:spPr>
      </p:pic>
      <p:pic>
        <p:nvPicPr>
          <p:cNvPr id="19" name="Рисунок 20"/>
          <p:cNvPicPr/>
          <p:nvPr/>
        </p:nvPicPr>
        <p:blipFill>
          <a:blip r:embed="rId5"/>
          <a:srcRect l="25213" t="33612" r="41383" b="28417"/>
          <a:stretch/>
        </p:blipFill>
        <p:spPr>
          <a:xfrm>
            <a:off x="755640" y="4653000"/>
            <a:ext cx="3691080" cy="2143080"/>
          </a:xfrm>
          <a:prstGeom prst="rect">
            <a:avLst/>
          </a:prstGeom>
          <a:ln w="0">
            <a:noFill/>
          </a:ln>
          <a:effectLst>
            <a:softEdge rad="112680"/>
          </a:effectLst>
        </p:spPr>
      </p:pic>
      <p:pic>
        <p:nvPicPr>
          <p:cNvPr id="20" name="Рисунок 22"/>
          <p:cNvPicPr/>
          <p:nvPr/>
        </p:nvPicPr>
        <p:blipFill>
          <a:blip r:embed="rId6"/>
          <a:srcRect l="23244" t="27313" r="19559" b="28417"/>
          <a:stretch/>
        </p:blipFill>
        <p:spPr>
          <a:xfrm>
            <a:off x="4716000" y="4581000"/>
            <a:ext cx="4104000" cy="2160000"/>
          </a:xfrm>
          <a:prstGeom prst="rect">
            <a:avLst/>
          </a:prstGeom>
          <a:ln w="0">
            <a:noFill/>
          </a:ln>
          <a:effectLst>
            <a:softEdge rad="112680"/>
          </a:effectLst>
        </p:spPr>
      </p:pic>
      <p:sp>
        <p:nvSpPr>
          <p:cNvPr id="5" name="TextBox 4"/>
          <p:cNvSpPr txBox="1"/>
          <p:nvPr/>
        </p:nvSpPr>
        <p:spPr>
          <a:xfrm>
            <a:off x="186690" y="3284984"/>
            <a:ext cx="458523" cy="646331"/>
          </a:xfrm>
          <a:prstGeom prst="rect">
            <a:avLst/>
          </a:prstGeom>
          <a:noFill/>
        </p:spPr>
        <p:txBody>
          <a:bodyPr wrap="none" rtlCol="0">
            <a:spAutoFit/>
          </a:bodyPr>
          <a:lstStyle/>
          <a:p>
            <a:r>
              <a:rPr lang="ru-RU" b="1" spc="-1" dirty="0">
                <a:solidFill>
                  <a:srgbClr val="000000"/>
                </a:solidFill>
                <a:latin typeface="Times New Roman"/>
              </a:rPr>
              <a:t>До</a:t>
            </a:r>
            <a:endParaRPr lang="ru-RU" spc="-1" dirty="0">
              <a:latin typeface="Arial"/>
            </a:endParaRPr>
          </a:p>
          <a:p>
            <a:endParaRPr lang="ru-RU" dirty="0"/>
          </a:p>
        </p:txBody>
      </p:sp>
      <p:sp>
        <p:nvSpPr>
          <p:cNvPr id="6" name="TextBox 5"/>
          <p:cNvSpPr txBox="1"/>
          <p:nvPr/>
        </p:nvSpPr>
        <p:spPr>
          <a:xfrm>
            <a:off x="0" y="5337834"/>
            <a:ext cx="814005" cy="646331"/>
          </a:xfrm>
          <a:prstGeom prst="rect">
            <a:avLst/>
          </a:prstGeom>
          <a:noFill/>
        </p:spPr>
        <p:txBody>
          <a:bodyPr wrap="none" rtlCol="0">
            <a:spAutoFit/>
          </a:bodyPr>
          <a:lstStyle/>
          <a:p>
            <a:r>
              <a:rPr lang="ru-RU" b="1" spc="-1" dirty="0">
                <a:solidFill>
                  <a:srgbClr val="000000"/>
                </a:solidFill>
                <a:latin typeface="Times New Roman"/>
              </a:rPr>
              <a:t>После</a:t>
            </a:r>
            <a:endParaRPr lang="ru-RU" spc="-1" dirty="0">
              <a:latin typeface="Arial"/>
            </a:endParaRPr>
          </a:p>
          <a:p>
            <a:endParaRPr lang="ru-RU" dirty="0"/>
          </a:p>
        </p:txBody>
      </p:sp>
    </p:spTree>
    <p:extLst>
      <p:ext uri="{BB962C8B-B14F-4D97-AF65-F5344CB8AC3E}">
        <p14:creationId xmlns:p14="http://schemas.microsoft.com/office/powerpoint/2010/main" val="4100235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16" name="Text Box 5"/>
          <p:cNvSpPr txBox="1">
            <a:spLocks noChangeArrowheads="1"/>
          </p:cNvSpPr>
          <p:nvPr/>
        </p:nvSpPr>
        <p:spPr bwMode="auto">
          <a:xfrm>
            <a:off x="395536" y="764704"/>
            <a:ext cx="864096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Aft>
                <a:spcPct val="0"/>
              </a:spcAft>
            </a:pPr>
            <a:r>
              <a:rPr lang="ru-RU" b="1"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Приоритетный </a:t>
            </a:r>
            <a:r>
              <a:rPr lang="ru-RU" b="1" dirty="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проект</a:t>
            </a:r>
          </a:p>
          <a:p>
            <a:pPr algn="ctr">
              <a:lnSpc>
                <a:spcPct val="100000"/>
              </a:lnSpc>
              <a:buNone/>
            </a:pPr>
            <a:r>
              <a:rPr lang="ru-RU" sz="1400" b="1" spc="-1" dirty="0" smtClean="0">
                <a:solidFill>
                  <a:srgbClr val="3333FF"/>
                </a:solidFill>
                <a:latin typeface="Times New Roman"/>
              </a:rPr>
              <a:t>Реализация </a:t>
            </a:r>
            <a:r>
              <a:rPr lang="ru-RU" sz="1400" b="1" spc="-1" dirty="0">
                <a:solidFill>
                  <a:srgbClr val="3333FF"/>
                </a:solidFill>
                <a:latin typeface="Times New Roman"/>
              </a:rPr>
              <a:t>мероприятий, направленных на исполнение наказов избирателей :  </a:t>
            </a:r>
            <a:endParaRPr lang="ru-RU" sz="1400" spc="-1" dirty="0">
              <a:latin typeface="Arial"/>
            </a:endParaRPr>
          </a:p>
          <a:p>
            <a:pPr algn="ctr">
              <a:lnSpc>
                <a:spcPct val="100000"/>
              </a:lnSpc>
              <a:buNone/>
            </a:pPr>
            <a:r>
              <a:rPr lang="ru-RU" sz="1400" b="1" spc="-1" dirty="0">
                <a:solidFill>
                  <a:srgbClr val="3333FF"/>
                </a:solidFill>
                <a:latin typeface="Times New Roman"/>
              </a:rPr>
              <a:t> Благоустройство бани в с. Подчерье (исполнение)</a:t>
            </a:r>
            <a:endParaRPr lang="ru-RU" sz="1400" spc="-1" dirty="0">
              <a:latin typeface="Arial"/>
            </a:endParaRPr>
          </a:p>
          <a:p>
            <a:pPr algn="ctr" fontAlgn="base">
              <a:spcBef>
                <a:spcPct val="50000"/>
              </a:spcBef>
              <a:spcAft>
                <a:spcPct val="0"/>
              </a:spcAft>
            </a:pPr>
            <a:endParaRPr lang="ru-RU" b="1"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949015032"/>
              </p:ext>
            </p:extLst>
          </p:nvPr>
        </p:nvGraphicFramePr>
        <p:xfrm>
          <a:off x="530188" y="1664714"/>
          <a:ext cx="8443664" cy="640080"/>
        </p:xfrm>
        <a:graphic>
          <a:graphicData uri="http://schemas.openxmlformats.org/drawingml/2006/table">
            <a:tbl>
              <a:tblPr firstRow="1" bandRow="1">
                <a:tableStyleId>{5C22544A-7EE6-4342-B048-85BDC9FD1C3A}</a:tableStyleId>
              </a:tblPr>
              <a:tblGrid>
                <a:gridCol w="2450071"/>
                <a:gridCol w="5993593"/>
              </a:tblGrid>
              <a:tr h="313184">
                <a:tc>
                  <a:txBody>
                    <a:bodyPr/>
                    <a:lstStyle/>
                    <a:p>
                      <a:pPr algn="ctr">
                        <a:lnSpc>
                          <a:spcPct val="100000"/>
                        </a:lnSpc>
                        <a:buNone/>
                      </a:pPr>
                      <a:r>
                        <a:rPr lang="ru-RU" sz="1200" b="1" strike="noStrike" spc="-1" dirty="0">
                          <a:solidFill>
                            <a:srgbClr val="000000"/>
                          </a:solidFill>
                          <a:latin typeface="Times New Roman"/>
                        </a:rPr>
                        <a:t>Финансирование</a:t>
                      </a:r>
                      <a:endParaRPr lang="ru-RU" sz="1200" b="0" strike="noStrike" spc="-1" dirty="0">
                        <a:latin typeface="Arial"/>
                      </a:endParaRPr>
                    </a:p>
                  </a:txBody>
                  <a:tcPr/>
                </a:tc>
                <a:tc>
                  <a:txBody>
                    <a:bodyPr/>
                    <a:lstStyle/>
                    <a:p>
                      <a:pPr algn="ctr">
                        <a:lnSpc>
                          <a:spcPct val="100000"/>
                        </a:lnSpc>
                        <a:buNone/>
                      </a:pPr>
                      <a:r>
                        <a:rPr lang="ru-RU" sz="1200" b="1" strike="noStrike" spc="-1" dirty="0">
                          <a:solidFill>
                            <a:srgbClr val="000000"/>
                          </a:solidFill>
                          <a:latin typeface="Times New Roman"/>
                        </a:rPr>
                        <a:t>746,2 тыс. руб. </a:t>
                      </a:r>
                      <a:endParaRPr lang="ru-RU" sz="1200" b="0" strike="noStrike" spc="-1" dirty="0">
                        <a:latin typeface="Arial"/>
                      </a:endParaRPr>
                    </a:p>
                    <a:p>
                      <a:pPr algn="ctr">
                        <a:lnSpc>
                          <a:spcPct val="100000"/>
                        </a:lnSpc>
                        <a:buNone/>
                      </a:pPr>
                      <a:r>
                        <a:rPr lang="ru-RU" sz="1200" b="1" strike="noStrike" spc="-1" dirty="0">
                          <a:solidFill>
                            <a:srgbClr val="000000"/>
                          </a:solidFill>
                          <a:latin typeface="Times New Roman"/>
                        </a:rPr>
                        <a:t>(бюджет РК  (РБ) – 538,7 тыс. руб.; </a:t>
                      </a:r>
                      <a:endParaRPr lang="ru-RU" sz="1200" b="0" strike="noStrike" spc="-1" dirty="0">
                        <a:latin typeface="Arial"/>
                      </a:endParaRPr>
                    </a:p>
                    <a:p>
                      <a:pPr algn="ctr">
                        <a:lnSpc>
                          <a:spcPct val="100000"/>
                        </a:lnSpc>
                        <a:buNone/>
                        <a:tabLst>
                          <a:tab pos="0" algn="l"/>
                        </a:tabLst>
                      </a:pPr>
                      <a:r>
                        <a:rPr lang="ru-RU" sz="1200" b="1" strike="noStrike" spc="-1" dirty="0">
                          <a:solidFill>
                            <a:srgbClr val="000000"/>
                          </a:solidFill>
                          <a:latin typeface="Times New Roman"/>
                        </a:rPr>
                        <a:t>бюджет МО ГО «Вуктыл» – 207,5 тыс. руб.)</a:t>
                      </a:r>
                      <a:endParaRPr lang="ru-RU" sz="1200" b="0" strike="noStrike" spc="-1" dirty="0">
                        <a:latin typeface="Arial"/>
                      </a:endParaRPr>
                    </a:p>
                  </a:txBody>
                  <a:tcPr/>
                </a:tc>
              </a:tr>
            </a:tbl>
          </a:graphicData>
        </a:graphic>
      </p:graphicFrame>
      <p:sp>
        <p:nvSpPr>
          <p:cNvPr id="3" name="AutoShape 2" descr="C:\Users\fuglbuh.ADM\Desktop\20211006_14111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Picture 2" descr="Z:\Финансовое управление\Отдел бухгалтерского учета и отчетности\Новинькова Светлана Константиновна\фото баня 2022 год\IMG-20221123-WA0000.jpg"/>
          <p:cNvPicPr/>
          <p:nvPr/>
        </p:nvPicPr>
        <p:blipFill>
          <a:blip r:embed="rId3"/>
          <a:stretch/>
        </p:blipFill>
        <p:spPr>
          <a:xfrm>
            <a:off x="155520" y="2421000"/>
            <a:ext cx="2643480" cy="3524760"/>
          </a:xfrm>
          <a:prstGeom prst="rect">
            <a:avLst/>
          </a:prstGeom>
          <a:ln w="0">
            <a:noFill/>
          </a:ln>
          <a:effectLst>
            <a:softEdge rad="112680"/>
          </a:effectLst>
        </p:spPr>
      </p:pic>
      <p:pic>
        <p:nvPicPr>
          <p:cNvPr id="13" name="Picture 4" descr="Z:\Финансовое управление\Отдел бухгалтерского учета и отчетности\Новинькова Светлана Константиновна\фото баня 2022 год\IMG-20221123-WA0003.jpg"/>
          <p:cNvPicPr/>
          <p:nvPr/>
        </p:nvPicPr>
        <p:blipFill>
          <a:blip r:embed="rId4"/>
          <a:stretch/>
        </p:blipFill>
        <p:spPr>
          <a:xfrm>
            <a:off x="2988000" y="2421000"/>
            <a:ext cx="3165480" cy="4220640"/>
          </a:xfrm>
          <a:prstGeom prst="rect">
            <a:avLst/>
          </a:prstGeom>
          <a:ln w="0">
            <a:noFill/>
          </a:ln>
          <a:effectLst>
            <a:softEdge rad="112680"/>
          </a:effectLst>
        </p:spPr>
      </p:pic>
      <p:pic>
        <p:nvPicPr>
          <p:cNvPr id="14" name="Picture 3" descr="Z:\Финансовое управление\Отдел бухгалтерского учета и отчетности\Новинькова Светлана Константиновна\фото баня 2022 год\IMG-20221123-WA0005.jpg"/>
          <p:cNvPicPr/>
          <p:nvPr/>
        </p:nvPicPr>
        <p:blipFill>
          <a:blip r:embed="rId5"/>
          <a:stretch/>
        </p:blipFill>
        <p:spPr>
          <a:xfrm>
            <a:off x="6282720" y="2493000"/>
            <a:ext cx="2733480" cy="3644640"/>
          </a:xfrm>
          <a:prstGeom prst="rect">
            <a:avLst/>
          </a:prstGeom>
          <a:ln w="0">
            <a:noFill/>
          </a:ln>
          <a:effectLst>
            <a:softEdge rad="112680"/>
          </a:effectLst>
        </p:spPr>
      </p:pic>
    </p:spTree>
    <p:extLst>
      <p:ext uri="{BB962C8B-B14F-4D97-AF65-F5344CB8AC3E}">
        <p14:creationId xmlns:p14="http://schemas.microsoft.com/office/powerpoint/2010/main" val="3184391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16" name="Text Box 5"/>
          <p:cNvSpPr txBox="1">
            <a:spLocks noChangeArrowheads="1"/>
          </p:cNvSpPr>
          <p:nvPr/>
        </p:nvSpPr>
        <p:spPr bwMode="auto">
          <a:xfrm>
            <a:off x="395536" y="692696"/>
            <a:ext cx="8640960"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Aft>
                <a:spcPct val="0"/>
              </a:spcAft>
            </a:pPr>
            <a:r>
              <a:rPr lang="ru-RU" b="1"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Национальный проект</a:t>
            </a:r>
          </a:p>
          <a:p>
            <a:pPr algn="ctr" fontAlgn="base">
              <a:spcAft>
                <a:spcPct val="0"/>
              </a:spcAft>
            </a:pPr>
            <a:r>
              <a:rPr lang="ru-RU" b="1" spc="-1" dirty="0" smtClean="0">
                <a:solidFill>
                  <a:srgbClr val="0000FF"/>
                </a:solidFill>
                <a:latin typeface="Times New Roman" panose="02020603050405020304" pitchFamily="18" charset="0"/>
                <a:cs typeface="Times New Roman" panose="02020603050405020304" pitchFamily="18" charset="0"/>
              </a:rPr>
              <a:t>«Формирование комфортной городской среды» </a:t>
            </a:r>
          </a:p>
          <a:p>
            <a:pPr algn="ctr" fontAlgn="base">
              <a:spcAft>
                <a:spcPct val="0"/>
              </a:spcAft>
            </a:pPr>
            <a:r>
              <a:rPr lang="ru-RU" sz="1600" b="1" dirty="0" smtClean="0">
                <a:solidFill>
                  <a:srgbClr val="0000FF"/>
                </a:solidFill>
                <a:latin typeface="Times New Roman" panose="02020603050405020304" pitchFamily="18" charset="0"/>
                <a:cs typeface="Times New Roman" panose="02020603050405020304" pitchFamily="18" charset="0"/>
              </a:rPr>
              <a:t>Благоустройство </a:t>
            </a:r>
            <a:r>
              <a:rPr lang="ru-RU" sz="1600" b="1" dirty="0">
                <a:solidFill>
                  <a:srgbClr val="0000FF"/>
                </a:solidFill>
                <a:latin typeface="Times New Roman" panose="02020603050405020304" pitchFamily="18" charset="0"/>
                <a:cs typeface="Times New Roman" panose="02020603050405020304" pitchFamily="18" charset="0"/>
              </a:rPr>
              <a:t>наиболее посещаемых муниципальных территорий</a:t>
            </a:r>
          </a:p>
          <a:p>
            <a:pPr algn="ctr" fontAlgn="base">
              <a:spcBef>
                <a:spcPct val="50000"/>
              </a:spcBef>
              <a:spcAft>
                <a:spcPct val="0"/>
              </a:spcAft>
            </a:pPr>
            <a:endParaRPr lang="ru-RU" b="1"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076570064"/>
              </p:ext>
            </p:extLst>
          </p:nvPr>
        </p:nvGraphicFramePr>
        <p:xfrm>
          <a:off x="753345" y="1634986"/>
          <a:ext cx="8253577" cy="731520"/>
        </p:xfrm>
        <a:graphic>
          <a:graphicData uri="http://schemas.openxmlformats.org/drawingml/2006/table">
            <a:tbl>
              <a:tblPr firstRow="1" bandRow="1">
                <a:tableStyleId>{5C22544A-7EE6-4342-B048-85BDC9FD1C3A}</a:tableStyleId>
              </a:tblPr>
              <a:tblGrid>
                <a:gridCol w="1944216"/>
                <a:gridCol w="6309361"/>
              </a:tblGrid>
              <a:tr h="313184">
                <a:tc>
                  <a:txBody>
                    <a:bodyPr/>
                    <a:lstStyle/>
                    <a:p>
                      <a:pPr algn="ctr">
                        <a:lnSpc>
                          <a:spcPct val="100000"/>
                        </a:lnSpc>
                        <a:buNone/>
                      </a:pPr>
                      <a:r>
                        <a:rPr lang="ru-RU" sz="1400" b="1" strike="noStrike" spc="-1" dirty="0">
                          <a:solidFill>
                            <a:srgbClr val="000000"/>
                          </a:solidFill>
                          <a:latin typeface="Times New Roman"/>
                        </a:rPr>
                        <a:t>Финансирование</a:t>
                      </a:r>
                      <a:endParaRPr lang="ru-RU" sz="1400" b="0" strike="noStrike" spc="-1" dirty="0">
                        <a:latin typeface="Arial"/>
                      </a:endParaRPr>
                    </a:p>
                  </a:txBody>
                  <a:tcPr/>
                </a:tc>
                <a:tc>
                  <a:txBody>
                    <a:bodyPr/>
                    <a:lstStyle/>
                    <a:p>
                      <a:pPr algn="ctr">
                        <a:lnSpc>
                          <a:spcPct val="100000"/>
                        </a:lnSpc>
                        <a:buNone/>
                      </a:pPr>
                      <a:r>
                        <a:rPr lang="ru-RU" sz="1400" b="1" strike="noStrike" spc="-1" dirty="0">
                          <a:solidFill>
                            <a:srgbClr val="000000"/>
                          </a:solidFill>
                          <a:latin typeface="Times New Roman"/>
                        </a:rPr>
                        <a:t>5 342,2 тыс. руб. </a:t>
                      </a:r>
                      <a:endParaRPr lang="ru-RU" sz="1400" b="0" strike="noStrike" spc="-1" dirty="0">
                        <a:latin typeface="Arial"/>
                      </a:endParaRPr>
                    </a:p>
                    <a:p>
                      <a:pPr algn="ctr">
                        <a:lnSpc>
                          <a:spcPct val="100000"/>
                        </a:lnSpc>
                        <a:buNone/>
                      </a:pPr>
                      <a:r>
                        <a:rPr lang="ru-RU" sz="1400" b="1" strike="noStrike" spc="-1" dirty="0">
                          <a:solidFill>
                            <a:srgbClr val="000000"/>
                          </a:solidFill>
                          <a:latin typeface="Times New Roman"/>
                        </a:rPr>
                        <a:t>(бюджет РК  (РБ) – 1 858,7 тыс. руб.; бюджет РК  (ФБ) – 2 888,1 тыс. руб.;  </a:t>
                      </a:r>
                      <a:endParaRPr lang="ru-RU" sz="1400" b="0" strike="noStrike" spc="-1" dirty="0">
                        <a:latin typeface="Arial"/>
                      </a:endParaRPr>
                    </a:p>
                    <a:p>
                      <a:pPr algn="ctr">
                        <a:lnSpc>
                          <a:spcPct val="100000"/>
                        </a:lnSpc>
                        <a:buNone/>
                        <a:tabLst>
                          <a:tab pos="0" algn="l"/>
                        </a:tabLst>
                      </a:pPr>
                      <a:r>
                        <a:rPr lang="ru-RU" sz="1400" b="1" strike="noStrike" spc="-1" dirty="0">
                          <a:solidFill>
                            <a:srgbClr val="000000"/>
                          </a:solidFill>
                          <a:latin typeface="Times New Roman"/>
                        </a:rPr>
                        <a:t>бюджет МО ГО «Вуктыл» – 595,4 тыс. руб.)</a:t>
                      </a:r>
                      <a:endParaRPr lang="ru-RU" sz="1400" b="0" strike="noStrike" spc="-1" dirty="0">
                        <a:latin typeface="Arial"/>
                      </a:endParaRPr>
                    </a:p>
                  </a:txBody>
                  <a:tcPr/>
                </a:tc>
              </a:tr>
            </a:tbl>
          </a:graphicData>
        </a:graphic>
      </p:graphicFrame>
      <p:pic>
        <p:nvPicPr>
          <p:cNvPr id="12" name="Picture 4"/>
          <p:cNvPicPr/>
          <p:nvPr/>
        </p:nvPicPr>
        <p:blipFill>
          <a:blip r:embed="rId3"/>
          <a:stretch/>
        </p:blipFill>
        <p:spPr>
          <a:xfrm>
            <a:off x="0" y="2847600"/>
            <a:ext cx="3353040" cy="3292200"/>
          </a:xfrm>
          <a:prstGeom prst="rect">
            <a:avLst/>
          </a:prstGeom>
          <a:ln w="0">
            <a:noFill/>
          </a:ln>
        </p:spPr>
      </p:pic>
      <p:pic>
        <p:nvPicPr>
          <p:cNvPr id="13" name="Picture 5" descr="Z:\Финансовое управление\Отдел бухгалтерского учета и отчетности\Новинькова Светлана Константиновна\Фото для сладов\Фото Сквер Летний\3.jpg"/>
          <p:cNvPicPr/>
          <p:nvPr/>
        </p:nvPicPr>
        <p:blipFill>
          <a:blip r:embed="rId4"/>
          <a:stretch/>
        </p:blipFill>
        <p:spPr>
          <a:xfrm>
            <a:off x="3275856" y="2585880"/>
            <a:ext cx="1920960" cy="2561040"/>
          </a:xfrm>
          <a:prstGeom prst="rect">
            <a:avLst/>
          </a:prstGeom>
          <a:ln w="0">
            <a:noFill/>
          </a:ln>
          <a:effectLst>
            <a:softEdge rad="112680"/>
          </a:effectLst>
        </p:spPr>
      </p:pic>
      <p:pic>
        <p:nvPicPr>
          <p:cNvPr id="14" name="Picture 6" descr="Z:\Финансовое управление\Отдел бухгалтерского учета и отчетности\Новинькова Светлана Константиновна\Фото для сладов\Фото Сквер Летний\1.jpg"/>
          <p:cNvPicPr/>
          <p:nvPr/>
        </p:nvPicPr>
        <p:blipFill>
          <a:blip r:embed="rId5"/>
          <a:stretch/>
        </p:blipFill>
        <p:spPr>
          <a:xfrm>
            <a:off x="4932000" y="4294080"/>
            <a:ext cx="1872000" cy="2495880"/>
          </a:xfrm>
          <a:prstGeom prst="rect">
            <a:avLst/>
          </a:prstGeom>
          <a:ln w="0">
            <a:noFill/>
          </a:ln>
          <a:effectLst>
            <a:outerShdw blurRad="190440" algn="tl" rotWithShape="0">
              <a:srgbClr val="000000">
                <a:alpha val="70000"/>
              </a:srgbClr>
            </a:outerShdw>
          </a:effectLst>
        </p:spPr>
      </p:pic>
      <p:pic>
        <p:nvPicPr>
          <p:cNvPr id="15" name="Picture 2" descr="Z:\Финансовое управление\Отдел бухгалтерского учета и отчетности\Новинькова Светлана Константиновна\Фото для сладов\Фото Городкая площадь\4.jpg"/>
          <p:cNvPicPr/>
          <p:nvPr/>
        </p:nvPicPr>
        <p:blipFill>
          <a:blip r:embed="rId6"/>
          <a:stretch/>
        </p:blipFill>
        <p:spPr>
          <a:xfrm>
            <a:off x="6643440" y="2585880"/>
            <a:ext cx="2391840" cy="3189240"/>
          </a:xfrm>
          <a:prstGeom prst="rect">
            <a:avLst/>
          </a:prstGeom>
          <a:ln w="0">
            <a:noFill/>
          </a:ln>
          <a:effectLst>
            <a:softEdge rad="112680"/>
          </a:effectLst>
        </p:spPr>
      </p:pic>
      <p:sp>
        <p:nvSpPr>
          <p:cNvPr id="2" name="TextBox 1"/>
          <p:cNvSpPr txBox="1"/>
          <p:nvPr/>
        </p:nvSpPr>
        <p:spPr>
          <a:xfrm>
            <a:off x="1136521" y="2420888"/>
            <a:ext cx="982448" cy="800219"/>
          </a:xfrm>
          <a:prstGeom prst="rect">
            <a:avLst/>
          </a:prstGeom>
          <a:noFill/>
        </p:spPr>
        <p:txBody>
          <a:bodyPr wrap="none" rtlCol="0">
            <a:spAutoFit/>
          </a:bodyPr>
          <a:lstStyle/>
          <a:p>
            <a:r>
              <a:rPr lang="ru-RU" sz="2800" b="1" spc="-1" dirty="0">
                <a:solidFill>
                  <a:schemeClr val="accent2"/>
                </a:solidFill>
              </a:rPr>
              <a:t>Было</a:t>
            </a:r>
            <a:endParaRPr lang="ru-RU" sz="2800" spc="-1" dirty="0">
              <a:solidFill>
                <a:schemeClr val="accent2"/>
              </a:solidFill>
              <a:latin typeface="Arial"/>
            </a:endParaRPr>
          </a:p>
          <a:p>
            <a:endParaRPr lang="ru-RU" dirty="0"/>
          </a:p>
        </p:txBody>
      </p:sp>
      <p:sp>
        <p:nvSpPr>
          <p:cNvPr id="3" name="TextBox 2"/>
          <p:cNvSpPr txBox="1"/>
          <p:nvPr/>
        </p:nvSpPr>
        <p:spPr>
          <a:xfrm>
            <a:off x="5364088" y="2636912"/>
            <a:ext cx="1062727" cy="800219"/>
          </a:xfrm>
          <a:prstGeom prst="rect">
            <a:avLst/>
          </a:prstGeom>
          <a:noFill/>
        </p:spPr>
        <p:txBody>
          <a:bodyPr wrap="none" rtlCol="0">
            <a:spAutoFit/>
          </a:bodyPr>
          <a:lstStyle/>
          <a:p>
            <a:r>
              <a:rPr lang="ru-RU" sz="2800" b="1" spc="-1" dirty="0">
                <a:solidFill>
                  <a:srgbClr val="B65B3D"/>
                </a:solidFill>
              </a:rPr>
              <a:t>Стало</a:t>
            </a:r>
            <a:endParaRPr lang="ru-RU" sz="2800" spc="-1" dirty="0">
              <a:latin typeface="Arial"/>
            </a:endParaRPr>
          </a:p>
          <a:p>
            <a:endParaRPr lang="ru-RU" dirty="0"/>
          </a:p>
        </p:txBody>
      </p:sp>
    </p:spTree>
    <p:extLst>
      <p:ext uri="{BB962C8B-B14F-4D97-AF65-F5344CB8AC3E}">
        <p14:creationId xmlns:p14="http://schemas.microsoft.com/office/powerpoint/2010/main" val="9412629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16" name="Text Box 5"/>
          <p:cNvSpPr txBox="1">
            <a:spLocks noChangeArrowheads="1"/>
          </p:cNvSpPr>
          <p:nvPr/>
        </p:nvSpPr>
        <p:spPr bwMode="auto">
          <a:xfrm>
            <a:off x="146745" y="980728"/>
            <a:ext cx="86409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ru-RU" b="1" dirty="0" smtClean="0">
                <a:solidFill>
                  <a:srgbClr val="00009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Привлечение средств в рамках социального партнерства </a:t>
            </a:r>
          </a:p>
        </p:txBody>
      </p:sp>
      <p:graphicFrame>
        <p:nvGraphicFramePr>
          <p:cNvPr id="9" name="Таблица 8"/>
          <p:cNvGraphicFramePr>
            <a:graphicFrameLocks noGrp="1"/>
          </p:cNvGraphicFramePr>
          <p:nvPr>
            <p:extLst>
              <p:ext uri="{D42A27DB-BD31-4B8C-83A1-F6EECF244321}">
                <p14:modId xmlns:p14="http://schemas.microsoft.com/office/powerpoint/2010/main" val="271885320"/>
              </p:ext>
            </p:extLst>
          </p:nvPr>
        </p:nvGraphicFramePr>
        <p:xfrm>
          <a:off x="232057" y="1484784"/>
          <a:ext cx="8568954" cy="5212080"/>
        </p:xfrm>
        <a:graphic>
          <a:graphicData uri="http://schemas.openxmlformats.org/drawingml/2006/table">
            <a:tbl>
              <a:tblPr firstRow="1" bandRow="1">
                <a:tableStyleId>{5C22544A-7EE6-4342-B048-85BDC9FD1C3A}</a:tableStyleId>
              </a:tblPr>
              <a:tblGrid>
                <a:gridCol w="2865157"/>
                <a:gridCol w="4224397"/>
                <a:gridCol w="1479400"/>
              </a:tblGrid>
              <a:tr h="360040">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Организация</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Виды работ</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Сумма </a:t>
                      </a:r>
                    </a:p>
                    <a:p>
                      <a:pPr algn="ctr"/>
                      <a:r>
                        <a:rPr lang="ru-RU" sz="1400" dirty="0" smtClean="0">
                          <a:solidFill>
                            <a:schemeClr val="tx1"/>
                          </a:solidFill>
                          <a:latin typeface="Times New Roman" panose="02020603050405020304" pitchFamily="18" charset="0"/>
                          <a:cs typeface="Times New Roman" panose="02020603050405020304" pitchFamily="18" charset="0"/>
                        </a:rPr>
                        <a:t>(тыс. руб.)</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432081">
                <a:tc>
                  <a:txBody>
                    <a:bodyPr/>
                    <a:lstStyle/>
                    <a:p>
                      <a:pPr algn="just">
                        <a:lnSpc>
                          <a:spcPct val="100000"/>
                        </a:lnSpc>
                        <a:buNone/>
                      </a:pPr>
                      <a:r>
                        <a:rPr lang="ru-RU" sz="1400" b="0" strike="noStrike" spc="-1" dirty="0">
                          <a:solidFill>
                            <a:srgbClr val="000000"/>
                          </a:solidFill>
                          <a:latin typeface="Times New Roman"/>
                        </a:rPr>
                        <a:t>ООО «Газпром </a:t>
                      </a:r>
                      <a:r>
                        <a:rPr lang="ru-RU" sz="1400" b="0" strike="noStrike" spc="-1" dirty="0" err="1">
                          <a:solidFill>
                            <a:srgbClr val="000000"/>
                          </a:solidFill>
                          <a:latin typeface="Times New Roman"/>
                        </a:rPr>
                        <a:t>газобезопасность</a:t>
                      </a:r>
                      <a:r>
                        <a:rPr lang="ru-RU" sz="1400" b="0" strike="noStrike" spc="-1" dirty="0">
                          <a:solidFill>
                            <a:srgbClr val="000000"/>
                          </a:solidFill>
                          <a:latin typeface="Times New Roman"/>
                        </a:rPr>
                        <a:t>»</a:t>
                      </a:r>
                      <a:endParaRPr lang="ru-RU" sz="1400" b="0" strike="noStrike" spc="-1" dirty="0">
                        <a:latin typeface="Arial"/>
                      </a:endParaRPr>
                    </a:p>
                  </a:txBody>
                  <a:tcPr/>
                </a:tc>
                <a:tc>
                  <a:txBody>
                    <a:bodyPr/>
                    <a:lstStyle/>
                    <a:p>
                      <a:pPr>
                        <a:lnSpc>
                          <a:spcPct val="100000"/>
                        </a:lnSpc>
                        <a:buNone/>
                      </a:pPr>
                      <a:r>
                        <a:rPr lang="ru-RU" sz="1400" b="0" strike="noStrike" spc="-1" dirty="0">
                          <a:solidFill>
                            <a:srgbClr val="000000"/>
                          </a:solidFill>
                          <a:latin typeface="Times New Roman"/>
                        </a:rPr>
                        <a:t>Замена окон в МБУДО «Детская музыкальная школа» г. Вуктыла</a:t>
                      </a:r>
                      <a:endParaRPr lang="ru-RU" sz="1400" b="0" strike="noStrike" spc="-1" dirty="0">
                        <a:latin typeface="Arial"/>
                      </a:endParaRPr>
                    </a:p>
                  </a:txBody>
                  <a:tcPr/>
                </a:tc>
                <a:tc>
                  <a:txBody>
                    <a:bodyPr/>
                    <a:lstStyle/>
                    <a:p>
                      <a:pPr algn="ctr">
                        <a:lnSpc>
                          <a:spcPct val="100000"/>
                        </a:lnSpc>
                        <a:buNone/>
                      </a:pPr>
                      <a:r>
                        <a:rPr lang="ru-RU" sz="1400" b="0" strike="noStrike" spc="-1" dirty="0">
                          <a:solidFill>
                            <a:srgbClr val="000000"/>
                          </a:solidFill>
                          <a:latin typeface="Times New Roman"/>
                        </a:rPr>
                        <a:t>80,0 </a:t>
                      </a:r>
                      <a:r>
                        <a:rPr lang="ru-RU" sz="1400" b="0" strike="noStrike" spc="-1" dirty="0" smtClean="0">
                          <a:solidFill>
                            <a:srgbClr val="000000"/>
                          </a:solidFill>
                          <a:latin typeface="Times New Roman"/>
                        </a:rPr>
                        <a:t> </a:t>
                      </a:r>
                      <a:endParaRPr lang="ru-RU" sz="1400" b="0" strike="noStrike" spc="-1" dirty="0">
                        <a:latin typeface="Arial"/>
                      </a:endParaRPr>
                    </a:p>
                  </a:txBody>
                  <a:tcPr/>
                </a:tc>
              </a:tr>
              <a:tr h="417944">
                <a:tc>
                  <a:txBody>
                    <a:bodyPr/>
                    <a:lstStyle/>
                    <a:p>
                      <a:pPr algn="just">
                        <a:lnSpc>
                          <a:spcPct val="100000"/>
                        </a:lnSpc>
                        <a:buNone/>
                      </a:pPr>
                      <a:r>
                        <a:rPr lang="ru-RU" sz="1400" b="0" strike="noStrike" spc="-1" dirty="0">
                          <a:solidFill>
                            <a:srgbClr val="000000"/>
                          </a:solidFill>
                          <a:latin typeface="Times New Roman"/>
                        </a:rPr>
                        <a:t>Денежный вклад населения</a:t>
                      </a:r>
                      <a:endParaRPr lang="ru-RU" sz="1400" b="0" strike="noStrike" spc="-1" dirty="0">
                        <a:latin typeface="Arial"/>
                      </a:endParaRPr>
                    </a:p>
                  </a:txBody>
                  <a:tcPr/>
                </a:tc>
                <a:tc>
                  <a:txBody>
                    <a:bodyPr/>
                    <a:lstStyle/>
                    <a:p>
                      <a:pPr algn="just">
                        <a:lnSpc>
                          <a:spcPct val="100000"/>
                        </a:lnSpc>
                        <a:buNone/>
                        <a:tabLst>
                          <a:tab pos="0" algn="l"/>
                        </a:tabLst>
                      </a:pPr>
                      <a:r>
                        <a:rPr lang="ru-RU" sz="1400" b="0" strike="noStrike" spc="-1" dirty="0">
                          <a:solidFill>
                            <a:srgbClr val="000000"/>
                          </a:solidFill>
                          <a:latin typeface="Times New Roman"/>
                        </a:rPr>
                        <a:t>Реализация народных проектов, прошедших отбор в рамках проекта «Народный бюджет»</a:t>
                      </a:r>
                      <a:endParaRPr lang="ru-RU" sz="1400" b="0" strike="noStrike" spc="-1" dirty="0">
                        <a:latin typeface="Arial"/>
                      </a:endParaRPr>
                    </a:p>
                  </a:txBody>
                  <a:tcPr/>
                </a:tc>
                <a:tc>
                  <a:txBody>
                    <a:bodyPr/>
                    <a:lstStyle/>
                    <a:p>
                      <a:pPr algn="ctr">
                        <a:lnSpc>
                          <a:spcPct val="100000"/>
                        </a:lnSpc>
                        <a:buNone/>
                      </a:pPr>
                      <a:r>
                        <a:rPr lang="ru-RU" sz="1400" b="0" strike="noStrike" spc="-1" dirty="0">
                          <a:solidFill>
                            <a:srgbClr val="000000"/>
                          </a:solidFill>
                          <a:latin typeface="Times New Roman"/>
                        </a:rPr>
                        <a:t>149,6 </a:t>
                      </a:r>
                      <a:endParaRPr lang="ru-RU" sz="1400" b="0" strike="noStrike" spc="-1" dirty="0">
                        <a:latin typeface="Arial"/>
                      </a:endParaRPr>
                    </a:p>
                  </a:txBody>
                  <a:tcPr/>
                </a:tc>
              </a:tr>
              <a:tr h="475881">
                <a:tc>
                  <a:txBody>
                    <a:bodyPr/>
                    <a:lstStyle/>
                    <a:p>
                      <a:pPr>
                        <a:lnSpc>
                          <a:spcPct val="100000"/>
                        </a:lnSpc>
                        <a:buNone/>
                      </a:pPr>
                      <a:r>
                        <a:rPr lang="ru-RU" sz="1400" b="0" strike="noStrike" spc="-1">
                          <a:solidFill>
                            <a:srgbClr val="000000"/>
                          </a:solidFill>
                          <a:latin typeface="Times New Roman"/>
                        </a:rPr>
                        <a:t>Денежный вклад субъектов малого и среднего предпринимательства</a:t>
                      </a:r>
                      <a:endParaRPr lang="ru-RU" sz="1400" b="0" strike="noStrike" spc="-1">
                        <a:latin typeface="Arial"/>
                      </a:endParaRPr>
                    </a:p>
                  </a:txBody>
                  <a:tcPr/>
                </a:tc>
                <a:tc>
                  <a:txBody>
                    <a:bodyPr/>
                    <a:lstStyle/>
                    <a:p>
                      <a:pPr algn="just">
                        <a:lnSpc>
                          <a:spcPct val="100000"/>
                        </a:lnSpc>
                        <a:buNone/>
                        <a:tabLst>
                          <a:tab pos="0" algn="l"/>
                        </a:tabLst>
                      </a:pPr>
                      <a:r>
                        <a:rPr lang="ru-RU" sz="1400" b="0" strike="noStrike" spc="-1" dirty="0">
                          <a:solidFill>
                            <a:srgbClr val="000000"/>
                          </a:solidFill>
                          <a:latin typeface="Times New Roman"/>
                        </a:rPr>
                        <a:t>Реализация народных проектов, прошедших отбор в рамках проекта «Народный бюджет»</a:t>
                      </a:r>
                      <a:endParaRPr lang="ru-RU" sz="1400" b="0" strike="noStrike" spc="-1" dirty="0">
                        <a:latin typeface="Arial"/>
                      </a:endParaRPr>
                    </a:p>
                  </a:txBody>
                  <a:tcPr/>
                </a:tc>
                <a:tc>
                  <a:txBody>
                    <a:bodyPr/>
                    <a:lstStyle/>
                    <a:p>
                      <a:pPr algn="ctr">
                        <a:lnSpc>
                          <a:spcPct val="100000"/>
                        </a:lnSpc>
                        <a:buNone/>
                      </a:pPr>
                      <a:r>
                        <a:rPr lang="ru-RU" sz="1400" b="0" strike="noStrike" spc="-1" dirty="0">
                          <a:solidFill>
                            <a:srgbClr val="000000"/>
                          </a:solidFill>
                          <a:latin typeface="Times New Roman"/>
                        </a:rPr>
                        <a:t>0,0 </a:t>
                      </a:r>
                      <a:endParaRPr lang="ru-RU" sz="1400" b="0" strike="noStrike" spc="-1" dirty="0">
                        <a:latin typeface="Arial"/>
                      </a:endParaRPr>
                    </a:p>
                  </a:txBody>
                  <a:tcPr/>
                </a:tc>
              </a:tr>
              <a:tr h="677768">
                <a:tc>
                  <a:txBody>
                    <a:bodyPr/>
                    <a:lstStyle/>
                    <a:p>
                      <a:pPr algn="l"/>
                      <a:r>
                        <a:rPr lang="ru-RU" sz="1400" baseline="0" dirty="0" smtClean="0">
                          <a:solidFill>
                            <a:schemeClr val="tx1"/>
                          </a:solidFill>
                          <a:latin typeface="Times New Roman" panose="02020603050405020304" pitchFamily="18" charset="0"/>
                          <a:cs typeface="Times New Roman" panose="02020603050405020304" pitchFamily="18" charset="0"/>
                        </a:rPr>
                        <a:t>ООО «Лукойл Коми»</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ru-RU" sz="1400" dirty="0" smtClean="0">
                          <a:solidFill>
                            <a:schemeClr val="tx1"/>
                          </a:solidFill>
                          <a:latin typeface="Times New Roman" panose="02020603050405020304" pitchFamily="18" charset="0"/>
                          <a:cs typeface="Times New Roman" panose="02020603050405020304" pitchFamily="18" charset="0"/>
                        </a:rPr>
                        <a:t>Приобретение</a:t>
                      </a:r>
                      <a:r>
                        <a:rPr lang="ru-RU" sz="1400" baseline="0" dirty="0" smtClean="0">
                          <a:solidFill>
                            <a:schemeClr val="tx1"/>
                          </a:solidFill>
                          <a:latin typeface="Times New Roman" panose="02020603050405020304" pitchFamily="18" charset="0"/>
                          <a:cs typeface="Times New Roman" panose="02020603050405020304" pitchFamily="18" charset="0"/>
                        </a:rPr>
                        <a:t> транспортного средства с возможностью перевозки инвалидов ЛУИДОР – 2250</a:t>
                      </a:r>
                      <a:r>
                        <a:rPr lang="en-US" sz="1400" baseline="0" dirty="0" smtClean="0">
                          <a:solidFill>
                            <a:schemeClr val="tx1"/>
                          </a:solidFill>
                          <a:latin typeface="Times New Roman" panose="02020603050405020304" pitchFamily="18" charset="0"/>
                          <a:cs typeface="Times New Roman" panose="02020603050405020304" pitchFamily="18" charset="0"/>
                        </a:rPr>
                        <a:t>NC</a:t>
                      </a:r>
                      <a:r>
                        <a:rPr lang="ru-RU" sz="1400" baseline="0" dirty="0" smtClean="0">
                          <a:solidFill>
                            <a:schemeClr val="tx1"/>
                          </a:solidFill>
                          <a:latin typeface="Times New Roman" panose="02020603050405020304" pitchFamily="18" charset="0"/>
                          <a:cs typeface="Times New Roman" panose="02020603050405020304" pitchFamily="18" charset="0"/>
                        </a:rPr>
                        <a:t> на базе ГАЗ А69</a:t>
                      </a:r>
                      <a:r>
                        <a:rPr lang="en-US" sz="1400" baseline="0" dirty="0" smtClean="0">
                          <a:solidFill>
                            <a:schemeClr val="tx1"/>
                          </a:solidFill>
                          <a:latin typeface="Times New Roman" panose="02020603050405020304" pitchFamily="18" charset="0"/>
                          <a:cs typeface="Times New Roman" panose="02020603050405020304" pitchFamily="18" charset="0"/>
                        </a:rPr>
                        <a:t>R</a:t>
                      </a:r>
                      <a:r>
                        <a:rPr lang="ru-RU" sz="1400" baseline="0" dirty="0" smtClean="0">
                          <a:solidFill>
                            <a:schemeClr val="tx1"/>
                          </a:solidFill>
                          <a:latin typeface="Times New Roman" panose="02020603050405020304" pitchFamily="18" charset="0"/>
                          <a:cs typeface="Times New Roman" panose="02020603050405020304" pitchFamily="18" charset="0"/>
                        </a:rPr>
                        <a:t>52</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4 771,5</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657265">
                <a:tc>
                  <a:txBody>
                    <a:bodyPr/>
                    <a:lstStyle/>
                    <a:p>
                      <a:pPr algn="l"/>
                      <a:r>
                        <a:rPr kumimoji="0" lang="ru-RU" sz="1400" kern="1200" dirty="0" smtClean="0">
                          <a:solidFill>
                            <a:schemeClr val="dk1"/>
                          </a:solidFill>
                          <a:effectLst/>
                          <a:latin typeface="Times New Roman" panose="02020603050405020304" pitchFamily="18" charset="0"/>
                          <a:ea typeface="+mn-ea"/>
                          <a:cs typeface="Times New Roman" panose="02020603050405020304" pitchFamily="18" charset="0"/>
                        </a:rPr>
                        <a:t>ОАО «Специализированное управление № 2» </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kumimoji="0" lang="ru-RU" sz="1400" kern="1200" dirty="0" smtClean="0">
                          <a:solidFill>
                            <a:schemeClr val="dk1"/>
                          </a:solidFill>
                          <a:effectLst/>
                          <a:latin typeface="Times New Roman" panose="02020603050405020304" pitchFamily="18" charset="0"/>
                          <a:ea typeface="+mn-ea"/>
                          <a:cs typeface="Times New Roman" panose="02020603050405020304" pitchFamily="18" charset="0"/>
                        </a:rPr>
                        <a:t>Капитальный</a:t>
                      </a:r>
                      <a:r>
                        <a:rPr kumimoji="0" lang="ru-RU" sz="1400" kern="1200" baseline="0" dirty="0" smtClean="0">
                          <a:solidFill>
                            <a:schemeClr val="dk1"/>
                          </a:solidFill>
                          <a:effectLst/>
                          <a:latin typeface="Times New Roman" panose="02020603050405020304" pitchFamily="18" charset="0"/>
                          <a:ea typeface="+mn-ea"/>
                          <a:cs typeface="Times New Roman" panose="02020603050405020304" pitchFamily="18" charset="0"/>
                        </a:rPr>
                        <a:t> ремонт кров</a:t>
                      </a:r>
                      <a:r>
                        <a:rPr kumimoji="0" lang="ru-RU" sz="1400" kern="1200" dirty="0" smtClean="0">
                          <a:solidFill>
                            <a:schemeClr val="dk1"/>
                          </a:solidFill>
                          <a:effectLst/>
                          <a:latin typeface="Times New Roman" panose="02020603050405020304" pitchFamily="18" charset="0"/>
                          <a:ea typeface="+mn-ea"/>
                          <a:cs typeface="Times New Roman" panose="02020603050405020304" pitchFamily="18" charset="0"/>
                        </a:rPr>
                        <a:t>ли,   замена  ветхих деревянных окон на ПВХ в МБДОУ «Детский сад  «Сказка» и МБДОУ «Детский сад «</a:t>
                      </a:r>
                      <a:r>
                        <a:rPr kumimoji="0" lang="ru-RU" sz="1400" kern="1200" dirty="0" err="1" smtClean="0">
                          <a:solidFill>
                            <a:schemeClr val="dk1"/>
                          </a:solidFill>
                          <a:effectLst/>
                          <a:latin typeface="Times New Roman" panose="02020603050405020304" pitchFamily="18" charset="0"/>
                          <a:ea typeface="+mn-ea"/>
                          <a:cs typeface="Times New Roman" panose="02020603050405020304" pitchFamily="18" charset="0"/>
                        </a:rPr>
                        <a:t>Дюймовочка</a:t>
                      </a:r>
                      <a:r>
                        <a:rPr kumimoji="0" lang="ru-RU" sz="140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50 000,0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429801">
                <a:tc>
                  <a:txBody>
                    <a:bodyPr/>
                    <a:lstStyle/>
                    <a:p>
                      <a:pPr algn="l"/>
                      <a:r>
                        <a:rPr kumimoji="0" lang="ru-RU" sz="1400" kern="1200" dirty="0" smtClean="0">
                          <a:solidFill>
                            <a:schemeClr val="dk1"/>
                          </a:solidFill>
                          <a:effectLst/>
                          <a:latin typeface="Times New Roman" panose="02020603050405020304" pitchFamily="18" charset="0"/>
                          <a:ea typeface="+mn-ea"/>
                          <a:cs typeface="Times New Roman" panose="02020603050405020304" pitchFamily="18" charset="0"/>
                        </a:rPr>
                        <a:t>ООО «Лукойл Коми» </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kumimoji="0" lang="ru-RU" sz="1400" kern="1200" dirty="0" smtClean="0">
                          <a:solidFill>
                            <a:schemeClr val="dk1"/>
                          </a:solidFill>
                          <a:effectLst/>
                          <a:latin typeface="Times New Roman" panose="02020603050405020304" pitchFamily="18" charset="0"/>
                          <a:ea typeface="+mn-ea"/>
                          <a:cs typeface="Times New Roman" panose="02020603050405020304" pitchFamily="18" charset="0"/>
                        </a:rPr>
                        <a:t>Выполнение монтажно-строительных работ в МБОУ «Средняя общеобразовательная школа с. </a:t>
                      </a:r>
                      <a:r>
                        <a:rPr kumimoji="0" lang="ru-RU" sz="1400" kern="1200" dirty="0" err="1" smtClean="0">
                          <a:solidFill>
                            <a:schemeClr val="dk1"/>
                          </a:solidFill>
                          <a:effectLst/>
                          <a:latin typeface="Times New Roman" panose="02020603050405020304" pitchFamily="18" charset="0"/>
                          <a:ea typeface="+mn-ea"/>
                          <a:cs typeface="Times New Roman" panose="02020603050405020304" pitchFamily="18" charset="0"/>
                        </a:rPr>
                        <a:t>Дутово</a:t>
                      </a:r>
                      <a:r>
                        <a:rPr kumimoji="0" lang="ru-RU" sz="14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32 500,0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r h="740616">
                <a:tc>
                  <a:txBody>
                    <a:bodyPr/>
                    <a:lstStyle/>
                    <a:p>
                      <a:pPr algn="l"/>
                      <a:r>
                        <a:rPr lang="ru-RU" sz="1400" baseline="0" dirty="0" smtClean="0">
                          <a:solidFill>
                            <a:schemeClr val="tx1"/>
                          </a:solidFill>
                          <a:latin typeface="Times New Roman" panose="02020603050405020304" pitchFamily="18" charset="0"/>
                          <a:cs typeface="Times New Roman" panose="02020603050405020304" pitchFamily="18" charset="0"/>
                        </a:rPr>
                        <a:t>ООО «Газпром </a:t>
                      </a:r>
                      <a:r>
                        <a:rPr lang="ru-RU" sz="1400" baseline="0" dirty="0" err="1" smtClean="0">
                          <a:solidFill>
                            <a:schemeClr val="tx1"/>
                          </a:solidFill>
                          <a:latin typeface="Times New Roman" panose="02020603050405020304" pitchFamily="18" charset="0"/>
                          <a:cs typeface="Times New Roman" panose="02020603050405020304" pitchFamily="18" charset="0"/>
                        </a:rPr>
                        <a:t>трансгаз</a:t>
                      </a:r>
                      <a:r>
                        <a:rPr lang="ru-RU" sz="1400" baseline="0" dirty="0" smtClean="0">
                          <a:solidFill>
                            <a:schemeClr val="tx1"/>
                          </a:solidFill>
                          <a:latin typeface="Times New Roman" panose="02020603050405020304" pitchFamily="18" charset="0"/>
                          <a:cs typeface="Times New Roman" panose="02020603050405020304" pitchFamily="18" charset="0"/>
                        </a:rPr>
                        <a:t> Ухта»</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just"/>
                      <a:r>
                        <a:rPr lang="ru-RU" sz="1400" dirty="0" smtClean="0">
                          <a:solidFill>
                            <a:schemeClr val="tx1"/>
                          </a:solidFill>
                          <a:latin typeface="Times New Roman" panose="02020603050405020304" pitchFamily="18" charset="0"/>
                          <a:cs typeface="Times New Roman" panose="02020603050405020304" pitchFamily="18" charset="0"/>
                        </a:rPr>
                        <a:t> - Обустройство зоны</a:t>
                      </a:r>
                      <a:r>
                        <a:rPr lang="ru-RU" sz="1400" baseline="0" dirty="0" smtClean="0">
                          <a:solidFill>
                            <a:schemeClr val="tx1"/>
                          </a:solidFill>
                          <a:latin typeface="Times New Roman" panose="02020603050405020304" pitchFamily="18" charset="0"/>
                          <a:cs typeface="Times New Roman" panose="02020603050405020304" pitchFamily="18" charset="0"/>
                        </a:rPr>
                        <a:t> отдыха в МБОУ «Средняя общеобразовательная школа № 2 им. Г.В. Кравченко»</a:t>
                      </a:r>
                    </a:p>
                    <a:p>
                      <a:pPr algn="just"/>
                      <a:r>
                        <a:rPr lang="ru-RU" sz="1400" baseline="0" dirty="0" smtClean="0">
                          <a:solidFill>
                            <a:schemeClr val="tx1"/>
                          </a:solidFill>
                          <a:latin typeface="Times New Roman" panose="02020603050405020304" pitchFamily="18" charset="0"/>
                          <a:cs typeface="Times New Roman" panose="02020603050405020304" pitchFamily="18" charset="0"/>
                        </a:rPr>
                        <a:t> - Ремонт кабинета физики в МБОУ «Средняя общеобразовательная школа № 1»</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1 700,0</a:t>
                      </a:r>
                      <a:endParaRPr lang="ru-RU" sz="1400"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193967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9144000" cy="1106575"/>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5" name="Text Box 11"/>
          <p:cNvSpPr txBox="1">
            <a:spLocks noChangeArrowheads="1"/>
          </p:cNvSpPr>
          <p:nvPr/>
        </p:nvSpPr>
        <p:spPr bwMode="auto">
          <a:xfrm>
            <a:off x="899592" y="1052736"/>
            <a:ext cx="7416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algn="ctr" eaLnBrk="1" hangingPunct="1">
              <a:spcBef>
                <a:spcPts val="0"/>
              </a:spcBef>
            </a:pPr>
            <a:r>
              <a:rPr lang="ru-RU" sz="1600" b="1" dirty="0" smtClean="0">
                <a:solidFill>
                  <a:srgbClr val="000066"/>
                </a:solidFill>
                <a:effectLst>
                  <a:outerShdw blurRad="38100" dist="38100" dir="2700000" algn="tl">
                    <a:srgbClr val="C0C0C0"/>
                  </a:outerShdw>
                </a:effectLst>
                <a:latin typeface="Times New Roman" pitchFamily="18" charset="0"/>
              </a:rPr>
              <a:t>Источники дефицита бюджета МО ГО «Вуктыл»</a:t>
            </a:r>
          </a:p>
        </p:txBody>
      </p:sp>
      <p:graphicFrame>
        <p:nvGraphicFramePr>
          <p:cNvPr id="23" name="Диаграмма 22"/>
          <p:cNvGraphicFramePr>
            <a:graphicFrameLocks/>
          </p:cNvGraphicFramePr>
          <p:nvPr>
            <p:extLst>
              <p:ext uri="{D42A27DB-BD31-4B8C-83A1-F6EECF244321}">
                <p14:modId xmlns:p14="http://schemas.microsoft.com/office/powerpoint/2010/main" val="2503373649"/>
              </p:ext>
            </p:extLst>
          </p:nvPr>
        </p:nvGraphicFramePr>
        <p:xfrm>
          <a:off x="-4086127" y="6381328"/>
          <a:ext cx="4968046" cy="5618984"/>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1"/>
          <p:cNvSpPr txBox="1"/>
          <p:nvPr/>
        </p:nvSpPr>
        <p:spPr>
          <a:xfrm>
            <a:off x="107504" y="2852936"/>
            <a:ext cx="1080120" cy="4696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800" dirty="0">
              <a:latin typeface="Times New Roman" panose="02020603050405020304" pitchFamily="18" charset="0"/>
              <a:cs typeface="Times New Roman" panose="02020603050405020304" pitchFamily="18" charset="0"/>
            </a:endParaRPr>
          </a:p>
        </p:txBody>
      </p:sp>
      <p:sp>
        <p:nvSpPr>
          <p:cNvPr id="25" name="TextBox 1"/>
          <p:cNvSpPr txBox="1"/>
          <p:nvPr/>
        </p:nvSpPr>
        <p:spPr>
          <a:xfrm>
            <a:off x="10343" y="4065126"/>
            <a:ext cx="1080120" cy="4696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800" dirty="0">
              <a:latin typeface="Times New Roman" panose="02020603050405020304" pitchFamily="18" charset="0"/>
              <a:cs typeface="Times New Roman" panose="02020603050405020304" pitchFamily="18" charset="0"/>
            </a:endParaRPr>
          </a:p>
        </p:txBody>
      </p:sp>
      <p:sp>
        <p:nvSpPr>
          <p:cNvPr id="26" name="TextBox 1"/>
          <p:cNvSpPr txBox="1"/>
          <p:nvPr/>
        </p:nvSpPr>
        <p:spPr>
          <a:xfrm>
            <a:off x="72480" y="5374332"/>
            <a:ext cx="1080120" cy="4696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800" dirty="0">
              <a:latin typeface="Times New Roman" panose="02020603050405020304" pitchFamily="18" charset="0"/>
              <a:cs typeface="Times New Roman" panose="02020603050405020304" pitchFamily="18" charset="0"/>
            </a:endParaRPr>
          </a:p>
        </p:txBody>
      </p:sp>
      <p:sp>
        <p:nvSpPr>
          <p:cNvPr id="27" name="TextBox 1"/>
          <p:cNvSpPr txBox="1"/>
          <p:nvPr/>
        </p:nvSpPr>
        <p:spPr>
          <a:xfrm>
            <a:off x="1120414" y="2618120"/>
            <a:ext cx="1080120" cy="4696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800" dirty="0">
              <a:latin typeface="Times New Roman" panose="02020603050405020304" pitchFamily="18" charset="0"/>
              <a:cs typeface="Times New Roman" panose="02020603050405020304" pitchFamily="18" charset="0"/>
            </a:endParaRPr>
          </a:p>
        </p:txBody>
      </p:sp>
      <p:sp>
        <p:nvSpPr>
          <p:cNvPr id="28" name="TextBox 1"/>
          <p:cNvSpPr txBox="1"/>
          <p:nvPr/>
        </p:nvSpPr>
        <p:spPr>
          <a:xfrm>
            <a:off x="899592" y="4557345"/>
            <a:ext cx="1080120" cy="4696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800" dirty="0">
              <a:latin typeface="Times New Roman" panose="02020603050405020304" pitchFamily="18" charset="0"/>
              <a:cs typeface="Times New Roman" panose="02020603050405020304" pitchFamily="18" charset="0"/>
            </a:endParaRPr>
          </a:p>
        </p:txBody>
      </p:sp>
      <p:sp>
        <p:nvSpPr>
          <p:cNvPr id="29" name="TextBox 1"/>
          <p:cNvSpPr txBox="1"/>
          <p:nvPr/>
        </p:nvSpPr>
        <p:spPr>
          <a:xfrm>
            <a:off x="3815904" y="5406715"/>
            <a:ext cx="914400" cy="43724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800" dirty="0">
              <a:latin typeface="Times New Roman" panose="02020603050405020304" pitchFamily="18" charset="0"/>
              <a:cs typeface="Times New Roman" panose="02020603050405020304" pitchFamily="18" charset="0"/>
            </a:endParaRPr>
          </a:p>
        </p:txBody>
      </p:sp>
      <p:sp>
        <p:nvSpPr>
          <p:cNvPr id="30" name="TextBox 1"/>
          <p:cNvSpPr txBox="1"/>
          <p:nvPr/>
        </p:nvSpPr>
        <p:spPr>
          <a:xfrm>
            <a:off x="3792767" y="3857572"/>
            <a:ext cx="1080120" cy="4696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800" dirty="0">
              <a:latin typeface="Times New Roman" panose="02020603050405020304" pitchFamily="18" charset="0"/>
              <a:cs typeface="Times New Roman" panose="02020603050405020304" pitchFamily="18" charset="0"/>
            </a:endParaRPr>
          </a:p>
        </p:txBody>
      </p:sp>
      <p:sp>
        <p:nvSpPr>
          <p:cNvPr id="31" name="TextBox 1"/>
          <p:cNvSpPr txBox="1"/>
          <p:nvPr/>
        </p:nvSpPr>
        <p:spPr>
          <a:xfrm>
            <a:off x="3815904" y="4578969"/>
            <a:ext cx="1080120" cy="4696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ru-RU" sz="1800" dirty="0">
              <a:latin typeface="Times New Roman" panose="02020603050405020304" pitchFamily="18" charset="0"/>
              <a:cs typeface="Times New Roman" panose="02020603050405020304" pitchFamily="18" charset="0"/>
            </a:endParaRPr>
          </a:p>
        </p:txBody>
      </p:sp>
      <p:sp>
        <p:nvSpPr>
          <p:cNvPr id="32" name="TextBox 1"/>
          <p:cNvSpPr txBox="1"/>
          <p:nvPr/>
        </p:nvSpPr>
        <p:spPr>
          <a:xfrm>
            <a:off x="1948880" y="5843964"/>
            <a:ext cx="1786801" cy="70766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ru-RU" sz="1600" b="1" dirty="0">
              <a:latin typeface="Times New Roman" panose="02020603050405020304" pitchFamily="18" charset="0"/>
              <a:cs typeface="Times New Roman" panose="02020603050405020304" pitchFamily="18" charset="0"/>
            </a:endParaRPr>
          </a:p>
        </p:txBody>
      </p:sp>
      <p:sp>
        <p:nvSpPr>
          <p:cNvPr id="34" name="Text Box 12"/>
          <p:cNvSpPr txBox="1">
            <a:spLocks noChangeArrowheads="1"/>
          </p:cNvSpPr>
          <p:nvPr/>
        </p:nvSpPr>
        <p:spPr bwMode="auto">
          <a:xfrm>
            <a:off x="5814433" y="1899480"/>
            <a:ext cx="3024324"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algn="just">
              <a:lnSpc>
                <a:spcPct val="100000"/>
              </a:lnSpc>
              <a:buNone/>
            </a:pPr>
            <a:r>
              <a:rPr lang="ru-RU" sz="1550" dirty="0" smtClean="0">
                <a:latin typeface="Times New Roman" panose="02020603050405020304" pitchFamily="18" charset="0"/>
                <a:cs typeface="Times New Roman" panose="02020603050405020304" pitchFamily="18" charset="0"/>
              </a:rPr>
              <a:t>     </a:t>
            </a:r>
            <a:r>
              <a:rPr lang="ru-RU" sz="1550" spc="-1" dirty="0">
                <a:solidFill>
                  <a:srgbClr val="000000"/>
                </a:solidFill>
                <a:latin typeface="Times New Roman"/>
              </a:rPr>
              <a:t>В 2022 году получены кредиты в кредитной организации 10 000,0 тыс. руб., погашены привлеченные ранее кредиты в кредитной организации в сумме 31 350,0 тыс. руб.</a:t>
            </a:r>
            <a:endParaRPr lang="ru-RU" sz="1550" spc="-1" dirty="0">
              <a:latin typeface="Arial"/>
            </a:endParaRPr>
          </a:p>
          <a:p>
            <a:pPr algn="just">
              <a:lnSpc>
                <a:spcPct val="100000"/>
              </a:lnSpc>
              <a:buNone/>
            </a:pPr>
            <a:r>
              <a:rPr lang="ru-RU" sz="1550" spc="-1" dirty="0">
                <a:solidFill>
                  <a:srgbClr val="000000"/>
                </a:solidFill>
                <a:latin typeface="Times New Roman"/>
              </a:rPr>
              <a:t>      В 2022 году  получены кредиты  из других бюджетов бюджетной системы РФ, от Министерства финансов Республики Коми в сумме           28 500,0 тыс. руб.</a:t>
            </a:r>
            <a:endParaRPr lang="ru-RU" sz="1550" spc="-1" dirty="0">
              <a:latin typeface="Arial"/>
            </a:endParaRPr>
          </a:p>
          <a:p>
            <a:pPr algn="just">
              <a:lnSpc>
                <a:spcPct val="100000"/>
              </a:lnSpc>
              <a:buNone/>
            </a:pPr>
            <a:r>
              <a:rPr lang="ru-RU" sz="1550" spc="-1" dirty="0" smtClean="0">
                <a:solidFill>
                  <a:srgbClr val="000000"/>
                </a:solidFill>
                <a:latin typeface="Times New Roman"/>
              </a:rPr>
              <a:t>     Ограничения</a:t>
            </a:r>
            <a:r>
              <a:rPr lang="ru-RU" sz="1550" spc="-1" dirty="0">
                <a:solidFill>
                  <a:srgbClr val="000000"/>
                </a:solidFill>
                <a:latin typeface="Times New Roman"/>
              </a:rPr>
              <a:t>, установленные ст.107 Бюджетного кодекса РФ по предельному объему муниципального долга соблюдены.</a:t>
            </a:r>
            <a:endParaRPr lang="ru-RU" sz="1550" spc="-1" dirty="0">
              <a:latin typeface="Arial"/>
            </a:endParaRPr>
          </a:p>
        </p:txBody>
      </p:sp>
      <p:graphicFrame>
        <p:nvGraphicFramePr>
          <p:cNvPr id="3" name="Диаграмма 2"/>
          <p:cNvGraphicFramePr/>
          <p:nvPr>
            <p:extLst>
              <p:ext uri="{D42A27DB-BD31-4B8C-83A1-F6EECF244321}">
                <p14:modId xmlns:p14="http://schemas.microsoft.com/office/powerpoint/2010/main" val="2618538330"/>
              </p:ext>
            </p:extLst>
          </p:nvPr>
        </p:nvGraphicFramePr>
        <p:xfrm>
          <a:off x="107504" y="1806847"/>
          <a:ext cx="5520601" cy="451655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331640" y="6110702"/>
            <a:ext cx="1064715" cy="584775"/>
          </a:xfrm>
          <a:prstGeom prst="rect">
            <a:avLst/>
          </a:prstGeom>
          <a:noFill/>
        </p:spPr>
        <p:txBody>
          <a:bodyPr wrap="none" rtlCol="0">
            <a:spAutoFit/>
          </a:bodyPr>
          <a:lstStyle/>
          <a:p>
            <a:r>
              <a:rPr lang="ru-RU" sz="1600" dirty="0" smtClean="0">
                <a:latin typeface="Times New Roman" panose="02020603050405020304" pitchFamily="18" charset="0"/>
                <a:cs typeface="Times New Roman" panose="02020603050405020304" pitchFamily="18" charset="0"/>
              </a:rPr>
              <a:t>профицит</a:t>
            </a:r>
          </a:p>
          <a:p>
            <a:pPr algn="ctr"/>
            <a:r>
              <a:rPr lang="ru-RU" sz="1600" dirty="0" smtClean="0">
                <a:latin typeface="Times New Roman" panose="02020603050405020304" pitchFamily="18" charset="0"/>
                <a:cs typeface="Times New Roman" panose="02020603050405020304" pitchFamily="18" charset="0"/>
              </a:rPr>
              <a:t>3 183,1</a:t>
            </a:r>
            <a:endParaRPr lang="ru-RU" sz="1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483768" y="6121111"/>
            <a:ext cx="1056700" cy="584775"/>
          </a:xfrm>
          <a:prstGeom prst="rect">
            <a:avLst/>
          </a:prstGeom>
          <a:noFill/>
        </p:spPr>
        <p:txBody>
          <a:bodyPr wrap="none" rtlCol="0">
            <a:spAutoFit/>
          </a:bodyPr>
          <a:lstStyle/>
          <a:p>
            <a:r>
              <a:rPr lang="ru-RU" sz="1600" dirty="0" smtClean="0">
                <a:latin typeface="Times New Roman" panose="02020603050405020304" pitchFamily="18" charset="0"/>
                <a:cs typeface="Times New Roman" panose="02020603050405020304" pitchFamily="18" charset="0"/>
              </a:rPr>
              <a:t>профицит</a:t>
            </a:r>
          </a:p>
          <a:p>
            <a:r>
              <a:rPr lang="ru-RU" sz="1600" dirty="0" smtClean="0">
                <a:latin typeface="Times New Roman" panose="02020603050405020304" pitchFamily="18" charset="0"/>
                <a:cs typeface="Times New Roman" panose="02020603050405020304" pitchFamily="18" charset="0"/>
              </a:rPr>
              <a:t>  3 133,4</a:t>
            </a:r>
            <a:endParaRPr lang="ru-RU" sz="16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23528" y="6108652"/>
            <a:ext cx="1005403" cy="584775"/>
          </a:xfrm>
          <a:prstGeom prst="rect">
            <a:avLst/>
          </a:prstGeom>
          <a:noFill/>
        </p:spPr>
        <p:txBody>
          <a:bodyPr wrap="none" rtlCol="0">
            <a:spAutoFit/>
          </a:bodyPr>
          <a:lstStyle/>
          <a:p>
            <a:r>
              <a:rPr lang="ru-RU" sz="1600" dirty="0" smtClean="0">
                <a:latin typeface="Times New Roman" panose="02020603050405020304" pitchFamily="18" charset="0"/>
                <a:cs typeface="Times New Roman" panose="02020603050405020304" pitchFamily="18" charset="0"/>
              </a:rPr>
              <a:t>дефицит</a:t>
            </a:r>
          </a:p>
          <a:p>
            <a:r>
              <a:rPr lang="ru-RU" sz="1600" dirty="0" smtClean="0">
                <a:latin typeface="Times New Roman" panose="02020603050405020304" pitchFamily="18" charset="0"/>
                <a:cs typeface="Times New Roman" panose="02020603050405020304" pitchFamily="18" charset="0"/>
              </a:rPr>
              <a:t>  14 873,1</a:t>
            </a:r>
            <a:endParaRPr lang="ru-RU" sz="1600" dirty="0">
              <a:latin typeface="Times New Roman" panose="02020603050405020304" pitchFamily="18" charset="0"/>
              <a:cs typeface="Times New Roman" panose="02020603050405020304" pitchFamily="18" charset="0"/>
            </a:endParaRPr>
          </a:p>
        </p:txBody>
      </p:sp>
      <p:sp>
        <p:nvSpPr>
          <p:cNvPr id="19" name="TextBox 1"/>
          <p:cNvSpPr txBox="1"/>
          <p:nvPr/>
        </p:nvSpPr>
        <p:spPr>
          <a:xfrm>
            <a:off x="330303" y="2132856"/>
            <a:ext cx="982959" cy="45512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dirty="0" smtClean="0">
                <a:latin typeface="Times New Roman" panose="02020603050405020304" pitchFamily="18" charset="0"/>
                <a:cs typeface="Times New Roman" panose="02020603050405020304" pitchFamily="18" charset="0"/>
              </a:rPr>
              <a:t>15 303,0</a:t>
            </a:r>
            <a:endParaRPr lang="ru-RU" sz="1600" dirty="0">
              <a:latin typeface="Times New Roman" panose="02020603050405020304" pitchFamily="18" charset="0"/>
              <a:cs typeface="Times New Roman" panose="02020603050405020304" pitchFamily="18" charset="0"/>
            </a:endParaRPr>
          </a:p>
        </p:txBody>
      </p:sp>
      <p:sp>
        <p:nvSpPr>
          <p:cNvPr id="20" name="TextBox 1"/>
          <p:cNvSpPr txBox="1"/>
          <p:nvPr/>
        </p:nvSpPr>
        <p:spPr>
          <a:xfrm>
            <a:off x="121061" y="5242344"/>
            <a:ext cx="778532" cy="3668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600" dirty="0" smtClean="0">
                <a:latin typeface="Times New Roman" panose="02020603050405020304" pitchFamily="18" charset="0"/>
                <a:cs typeface="Times New Roman" panose="02020603050405020304" pitchFamily="18" charset="0"/>
              </a:rPr>
              <a:t>429,9</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72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000" fill="hold"/>
                                        <p:tgtEl>
                                          <p:spTgt spid="23"/>
                                        </p:tgtEl>
                                        <p:attrNameLst>
                                          <p:attrName>ppt_x</p:attrName>
                                        </p:attrNameLst>
                                      </p:cBhvr>
                                      <p:tavLst>
                                        <p:tav tm="0">
                                          <p:val>
                                            <p:strVal val="1+#ppt_w/2"/>
                                          </p:val>
                                        </p:tav>
                                        <p:tav tm="100000">
                                          <p:val>
                                            <p:strVal val="#ppt_x"/>
                                          </p:val>
                                        </p:tav>
                                      </p:tavLst>
                                    </p:anim>
                                    <p:anim calcmode="lin" valueType="num">
                                      <p:cBhvr additive="base">
                                        <p:cTn id="8" dur="2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1052736"/>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7" name="Text Box 5"/>
          <p:cNvSpPr txBox="1">
            <a:spLocks noChangeArrowheads="1"/>
          </p:cNvSpPr>
          <p:nvPr/>
        </p:nvSpPr>
        <p:spPr bwMode="auto">
          <a:xfrm>
            <a:off x="10925" y="1052736"/>
            <a:ext cx="87129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algn="ctr" eaLnBrk="1" hangingPunct="1">
              <a:spcBef>
                <a:spcPts val="0"/>
              </a:spcBef>
            </a:pPr>
            <a:r>
              <a:rPr lang="ru-RU" sz="1600" b="1" dirty="0" smtClean="0">
                <a:solidFill>
                  <a:srgbClr val="000066"/>
                </a:solidFill>
                <a:effectLst>
                  <a:outerShdw blurRad="38100" dist="38100" dir="2700000" algn="tl">
                    <a:srgbClr val="C0C0C0"/>
                  </a:outerShdw>
                </a:effectLst>
                <a:latin typeface="Times New Roman" pitchFamily="18" charset="0"/>
              </a:rPr>
              <a:t>Информация по исполнению бюджета МО ГО «Вуктыл</a:t>
            </a:r>
            <a:r>
              <a:rPr lang="ru-RU" sz="1600" b="1" dirty="0">
                <a:solidFill>
                  <a:srgbClr val="000066"/>
                </a:solidFill>
                <a:effectLst>
                  <a:outerShdw blurRad="38100" dist="38100" dir="2700000" algn="tl">
                    <a:srgbClr val="C0C0C0"/>
                  </a:outerShdw>
                </a:effectLst>
                <a:latin typeface="Times New Roman" pitchFamily="18" charset="0"/>
              </a:rPr>
              <a:t>» </a:t>
            </a:r>
          </a:p>
        </p:txBody>
      </p:sp>
      <p:graphicFrame>
        <p:nvGraphicFramePr>
          <p:cNvPr id="8" name="Диаграмма 7"/>
          <p:cNvGraphicFramePr/>
          <p:nvPr>
            <p:extLst>
              <p:ext uri="{D42A27DB-BD31-4B8C-83A1-F6EECF244321}">
                <p14:modId xmlns:p14="http://schemas.microsoft.com/office/powerpoint/2010/main" val="2425412127"/>
              </p:ext>
            </p:extLst>
          </p:nvPr>
        </p:nvGraphicFramePr>
        <p:xfrm>
          <a:off x="179512" y="1038740"/>
          <a:ext cx="5112568" cy="57868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3497195352"/>
              </p:ext>
            </p:extLst>
          </p:nvPr>
        </p:nvGraphicFramePr>
        <p:xfrm>
          <a:off x="4932040" y="1269533"/>
          <a:ext cx="4211960" cy="34563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p:nvPr>
            <p:extLst>
              <p:ext uri="{D42A27DB-BD31-4B8C-83A1-F6EECF244321}">
                <p14:modId xmlns:p14="http://schemas.microsoft.com/office/powerpoint/2010/main" val="487128"/>
              </p:ext>
            </p:extLst>
          </p:nvPr>
        </p:nvGraphicFramePr>
        <p:xfrm>
          <a:off x="4499992" y="4410006"/>
          <a:ext cx="4644008" cy="2447994"/>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
          <p:cNvSpPr txBox="1"/>
          <p:nvPr/>
        </p:nvSpPr>
        <p:spPr>
          <a:xfrm>
            <a:off x="467544" y="5733256"/>
            <a:ext cx="927471" cy="29015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smtClean="0">
                <a:latin typeface="Times New Roman" panose="02020603050405020304" pitchFamily="18" charset="0"/>
                <a:cs typeface="Times New Roman" panose="02020603050405020304" pitchFamily="18" charset="0"/>
              </a:rPr>
              <a:t> 10 577,4</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37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sz="3200" dirty="0">
                <a:solidFill>
                  <a:srgbClr val="980286"/>
                </a:solidFill>
              </a:rPr>
              <a:t>отчет об исполнении бюджета за 2014 год</a:t>
            </a:r>
          </a:p>
        </p:txBody>
      </p:sp>
      <p:sp>
        <p:nvSpPr>
          <p:cNvPr id="3" name="Объект 2"/>
          <p:cNvSpPr>
            <a:spLocks noGrp="1"/>
          </p:cNvSpPr>
          <p:nvPr>
            <p:ph idx="1"/>
          </p:nvPr>
        </p:nvSpPr>
        <p:spPr>
          <a:xfrm>
            <a:off x="0" y="836712"/>
            <a:ext cx="9144000" cy="2664296"/>
          </a:xfrm>
        </p:spPr>
        <p:txBody>
          <a:bodyPr>
            <a:normAutofit fontScale="92500"/>
          </a:bodyPr>
          <a:lstStyle/>
          <a:p>
            <a:pPr marL="137160" indent="0" algn="ctr">
              <a:buNone/>
            </a:pPr>
            <a:endParaRPr lang="ru-RU" sz="2000" dirty="0" smtClean="0">
              <a:solidFill>
                <a:srgbClr val="980286"/>
              </a:solidFill>
            </a:endParaRPr>
          </a:p>
          <a:p>
            <a:pPr marL="137160" indent="0" algn="just">
              <a:buNone/>
            </a:pPr>
            <a:r>
              <a:rPr lang="ru-RU" sz="2000" b="1" dirty="0" smtClean="0">
                <a:solidFill>
                  <a:srgbClr val="98028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200" b="1" dirty="0" smtClean="0">
                <a:solidFill>
                  <a:srgbClr val="98028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Каждый житель городского округа «Вуктыл» является участником формирования бюджета с одной стороны как налогоплательщик, наполняя доходы бюджета, с другой – он получает часть расходов как потребитель общественных услуг. Муниципалитет расходует поступившие доходы для выполнения своих функций и предоставления муниципальных услуг: образование, культура, спорт, социальное обеспечение, ЖКХ и другие.</a:t>
            </a:r>
          </a:p>
          <a:p>
            <a:pPr marL="137160" indent="0" algn="just">
              <a:buNone/>
            </a:pPr>
            <a:r>
              <a:rPr lang="ru-RU" sz="2000" b="1" dirty="0" smtClean="0">
                <a:solidFill>
                  <a:srgbClr val="98028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2000" b="1" dirty="0" smtClean="0">
              <a:solidFill>
                <a:srgbClr val="980286"/>
              </a:solidFill>
              <a:effectLst>
                <a:outerShdw blurRad="38100" dist="38100" dir="2700000" algn="tl">
                  <a:srgbClr val="000000">
                    <a:alpha val="43137"/>
                  </a:srgbClr>
                </a:outerShdw>
              </a:effectLst>
            </a:endParaRPr>
          </a:p>
          <a:p>
            <a:pPr marL="137160" indent="0" algn="ctr">
              <a:buNone/>
            </a:pPr>
            <a:endParaRPr lang="ru-RU" sz="2000" dirty="0">
              <a:solidFill>
                <a:srgbClr val="980286"/>
              </a:solidFill>
              <a:effectLst>
                <a:outerShdw blurRad="38100" dist="38100" dir="2700000" algn="tl">
                  <a:srgbClr val="000000">
                    <a:alpha val="43137"/>
                  </a:srgbClr>
                </a:outerShdw>
              </a:effectLst>
            </a:endParaRPr>
          </a:p>
        </p:txBody>
      </p:sp>
      <p:sp>
        <p:nvSpPr>
          <p:cNvPr id="4" name="Заголовок 3"/>
          <p:cNvSpPr txBox="1">
            <a:spLocks/>
          </p:cNvSpPr>
          <p:nvPr/>
        </p:nvSpPr>
        <p:spPr>
          <a:xfrm>
            <a:off x="0" y="0"/>
            <a:ext cx="9144000" cy="836712"/>
          </a:xfrm>
          <a:prstGeom prst="rect">
            <a:avLst/>
          </a:prstGeom>
          <a:solidFill>
            <a:srgbClr val="980286"/>
          </a:solidFill>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ru-RU" sz="3200" dirty="0" smtClean="0">
                <a:solidFill>
                  <a:schemeClr val="accent5">
                    <a:lumMod val="20000"/>
                    <a:lumOff val="80000"/>
                  </a:schemeClr>
                </a:solidFill>
                <a:latin typeface="+mn-lt"/>
              </a:rPr>
              <a:t>отчет об исполнении бюджета за 2014 год</a:t>
            </a:r>
            <a:endParaRPr lang="ru-RU" sz="3200" dirty="0">
              <a:solidFill>
                <a:srgbClr val="980286"/>
              </a:solidFill>
              <a:latin typeface="+mn-lt"/>
            </a:endParaRPr>
          </a:p>
        </p:txBody>
      </p:sp>
      <p:sp>
        <p:nvSpPr>
          <p:cNvPr id="10" name="Заголовок 28"/>
          <p:cNvSpPr txBox="1">
            <a:spLocks/>
          </p:cNvSpPr>
          <p:nvPr/>
        </p:nvSpPr>
        <p:spPr>
          <a:xfrm>
            <a:off x="0" y="0"/>
            <a:ext cx="9144000" cy="1052736"/>
          </a:xfrm>
          <a:prstGeom prst="rect">
            <a:avLst/>
          </a:prstGeom>
          <a:solidFill>
            <a:srgbClr val="980286"/>
          </a:solidFill>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3200" b="1" dirty="0" smtClean="0">
                <a:solidFill>
                  <a:schemeClr val="accent5">
                    <a:lumMod val="20000"/>
                    <a:lumOff val="80000"/>
                  </a:schemeClr>
                </a:solidFill>
                <a:latin typeface="+mn-lt"/>
              </a:rPr>
              <a:t>отчет об исполнении бюджета за 2022 год</a:t>
            </a:r>
            <a:endParaRPr lang="ru-RU" sz="3200" b="1" dirty="0">
              <a:solidFill>
                <a:schemeClr val="accent5">
                  <a:lumMod val="20000"/>
                  <a:lumOff val="80000"/>
                </a:schemeClr>
              </a:solidFill>
              <a:latin typeface="+mn-lt"/>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690" y="3356992"/>
            <a:ext cx="4797334" cy="310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0" y="3356992"/>
            <a:ext cx="4115190" cy="2862322"/>
          </a:xfrm>
          <a:prstGeom prst="rect">
            <a:avLst/>
          </a:prstGeom>
        </p:spPr>
        <p:txBody>
          <a:bodyPr wrap="square">
            <a:spAutoFit/>
          </a:bodyPr>
          <a:lstStyle/>
          <a:p>
            <a:pPr marL="137160" indent="0" algn="just">
              <a:buNone/>
            </a:pPr>
            <a:r>
              <a:rPr lang="ru-RU" sz="2000" b="1" dirty="0" smtClean="0">
                <a:solidFill>
                  <a:srgbClr val="98028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Непосредственное </a:t>
            </a:r>
            <a:r>
              <a:rPr lang="ru-RU" sz="2000" b="1" dirty="0">
                <a:solidFill>
                  <a:srgbClr val="98028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бюджета возложено на финансовое управление, которое формирует доходную и расходную части бюджета, распределяет ассигнования по распорядителям средств и осуществляет контроль за их </a:t>
            </a:r>
            <a:r>
              <a:rPr lang="ru-RU" sz="2000" b="1" dirty="0" smtClean="0">
                <a:solidFill>
                  <a:srgbClr val="98028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расходованием.</a:t>
            </a:r>
            <a:endParaRPr lang="ru-RU" sz="2000" b="1" dirty="0">
              <a:solidFill>
                <a:srgbClr val="98028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200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0"/>
            <a:ext cx="9144000" cy="1052736"/>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8" name="Text Box 5"/>
          <p:cNvSpPr txBox="1">
            <a:spLocks noChangeArrowheads="1"/>
          </p:cNvSpPr>
          <p:nvPr/>
        </p:nvSpPr>
        <p:spPr bwMode="auto">
          <a:xfrm>
            <a:off x="35496" y="1268760"/>
            <a:ext cx="91413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ru-RU"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Исполнение Указа Президента РФ от 7 мая 2012 г. №597 «О мероприятиях по реализации государственной социальной политики» в 2022г.</a:t>
            </a:r>
          </a:p>
        </p:txBody>
      </p:sp>
      <p:graphicFrame>
        <p:nvGraphicFramePr>
          <p:cNvPr id="11" name="Таблица 10"/>
          <p:cNvGraphicFramePr>
            <a:graphicFrameLocks noGrp="1"/>
          </p:cNvGraphicFramePr>
          <p:nvPr>
            <p:extLst>
              <p:ext uri="{D42A27DB-BD31-4B8C-83A1-F6EECF244321}">
                <p14:modId xmlns:p14="http://schemas.microsoft.com/office/powerpoint/2010/main" val="2179610973"/>
              </p:ext>
            </p:extLst>
          </p:nvPr>
        </p:nvGraphicFramePr>
        <p:xfrm>
          <a:off x="467544" y="2365236"/>
          <a:ext cx="8354775" cy="2621280"/>
        </p:xfrm>
        <a:graphic>
          <a:graphicData uri="http://schemas.openxmlformats.org/drawingml/2006/table">
            <a:tbl>
              <a:tblPr>
                <a:tableStyleId>{5C22544A-7EE6-4342-B048-85BDC9FD1C3A}</a:tableStyleId>
              </a:tblPr>
              <a:tblGrid>
                <a:gridCol w="4538352"/>
                <a:gridCol w="864096"/>
                <a:gridCol w="936104"/>
                <a:gridCol w="936104"/>
                <a:gridCol w="1080119"/>
              </a:tblGrid>
              <a:tr h="648072">
                <a:tc>
                  <a:txBody>
                    <a:bodyPr/>
                    <a:lstStyle/>
                    <a:p>
                      <a:pPr algn="ctr">
                        <a:lnSpc>
                          <a:spcPct val="100000"/>
                        </a:lnSpc>
                        <a:buNone/>
                      </a:pPr>
                      <a:r>
                        <a:rPr lang="ru-RU" sz="1400" b="1" strike="noStrike" spc="-1" dirty="0">
                          <a:solidFill>
                            <a:srgbClr val="A50021"/>
                          </a:solidFill>
                          <a:latin typeface="Times New Roman"/>
                        </a:rPr>
                        <a:t>Категория работников</a:t>
                      </a:r>
                      <a:endParaRPr lang="ru-RU" sz="1400" b="0" strike="noStrike" spc="-1" dirty="0">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400" b="1" strike="noStrike" spc="-1" dirty="0">
                          <a:solidFill>
                            <a:srgbClr val="A50021"/>
                          </a:solidFill>
                          <a:latin typeface="Times New Roman"/>
                        </a:rPr>
                        <a:t>2020 год</a:t>
                      </a:r>
                      <a:endParaRPr lang="ru-RU" sz="1400" b="0" strike="noStrike" spc="-1" dirty="0">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400" b="1" strike="noStrike" spc="-1" dirty="0">
                          <a:solidFill>
                            <a:srgbClr val="A50021"/>
                          </a:solidFill>
                          <a:latin typeface="Times New Roman"/>
                        </a:rPr>
                        <a:t>2021 год</a:t>
                      </a:r>
                      <a:endParaRPr lang="ru-RU" sz="1400" b="0" strike="noStrike" spc="-1" dirty="0">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400" b="1" strike="noStrike" spc="-1" dirty="0">
                          <a:solidFill>
                            <a:srgbClr val="A50021"/>
                          </a:solidFill>
                          <a:latin typeface="Times New Roman"/>
                        </a:rPr>
                        <a:t>2022 год</a:t>
                      </a:r>
                      <a:endParaRPr lang="ru-RU" sz="1400" b="0" strike="noStrike" spc="-1" dirty="0">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400" b="1" strike="noStrike" spc="-1">
                          <a:solidFill>
                            <a:srgbClr val="A50021"/>
                          </a:solidFill>
                          <a:latin typeface="Times New Roman"/>
                        </a:rPr>
                        <a:t>Отклонения</a:t>
                      </a:r>
                      <a:endParaRPr lang="ru-RU" sz="1400" b="0" strike="noStrike" spc="-1">
                        <a:latin typeface="Arial"/>
                      </a:endParaRPr>
                    </a:p>
                    <a:p>
                      <a:pPr algn="ctr">
                        <a:lnSpc>
                          <a:spcPct val="100000"/>
                        </a:lnSpc>
                        <a:buNone/>
                      </a:pPr>
                      <a:r>
                        <a:rPr lang="ru-RU" sz="1400" b="1" strike="noStrike" spc="-1">
                          <a:solidFill>
                            <a:srgbClr val="A50021"/>
                          </a:solidFill>
                          <a:latin typeface="Times New Roman"/>
                        </a:rPr>
                        <a:t>(2022г. к  2021г.)</a:t>
                      </a:r>
                      <a:endParaRPr lang="ru-RU" sz="1400" b="0" strike="noStrike" spc="-1">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7027">
                <a:tc>
                  <a:txBody>
                    <a:bodyPr/>
                    <a:lstStyle/>
                    <a:p>
                      <a:pPr>
                        <a:lnSpc>
                          <a:spcPct val="100000"/>
                        </a:lnSpc>
                        <a:buNone/>
                      </a:pPr>
                      <a:r>
                        <a:rPr lang="ru-RU" sz="1400" b="1" strike="noStrike" spc="-1" dirty="0">
                          <a:solidFill>
                            <a:srgbClr val="A50021"/>
                          </a:solidFill>
                          <a:latin typeface="Times New Roman"/>
                        </a:rPr>
                        <a:t>Педагогические работники  муниципальных учреждений общего образования</a:t>
                      </a:r>
                      <a:endParaRPr lang="ru-RU" sz="1400" b="0" strike="noStrike" spc="-1" dirty="0">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600" b="1" strike="noStrike" spc="-1">
                          <a:solidFill>
                            <a:srgbClr val="A50021"/>
                          </a:solidFill>
                          <a:latin typeface="Times New Roman"/>
                        </a:rPr>
                        <a:t>53 935</a:t>
                      </a:r>
                      <a:endParaRPr lang="ru-RU" sz="1600" b="0" strike="noStrike" spc="-1">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600" b="1" strike="noStrike" spc="-1" dirty="0">
                          <a:solidFill>
                            <a:srgbClr val="A50021"/>
                          </a:solidFill>
                          <a:latin typeface="Times New Roman"/>
                        </a:rPr>
                        <a:t>54 194</a:t>
                      </a:r>
                      <a:endParaRPr lang="ru-RU" sz="1600" b="0" strike="noStrike" spc="-1" dirty="0">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600" b="1" strike="noStrike" spc="-1" dirty="0">
                          <a:solidFill>
                            <a:srgbClr val="A50021"/>
                          </a:solidFill>
                          <a:latin typeface="Times New Roman"/>
                        </a:rPr>
                        <a:t>59 561</a:t>
                      </a:r>
                      <a:endParaRPr lang="ru-RU" sz="1600" b="0" strike="noStrike" spc="-1" dirty="0">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600" b="1" strike="noStrike" spc="-1">
                          <a:solidFill>
                            <a:srgbClr val="A50021"/>
                          </a:solidFill>
                          <a:latin typeface="Times New Roman"/>
                        </a:rPr>
                        <a:t>+5 367</a:t>
                      </a:r>
                      <a:endParaRPr lang="ru-RU" sz="1600" b="0" strike="noStrike" spc="-1">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7027">
                <a:tc>
                  <a:txBody>
                    <a:bodyPr/>
                    <a:lstStyle/>
                    <a:p>
                      <a:pPr>
                        <a:lnSpc>
                          <a:spcPct val="100000"/>
                        </a:lnSpc>
                        <a:buNone/>
                      </a:pPr>
                      <a:r>
                        <a:rPr lang="ru-RU" sz="1400" b="1" strike="noStrike" spc="-1">
                          <a:solidFill>
                            <a:srgbClr val="A50021"/>
                          </a:solidFill>
                          <a:latin typeface="Times New Roman"/>
                        </a:rPr>
                        <a:t>Педагогические работники муниципальных учреждений дошкольного образования</a:t>
                      </a:r>
                      <a:endParaRPr lang="ru-RU" sz="1400" b="0" strike="noStrike" spc="-1">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600" b="1" strike="noStrike" spc="-1" dirty="0">
                          <a:solidFill>
                            <a:srgbClr val="A50021"/>
                          </a:solidFill>
                          <a:latin typeface="Times New Roman"/>
                        </a:rPr>
                        <a:t>35 681</a:t>
                      </a:r>
                      <a:endParaRPr lang="ru-RU" sz="1600" b="0" strike="noStrike" spc="-1" dirty="0">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600" b="1" strike="noStrike" spc="-1">
                          <a:solidFill>
                            <a:srgbClr val="A50021"/>
                          </a:solidFill>
                          <a:latin typeface="Times New Roman"/>
                        </a:rPr>
                        <a:t>40 981</a:t>
                      </a:r>
                      <a:endParaRPr lang="ru-RU" sz="1600" b="0" strike="noStrike" spc="-1">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600" b="1" strike="noStrike" spc="-1" dirty="0">
                          <a:solidFill>
                            <a:srgbClr val="A50021"/>
                          </a:solidFill>
                          <a:latin typeface="Times New Roman"/>
                        </a:rPr>
                        <a:t>47 127</a:t>
                      </a:r>
                      <a:endParaRPr lang="ru-RU" sz="1600" b="0" strike="noStrike" spc="-1" dirty="0">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600" b="1" strike="noStrike" spc="-1" dirty="0">
                          <a:solidFill>
                            <a:srgbClr val="A50021"/>
                          </a:solidFill>
                          <a:latin typeface="Times New Roman"/>
                        </a:rPr>
                        <a:t>+6 146</a:t>
                      </a:r>
                      <a:endParaRPr lang="ru-RU" sz="1600" b="0" strike="noStrike" spc="-1" dirty="0">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4715">
                <a:tc>
                  <a:txBody>
                    <a:bodyPr/>
                    <a:lstStyle/>
                    <a:p>
                      <a:pPr>
                        <a:lnSpc>
                          <a:spcPct val="100000"/>
                        </a:lnSpc>
                        <a:buNone/>
                      </a:pPr>
                      <a:r>
                        <a:rPr lang="ru-RU" sz="1400" b="1" strike="noStrike" spc="-1">
                          <a:solidFill>
                            <a:srgbClr val="A50021"/>
                          </a:solidFill>
                          <a:latin typeface="Times New Roman"/>
                        </a:rPr>
                        <a:t>Педагогические работники  муниципальных учреждений дополнительного образования   </a:t>
                      </a:r>
                      <a:endParaRPr lang="ru-RU" sz="1400" b="0" strike="noStrike" spc="-1">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600" b="1" strike="noStrike" spc="-1">
                          <a:solidFill>
                            <a:srgbClr val="A50021"/>
                          </a:solidFill>
                          <a:latin typeface="Times New Roman"/>
                        </a:rPr>
                        <a:t>52 279</a:t>
                      </a:r>
                      <a:endParaRPr lang="ru-RU" sz="1600" b="0" strike="noStrike" spc="-1">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600" b="1" strike="noStrike" spc="-1">
                          <a:solidFill>
                            <a:srgbClr val="A50021"/>
                          </a:solidFill>
                          <a:latin typeface="Times New Roman"/>
                        </a:rPr>
                        <a:t>54 981</a:t>
                      </a:r>
                      <a:endParaRPr lang="ru-RU" sz="1600" b="0" strike="noStrike" spc="-1">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600" b="1" strike="noStrike" spc="-1">
                          <a:solidFill>
                            <a:srgbClr val="A50021"/>
                          </a:solidFill>
                          <a:latin typeface="Times New Roman"/>
                        </a:rPr>
                        <a:t>64 801</a:t>
                      </a:r>
                      <a:endParaRPr lang="ru-RU" sz="1600" b="0" strike="noStrike" spc="-1">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600" b="1" strike="noStrike" spc="-1" dirty="0">
                          <a:solidFill>
                            <a:srgbClr val="A50021"/>
                          </a:solidFill>
                          <a:latin typeface="Times New Roman"/>
                        </a:rPr>
                        <a:t>+9 820</a:t>
                      </a:r>
                      <a:endParaRPr lang="ru-RU" sz="1600" b="0" strike="noStrike" spc="-1" dirty="0">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675">
                <a:tc>
                  <a:txBody>
                    <a:bodyPr/>
                    <a:lstStyle/>
                    <a:p>
                      <a:pPr>
                        <a:lnSpc>
                          <a:spcPct val="100000"/>
                        </a:lnSpc>
                        <a:buNone/>
                      </a:pPr>
                      <a:r>
                        <a:rPr lang="ru-RU" sz="1400" b="1" strike="noStrike" spc="-1" dirty="0">
                          <a:solidFill>
                            <a:srgbClr val="A50021"/>
                          </a:solidFill>
                          <a:latin typeface="Times New Roman"/>
                        </a:rPr>
                        <a:t>Работники муниципальных учреждений культуры</a:t>
                      </a:r>
                      <a:endParaRPr lang="ru-RU" sz="1400" b="0" strike="noStrike" spc="-1" dirty="0">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600" b="1" strike="noStrike" spc="-1">
                          <a:solidFill>
                            <a:srgbClr val="A50021"/>
                          </a:solidFill>
                          <a:latin typeface="Times New Roman"/>
                        </a:rPr>
                        <a:t>38 170</a:t>
                      </a:r>
                      <a:endParaRPr lang="ru-RU" sz="1600" b="0" strike="noStrike" spc="-1">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600" b="1" strike="noStrike" spc="-1">
                          <a:solidFill>
                            <a:srgbClr val="A50021"/>
                          </a:solidFill>
                          <a:latin typeface="Times New Roman"/>
                        </a:rPr>
                        <a:t>39 523</a:t>
                      </a:r>
                      <a:endParaRPr lang="ru-RU" sz="1600" b="0" strike="noStrike" spc="-1">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600" b="1" strike="noStrike" spc="-1">
                          <a:solidFill>
                            <a:srgbClr val="A50021"/>
                          </a:solidFill>
                          <a:latin typeface="Times New Roman"/>
                        </a:rPr>
                        <a:t>47 299</a:t>
                      </a:r>
                      <a:endParaRPr lang="ru-RU" sz="1600" b="0" strike="noStrike" spc="-1">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buNone/>
                      </a:pPr>
                      <a:r>
                        <a:rPr lang="ru-RU" sz="1600" b="1" strike="noStrike" spc="-1" dirty="0">
                          <a:solidFill>
                            <a:srgbClr val="A50021"/>
                          </a:solidFill>
                          <a:latin typeface="Times New Roman"/>
                        </a:rPr>
                        <a:t>+7 776</a:t>
                      </a:r>
                      <a:endParaRPr lang="ru-RU" sz="1600" b="0" strike="noStrike" spc="-1" dirty="0">
                        <a:latin typeface="Arial"/>
                      </a:endParaRPr>
                    </a:p>
                  </a:txBody>
                  <a:tcPr marL="7560" marR="7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611560" y="1880188"/>
            <a:ext cx="7632848" cy="338554"/>
          </a:xfrm>
          <a:prstGeom prst="rect">
            <a:avLst/>
          </a:prstGeom>
          <a:noFill/>
        </p:spPr>
        <p:txBody>
          <a:bodyPr wrap="square" rtlCol="0">
            <a:spAutoFit/>
          </a:bodyPr>
          <a:lstStyle/>
          <a:p>
            <a:pPr algn="ctr"/>
            <a:r>
              <a:rPr lang="ru-RU" sz="1600" b="1" dirty="0" smtClean="0">
                <a:solidFill>
                  <a:srgbClr val="990000"/>
                </a:solidFill>
                <a:latin typeface="Times New Roman" panose="02020603050405020304" pitchFamily="18" charset="0"/>
                <a:cs typeface="Times New Roman" panose="02020603050405020304" pitchFamily="18" charset="0"/>
              </a:rPr>
              <a:t>Целевой показатель заработной платы отдельных категорий работников</a:t>
            </a:r>
            <a:endParaRPr lang="ru-RU" sz="1600" b="1" dirty="0">
              <a:solidFill>
                <a:srgbClr val="99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157188" y="2057459"/>
            <a:ext cx="734560" cy="307777"/>
          </a:xfrm>
          <a:prstGeom prst="rect">
            <a:avLst/>
          </a:prstGeom>
          <a:noFill/>
        </p:spPr>
        <p:txBody>
          <a:bodyPr wrap="none" rtlCol="0">
            <a:spAutoFit/>
          </a:bodyPr>
          <a:lstStyle/>
          <a:p>
            <a:r>
              <a:rPr lang="ru-RU" sz="1400" dirty="0" smtClean="0">
                <a:latin typeface="Times New Roman" panose="02020603050405020304" pitchFamily="18" charset="0"/>
                <a:cs typeface="Times New Roman" panose="02020603050405020304" pitchFamily="18" charset="0"/>
              </a:rPr>
              <a:t>   (руб</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771800" y="5075892"/>
            <a:ext cx="4018792" cy="369332"/>
          </a:xfrm>
          <a:prstGeom prst="rect">
            <a:avLst/>
          </a:prstGeom>
          <a:noFill/>
        </p:spPr>
        <p:txBody>
          <a:bodyPr wrap="none" rtlCol="0">
            <a:spAutoFit/>
          </a:bodyPr>
          <a:lstStyle/>
          <a:p>
            <a:r>
              <a:rPr lang="ru-RU" b="1" spc="-1" dirty="0">
                <a:solidFill>
                  <a:srgbClr val="A50021"/>
                </a:solidFill>
                <a:latin typeface="Times New Roman"/>
              </a:rPr>
              <a:t>Минимальный размер оплаты </a:t>
            </a:r>
            <a:r>
              <a:rPr lang="ru-RU" b="1" spc="-1" dirty="0" smtClean="0">
                <a:solidFill>
                  <a:srgbClr val="A50021"/>
                </a:solidFill>
                <a:latin typeface="Times New Roman"/>
              </a:rPr>
              <a:t>труда</a:t>
            </a:r>
            <a:endParaRPr lang="ru-RU" dirty="0"/>
          </a:p>
        </p:txBody>
      </p:sp>
      <p:pic>
        <p:nvPicPr>
          <p:cNvPr id="9" name="Picture 2"/>
          <p:cNvPicPr/>
          <p:nvPr/>
        </p:nvPicPr>
        <p:blipFill>
          <a:blip r:embed="rId3"/>
          <a:stretch/>
        </p:blipFill>
        <p:spPr>
          <a:xfrm>
            <a:off x="755640" y="5478610"/>
            <a:ext cx="7943400" cy="1201320"/>
          </a:xfrm>
          <a:prstGeom prst="rect">
            <a:avLst/>
          </a:prstGeom>
          <a:ln w="0">
            <a:noFill/>
          </a:ln>
        </p:spPr>
      </p:pic>
    </p:spTree>
    <p:extLst>
      <p:ext uri="{BB962C8B-B14F-4D97-AF65-F5344CB8AC3E}">
        <p14:creationId xmlns:p14="http://schemas.microsoft.com/office/powerpoint/2010/main" val="16967546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56"/>
            <a:ext cx="9144000" cy="19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p14="http://schemas.microsoft.com/office/powerpoint/2010/main" val="1986628863"/>
              </p:ext>
            </p:extLst>
          </p:nvPr>
        </p:nvGraphicFramePr>
        <p:xfrm>
          <a:off x="30967" y="3284984"/>
          <a:ext cx="9113033" cy="3930492"/>
        </p:xfrm>
        <a:graphic>
          <a:graphicData uri="http://schemas.openxmlformats.org/drawingml/2006/table">
            <a:tbl>
              <a:tblPr firstRow="1" bandRow="1">
                <a:tableStyleId>{BDBED569-4797-4DF1-A0F4-6AAB3CD982D8}</a:tableStyleId>
              </a:tblPr>
              <a:tblGrid>
                <a:gridCol w="4616752"/>
                <a:gridCol w="4496281"/>
              </a:tblGrid>
              <a:tr h="216024">
                <a:tc gridSpan="2">
                  <a:txBody>
                    <a:bodyPr/>
                    <a:lstStyle/>
                    <a:p>
                      <a:pPr algn="ctr"/>
                      <a:endParaRPr lang="ru-RU" sz="2000" dirty="0">
                        <a:solidFill>
                          <a:schemeClr val="tx1"/>
                        </a:solidFill>
                        <a:latin typeface="Times New Roman" panose="02020603050405020304" pitchFamily="18" charset="0"/>
                        <a:cs typeface="Times New Roman" panose="02020603050405020304" pitchFamily="18" charset="0"/>
                      </a:endParaRPr>
                    </a:p>
                  </a:txBody>
                  <a:tcPr marL="91459" marR="91459" marT="45711" marB="45711">
                    <a:solidFill>
                      <a:schemeClr val="accent1">
                        <a:lumMod val="60000"/>
                        <a:lumOff val="40000"/>
                      </a:schemeClr>
                    </a:solidFill>
                  </a:tcPr>
                </a:tc>
                <a:tc hMerge="1">
                  <a:txBody>
                    <a:bodyPr/>
                    <a:lstStyle/>
                    <a:p>
                      <a:endParaRPr lang="ru-RU" dirty="0"/>
                    </a:p>
                  </a:txBody>
                  <a:tcPr/>
                </a:tc>
              </a:tr>
              <a:tr h="809224">
                <a:tc>
                  <a:txBody>
                    <a:bodyPr/>
                    <a:lstStyle/>
                    <a:p>
                      <a:r>
                        <a:rPr lang="ru-RU" sz="1800" b="1" dirty="0" smtClean="0">
                          <a:solidFill>
                            <a:schemeClr val="tx1"/>
                          </a:solidFill>
                        </a:rPr>
                        <a:t>Заместитель руководителя администрации городского округа «Вуктыл» - начальник Финансового управления администрации городского округа «Вуктыл»</a:t>
                      </a:r>
                      <a:endParaRPr lang="ru-RU" sz="1800" b="1" dirty="0">
                        <a:solidFill>
                          <a:schemeClr val="tx1"/>
                        </a:solidFill>
                        <a:latin typeface="Times New Roman" panose="02020603050405020304" pitchFamily="18" charset="0"/>
                        <a:cs typeface="Times New Roman" panose="02020603050405020304" pitchFamily="18" charset="0"/>
                      </a:endParaRPr>
                    </a:p>
                  </a:txBody>
                  <a:tcPr marL="91459" marR="91459" marT="45711" marB="45711">
                    <a:solidFill>
                      <a:schemeClr val="accent1">
                        <a:lumMod val="60000"/>
                        <a:lumOff val="40000"/>
                      </a:schemeClr>
                    </a:solidFill>
                  </a:tcPr>
                </a:tc>
                <a:tc>
                  <a:txBody>
                    <a:bodyPr/>
                    <a:lstStyle/>
                    <a:p>
                      <a:r>
                        <a:rPr lang="ru-RU" sz="1800" b="1" dirty="0" smtClean="0">
                          <a:solidFill>
                            <a:schemeClr val="tx1"/>
                          </a:solidFill>
                        </a:rPr>
                        <a:t>Бабина Виктория Александровна</a:t>
                      </a:r>
                      <a:endParaRPr lang="ru-RU" sz="1800" b="1" dirty="0">
                        <a:solidFill>
                          <a:schemeClr val="tx1"/>
                        </a:solidFill>
                        <a:latin typeface="Times New Roman" panose="02020603050405020304" pitchFamily="18" charset="0"/>
                        <a:cs typeface="Times New Roman" panose="02020603050405020304" pitchFamily="18" charset="0"/>
                      </a:endParaRPr>
                    </a:p>
                  </a:txBody>
                  <a:tcPr marL="91459" marR="91459" marT="45711" marB="45711">
                    <a:solidFill>
                      <a:schemeClr val="accent1">
                        <a:lumMod val="60000"/>
                        <a:lumOff val="40000"/>
                      </a:schemeClr>
                    </a:solidFill>
                  </a:tcPr>
                </a:tc>
              </a:tr>
              <a:tr h="638814">
                <a:tc>
                  <a:txBody>
                    <a:bodyPr/>
                    <a:lstStyle/>
                    <a:p>
                      <a:r>
                        <a:rPr lang="ru-RU" sz="1800" b="1" dirty="0" smtClean="0">
                          <a:solidFill>
                            <a:schemeClr val="tx1"/>
                          </a:solidFill>
                        </a:rPr>
                        <a:t>Адрес</a:t>
                      </a:r>
                      <a:endParaRPr lang="ru-RU" sz="1800" b="1" dirty="0">
                        <a:solidFill>
                          <a:schemeClr val="tx1"/>
                        </a:solidFill>
                        <a:latin typeface="Times New Roman" panose="02020603050405020304" pitchFamily="18" charset="0"/>
                        <a:cs typeface="Times New Roman" panose="02020603050405020304" pitchFamily="18" charset="0"/>
                      </a:endParaRPr>
                    </a:p>
                  </a:txBody>
                  <a:tcPr marL="91459" marR="91459" marT="45711" marB="45711">
                    <a:solidFill>
                      <a:schemeClr val="accent1">
                        <a:lumMod val="60000"/>
                        <a:lumOff val="40000"/>
                      </a:schemeClr>
                    </a:solidFill>
                  </a:tcPr>
                </a:tc>
                <a:tc>
                  <a:txBody>
                    <a:bodyPr/>
                    <a:lstStyle/>
                    <a:p>
                      <a:r>
                        <a:rPr lang="ru-RU" sz="1800" b="1" dirty="0" smtClean="0">
                          <a:solidFill>
                            <a:schemeClr val="tx1"/>
                          </a:solidFill>
                        </a:rPr>
                        <a:t>Г. Вуктыл, ул. Коммунистическая</a:t>
                      </a:r>
                      <a:r>
                        <a:rPr lang="ru-RU" sz="1800" b="1" baseline="0" dirty="0" smtClean="0">
                          <a:solidFill>
                            <a:schemeClr val="tx1"/>
                          </a:solidFill>
                        </a:rPr>
                        <a:t> д.14 </a:t>
                      </a:r>
                    </a:p>
                    <a:p>
                      <a:r>
                        <a:rPr lang="ru-RU" sz="1800" b="1" baseline="0" dirty="0" err="1" smtClean="0">
                          <a:solidFill>
                            <a:schemeClr val="tx1"/>
                          </a:solidFill>
                        </a:rPr>
                        <a:t>каб</a:t>
                      </a:r>
                      <a:r>
                        <a:rPr lang="ru-RU" sz="1800" b="1" baseline="0" dirty="0" smtClean="0">
                          <a:solidFill>
                            <a:schemeClr val="tx1"/>
                          </a:solidFill>
                        </a:rPr>
                        <a:t>. 203</a:t>
                      </a:r>
                      <a:endParaRPr lang="ru-RU" sz="1800" b="1" dirty="0">
                        <a:solidFill>
                          <a:schemeClr val="tx1"/>
                        </a:solidFill>
                        <a:latin typeface="Times New Roman" panose="02020603050405020304" pitchFamily="18" charset="0"/>
                        <a:cs typeface="Times New Roman" panose="02020603050405020304" pitchFamily="18" charset="0"/>
                      </a:endParaRPr>
                    </a:p>
                  </a:txBody>
                  <a:tcPr marL="91459" marR="91459" marT="45711" marB="45711">
                    <a:solidFill>
                      <a:schemeClr val="accent1">
                        <a:lumMod val="60000"/>
                        <a:lumOff val="40000"/>
                      </a:schemeClr>
                    </a:solidFill>
                  </a:tcPr>
                </a:tc>
              </a:tr>
              <a:tr h="339354">
                <a:tc>
                  <a:txBody>
                    <a:bodyPr/>
                    <a:lstStyle/>
                    <a:p>
                      <a:r>
                        <a:rPr lang="ru-RU" sz="1800" b="1" dirty="0" smtClean="0">
                          <a:solidFill>
                            <a:schemeClr val="tx1"/>
                          </a:solidFill>
                        </a:rPr>
                        <a:t>Телефон, факс</a:t>
                      </a:r>
                      <a:endParaRPr lang="ru-RU" sz="1800" b="1" dirty="0">
                        <a:solidFill>
                          <a:schemeClr val="tx1"/>
                        </a:solidFill>
                        <a:latin typeface="Times New Roman" panose="02020603050405020304" pitchFamily="18" charset="0"/>
                        <a:cs typeface="Times New Roman" panose="02020603050405020304" pitchFamily="18" charset="0"/>
                      </a:endParaRPr>
                    </a:p>
                  </a:txBody>
                  <a:tcPr marL="91459" marR="91459" marT="45711" marB="45711">
                    <a:solidFill>
                      <a:schemeClr val="accent1">
                        <a:lumMod val="60000"/>
                        <a:lumOff val="40000"/>
                      </a:schemeClr>
                    </a:solidFill>
                  </a:tcPr>
                </a:tc>
                <a:tc>
                  <a:txBody>
                    <a:bodyPr/>
                    <a:lstStyle/>
                    <a:p>
                      <a:r>
                        <a:rPr lang="ru-RU" sz="1800" b="1" dirty="0" smtClean="0">
                          <a:solidFill>
                            <a:schemeClr val="tx1"/>
                          </a:solidFill>
                        </a:rPr>
                        <a:t>2-11-60, 2-12-71</a:t>
                      </a:r>
                      <a:endParaRPr lang="ru-RU" sz="1800" b="1" dirty="0">
                        <a:solidFill>
                          <a:schemeClr val="tx1"/>
                        </a:solidFill>
                        <a:latin typeface="Times New Roman" panose="02020603050405020304" pitchFamily="18" charset="0"/>
                        <a:cs typeface="Times New Roman" panose="02020603050405020304" pitchFamily="18" charset="0"/>
                      </a:endParaRPr>
                    </a:p>
                  </a:txBody>
                  <a:tcPr marL="91459" marR="91459" marT="45711" marB="45711">
                    <a:solidFill>
                      <a:schemeClr val="accent1">
                        <a:lumMod val="60000"/>
                        <a:lumOff val="40000"/>
                      </a:schemeClr>
                    </a:solidFill>
                  </a:tcPr>
                </a:tc>
              </a:tr>
              <a:tr h="425382">
                <a:tc>
                  <a:txBody>
                    <a:bodyPr/>
                    <a:lstStyle/>
                    <a:p>
                      <a:r>
                        <a:rPr lang="ru-RU" sz="1800" b="1" dirty="0" smtClean="0">
                          <a:solidFill>
                            <a:schemeClr val="tx1"/>
                          </a:solidFill>
                        </a:rPr>
                        <a:t>Адрес электронной почты</a:t>
                      </a:r>
                      <a:endParaRPr lang="ru-RU" sz="1800" b="1" dirty="0">
                        <a:solidFill>
                          <a:schemeClr val="tx1"/>
                        </a:solidFill>
                        <a:latin typeface="Times New Roman" panose="02020603050405020304" pitchFamily="18" charset="0"/>
                        <a:cs typeface="Times New Roman" panose="02020603050405020304" pitchFamily="18" charset="0"/>
                      </a:endParaRPr>
                    </a:p>
                  </a:txBody>
                  <a:tcPr marL="91459" marR="91459" marT="45711" marB="45711">
                    <a:solidFill>
                      <a:schemeClr val="accent1">
                        <a:lumMod val="60000"/>
                        <a:lumOff val="40000"/>
                      </a:schemeClr>
                    </a:solidFill>
                  </a:tcPr>
                </a:tc>
                <a:tc>
                  <a:txBody>
                    <a:bodyPr/>
                    <a:lstStyle/>
                    <a:p>
                      <a:r>
                        <a:rPr lang="en-US" sz="1800" b="1" dirty="0" smtClean="0">
                          <a:solidFill>
                            <a:schemeClr val="tx1"/>
                          </a:solidFill>
                        </a:rPr>
                        <a:t>fo@vuktyl.rkomi.ru</a:t>
                      </a:r>
                      <a:endParaRPr lang="ru-RU" sz="1800" b="1" dirty="0">
                        <a:solidFill>
                          <a:schemeClr val="tx1"/>
                        </a:solidFill>
                        <a:latin typeface="Times New Roman" panose="02020603050405020304" pitchFamily="18" charset="0"/>
                        <a:cs typeface="Times New Roman" panose="02020603050405020304" pitchFamily="18" charset="0"/>
                      </a:endParaRPr>
                    </a:p>
                  </a:txBody>
                  <a:tcPr marL="91459" marR="91459" marT="45711" marB="45711">
                    <a:solidFill>
                      <a:schemeClr val="accent1">
                        <a:lumMod val="60000"/>
                        <a:lumOff val="40000"/>
                      </a:schemeClr>
                    </a:solidFill>
                  </a:tcPr>
                </a:tc>
              </a:tr>
              <a:tr h="744429">
                <a:tc>
                  <a:txBody>
                    <a:bodyPr/>
                    <a:lstStyle/>
                    <a:p>
                      <a:r>
                        <a:rPr lang="ru-RU" sz="1800" b="1" dirty="0" smtClean="0">
                          <a:solidFill>
                            <a:schemeClr val="tx1"/>
                          </a:solidFill>
                        </a:rPr>
                        <a:t>Режим</a:t>
                      </a:r>
                      <a:r>
                        <a:rPr lang="ru-RU" sz="1800" b="1" baseline="0" dirty="0" smtClean="0">
                          <a:solidFill>
                            <a:schemeClr val="tx1"/>
                          </a:solidFill>
                        </a:rPr>
                        <a:t> работы</a:t>
                      </a:r>
                      <a:endParaRPr lang="ru-RU" sz="1800" b="1" dirty="0">
                        <a:solidFill>
                          <a:schemeClr val="tx1"/>
                        </a:solidFill>
                        <a:latin typeface="Times New Roman" panose="02020603050405020304" pitchFamily="18" charset="0"/>
                        <a:cs typeface="Times New Roman" panose="02020603050405020304" pitchFamily="18" charset="0"/>
                      </a:endParaRPr>
                    </a:p>
                  </a:txBody>
                  <a:tcPr marL="91459" marR="91459" marT="45711" marB="45711">
                    <a:solidFill>
                      <a:schemeClr val="accent1">
                        <a:lumMod val="60000"/>
                        <a:lumOff val="40000"/>
                      </a:schemeClr>
                    </a:solidFill>
                  </a:tcPr>
                </a:tc>
                <a:tc>
                  <a:txBody>
                    <a:bodyPr/>
                    <a:lstStyle/>
                    <a:p>
                      <a:r>
                        <a:rPr lang="ru-RU" sz="1800" b="1" dirty="0" smtClean="0">
                          <a:solidFill>
                            <a:schemeClr val="tx1"/>
                          </a:solidFill>
                        </a:rPr>
                        <a:t>с</a:t>
                      </a:r>
                      <a:r>
                        <a:rPr lang="ru-RU" sz="1800" b="1" baseline="0" dirty="0" smtClean="0">
                          <a:solidFill>
                            <a:schemeClr val="tx1"/>
                          </a:solidFill>
                        </a:rPr>
                        <a:t> 8-30 до 12-45, с 14-00 до 17-15 (пн.-чт.)</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tx1"/>
                          </a:solidFill>
                        </a:rPr>
                        <a:t>с</a:t>
                      </a:r>
                      <a:r>
                        <a:rPr lang="ru-RU" sz="1800" b="1" baseline="0" dirty="0" smtClean="0">
                          <a:solidFill>
                            <a:schemeClr val="tx1"/>
                          </a:solidFill>
                        </a:rPr>
                        <a:t> 8-30 до 12-45, с 14-00 до 15-45 (пт.)</a:t>
                      </a:r>
                    </a:p>
                    <a:p>
                      <a:r>
                        <a:rPr lang="ru-RU" sz="1800" b="1" baseline="0" dirty="0" smtClean="0">
                          <a:solidFill>
                            <a:schemeClr val="tx1"/>
                          </a:solidFill>
                        </a:rPr>
                        <a:t>Выходные дни – суббота, воскресенье</a:t>
                      </a:r>
                      <a:endParaRPr lang="ru-RU" sz="1800" b="1" dirty="0">
                        <a:solidFill>
                          <a:schemeClr val="tx1"/>
                        </a:solidFill>
                        <a:latin typeface="Times New Roman" panose="02020603050405020304" pitchFamily="18" charset="0"/>
                        <a:cs typeface="Times New Roman" panose="02020603050405020304" pitchFamily="18" charset="0"/>
                      </a:endParaRPr>
                    </a:p>
                  </a:txBody>
                  <a:tcPr marL="91459" marR="91459" marT="45711" marB="45711">
                    <a:solidFill>
                      <a:schemeClr val="accent1">
                        <a:lumMod val="60000"/>
                        <a:lumOff val="40000"/>
                      </a:schemeClr>
                    </a:solidFill>
                  </a:tcPr>
                </a:tc>
              </a:tr>
            </a:tbl>
          </a:graphicData>
        </a:graphic>
      </p:graphicFrame>
      <p:sp>
        <p:nvSpPr>
          <p:cNvPr id="4" name="TextBox 3"/>
          <p:cNvSpPr txBox="1"/>
          <p:nvPr/>
        </p:nvSpPr>
        <p:spPr>
          <a:xfrm>
            <a:off x="125760" y="1700808"/>
            <a:ext cx="8892480" cy="1631216"/>
          </a:xfrm>
          <a:prstGeom prst="rect">
            <a:avLst/>
          </a:prstGeom>
          <a:solidFill>
            <a:schemeClr val="accent1">
              <a:lumMod val="40000"/>
              <a:lumOff val="60000"/>
            </a:schemeClr>
          </a:solidFill>
          <a:ln>
            <a:solidFill>
              <a:schemeClr val="bg2">
                <a:lumMod val="75000"/>
              </a:schemeClr>
            </a:solidFill>
          </a:ln>
          <a:effectLst>
            <a:glow rad="139700">
              <a:schemeClr val="accent3">
                <a:satMod val="175000"/>
                <a:alpha val="40000"/>
              </a:schemeClr>
            </a:glow>
            <a:outerShdw blurRad="184150" dist="241300" dir="11520000" sx="110000" sy="110000" algn="ctr">
              <a:srgbClr val="000000">
                <a:alpha val="18000"/>
              </a:srgbClr>
            </a:outerShdw>
          </a:effectLst>
          <a:scene3d>
            <a:camera prst="perspectiveAbove"/>
            <a:lightRig rig="flood" dir="t">
              <a:rot lat="0" lon="0" rev="13800000"/>
            </a:lightRig>
          </a:scene3d>
          <a:sp3d extrusionH="107950" prstMaterial="plastic">
            <a:bevelT w="82550" h="63500" prst="divot"/>
            <a:bevelB/>
          </a:sp3d>
        </p:spPr>
        <p:txBody>
          <a:bodyPr wrap="square">
            <a:spAutoFit/>
          </a:bodyPr>
          <a:lstStyle/>
          <a:p>
            <a:pPr algn="ctr">
              <a:defRPr/>
            </a:pPr>
            <a:r>
              <a:rPr lang="ru-RU" sz="2000" b="1" dirty="0" smtClean="0">
                <a:solidFill>
                  <a:srgbClr val="000000"/>
                </a:solidFill>
                <a:latin typeface="Times New Roman" panose="02020603050405020304" pitchFamily="18" charset="0"/>
                <a:cs typeface="Times New Roman" panose="02020603050405020304" pitchFamily="18" charset="0"/>
              </a:rPr>
              <a:t>Разработчиком презентации «Бюджет </a:t>
            </a:r>
            <a:r>
              <a:rPr lang="ru-RU" sz="2000" b="1" dirty="0">
                <a:solidFill>
                  <a:srgbClr val="000000"/>
                </a:solidFill>
                <a:latin typeface="Times New Roman" panose="02020603050405020304" pitchFamily="18" charset="0"/>
                <a:cs typeface="Times New Roman" panose="02020603050405020304" pitchFamily="18" charset="0"/>
              </a:rPr>
              <a:t>для граждан» </a:t>
            </a:r>
            <a:endParaRPr lang="ru-RU" sz="2000" b="1" dirty="0" smtClean="0">
              <a:solidFill>
                <a:srgbClr val="000000"/>
              </a:solidFill>
              <a:latin typeface="Times New Roman" panose="02020603050405020304" pitchFamily="18" charset="0"/>
              <a:cs typeface="Times New Roman" panose="02020603050405020304" pitchFamily="18" charset="0"/>
            </a:endParaRPr>
          </a:p>
          <a:p>
            <a:pPr algn="ctr">
              <a:defRPr/>
            </a:pPr>
            <a:r>
              <a:rPr lang="ru-RU" sz="2000" b="1" dirty="0" smtClean="0">
                <a:solidFill>
                  <a:srgbClr val="000000"/>
                </a:solidFill>
                <a:latin typeface="Times New Roman" panose="02020603050405020304" pitchFamily="18" charset="0"/>
                <a:cs typeface="Times New Roman" panose="02020603050405020304" pitchFamily="18" charset="0"/>
              </a:rPr>
              <a:t>«Отчет об исполнении бюджета МО ГО «Вуктыл» за 2022 год </a:t>
            </a:r>
          </a:p>
          <a:p>
            <a:pPr algn="ctr">
              <a:defRPr/>
            </a:pPr>
            <a:r>
              <a:rPr lang="ru-RU" sz="2000" b="1" dirty="0" smtClean="0">
                <a:solidFill>
                  <a:srgbClr val="000000"/>
                </a:solidFill>
                <a:latin typeface="Times New Roman" panose="02020603050405020304" pitchFamily="18" charset="0"/>
                <a:cs typeface="Times New Roman" panose="02020603050405020304" pitchFamily="18" charset="0"/>
              </a:rPr>
              <a:t>является Финансовое </a:t>
            </a:r>
            <a:r>
              <a:rPr lang="ru-RU" sz="2000" b="1" dirty="0">
                <a:solidFill>
                  <a:srgbClr val="000000"/>
                </a:solidFill>
                <a:latin typeface="Times New Roman" panose="02020603050405020304" pitchFamily="18" charset="0"/>
                <a:cs typeface="Times New Roman" panose="02020603050405020304" pitchFamily="18" charset="0"/>
              </a:rPr>
              <a:t>управление</a:t>
            </a:r>
          </a:p>
          <a:p>
            <a:pPr algn="ctr">
              <a:defRPr/>
            </a:pPr>
            <a:r>
              <a:rPr lang="ru-RU" sz="2000" b="1" dirty="0">
                <a:solidFill>
                  <a:srgbClr val="000000"/>
                </a:solidFill>
                <a:latin typeface="Times New Roman" panose="02020603050405020304" pitchFamily="18" charset="0"/>
                <a:cs typeface="Times New Roman" panose="02020603050405020304" pitchFamily="18" charset="0"/>
              </a:rPr>
              <a:t> администрации </a:t>
            </a:r>
            <a:r>
              <a:rPr lang="ru-RU" sz="2000" b="1" dirty="0" smtClean="0">
                <a:solidFill>
                  <a:srgbClr val="000000"/>
                </a:solidFill>
                <a:latin typeface="Times New Roman" panose="02020603050405020304" pitchFamily="18" charset="0"/>
                <a:cs typeface="Times New Roman" panose="02020603050405020304" pitchFamily="18" charset="0"/>
              </a:rPr>
              <a:t>городского округа «Вуктыл»</a:t>
            </a:r>
          </a:p>
          <a:p>
            <a:pPr algn="ctr">
              <a:defRPr/>
            </a:pPr>
            <a:endParaRPr lang="ru-RU" sz="2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367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sz="3200" dirty="0">
                <a:solidFill>
                  <a:srgbClr val="980286"/>
                </a:solidFill>
              </a:rPr>
              <a:t>отчет об исполнении бюджета за 2014 год</a:t>
            </a:r>
          </a:p>
        </p:txBody>
      </p:sp>
      <p:sp>
        <p:nvSpPr>
          <p:cNvPr id="3" name="Объект 2"/>
          <p:cNvSpPr>
            <a:spLocks noGrp="1"/>
          </p:cNvSpPr>
          <p:nvPr>
            <p:ph idx="1"/>
          </p:nvPr>
        </p:nvSpPr>
        <p:spPr>
          <a:xfrm>
            <a:off x="0" y="836712"/>
            <a:ext cx="9144000" cy="2664296"/>
          </a:xfrm>
        </p:spPr>
        <p:txBody>
          <a:bodyPr>
            <a:normAutofit/>
          </a:bodyPr>
          <a:lstStyle/>
          <a:p>
            <a:pPr marL="137160" indent="0" algn="ctr">
              <a:buNone/>
            </a:pPr>
            <a:endParaRPr lang="ru-RU" sz="2000" dirty="0" smtClean="0">
              <a:solidFill>
                <a:srgbClr val="980286"/>
              </a:solidFill>
            </a:endParaRPr>
          </a:p>
          <a:p>
            <a:pPr marL="137160" indent="0" algn="just">
              <a:buNone/>
            </a:pPr>
            <a:r>
              <a:rPr lang="ru-RU" sz="2000" b="1" dirty="0" smtClean="0">
                <a:solidFill>
                  <a:srgbClr val="98028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2000" dirty="0">
              <a:solidFill>
                <a:srgbClr val="980286"/>
              </a:solidFill>
              <a:effectLst>
                <a:outerShdw blurRad="38100" dist="38100" dir="2700000" algn="tl">
                  <a:srgbClr val="000000">
                    <a:alpha val="43137"/>
                  </a:srgbClr>
                </a:outerShdw>
              </a:effectLst>
            </a:endParaRPr>
          </a:p>
        </p:txBody>
      </p:sp>
      <p:sp>
        <p:nvSpPr>
          <p:cNvPr id="4" name="Заголовок 3"/>
          <p:cNvSpPr txBox="1">
            <a:spLocks/>
          </p:cNvSpPr>
          <p:nvPr/>
        </p:nvSpPr>
        <p:spPr>
          <a:xfrm>
            <a:off x="0" y="0"/>
            <a:ext cx="9144000" cy="836712"/>
          </a:xfrm>
          <a:prstGeom prst="rect">
            <a:avLst/>
          </a:prstGeom>
          <a:solidFill>
            <a:srgbClr val="980286"/>
          </a:solidFill>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ru-RU" sz="3200" dirty="0" smtClean="0">
                <a:solidFill>
                  <a:schemeClr val="accent5">
                    <a:lumMod val="20000"/>
                    <a:lumOff val="80000"/>
                  </a:schemeClr>
                </a:solidFill>
                <a:latin typeface="+mn-lt"/>
              </a:rPr>
              <a:t>отчет об исполнении бюджета за 2014 год</a:t>
            </a:r>
            <a:endParaRPr lang="ru-RU" sz="3200" dirty="0">
              <a:solidFill>
                <a:srgbClr val="980286"/>
              </a:solidFill>
              <a:latin typeface="+mn-lt"/>
            </a:endParaRPr>
          </a:p>
        </p:txBody>
      </p:sp>
      <p:sp>
        <p:nvSpPr>
          <p:cNvPr id="10" name="Заголовок 28"/>
          <p:cNvSpPr txBox="1">
            <a:spLocks/>
          </p:cNvSpPr>
          <p:nvPr/>
        </p:nvSpPr>
        <p:spPr>
          <a:xfrm>
            <a:off x="0" y="0"/>
            <a:ext cx="9144000" cy="1052736"/>
          </a:xfrm>
          <a:prstGeom prst="rect">
            <a:avLst/>
          </a:prstGeom>
          <a:solidFill>
            <a:srgbClr val="980286"/>
          </a:solidFill>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ru-RU" sz="3200" b="1" dirty="0" smtClean="0">
                <a:solidFill>
                  <a:schemeClr val="accent5">
                    <a:lumMod val="20000"/>
                    <a:lumOff val="80000"/>
                  </a:schemeClr>
                </a:solidFill>
                <a:latin typeface="+mn-lt"/>
              </a:rPr>
              <a:t>отчет об исполнении бюджета за 2022 год</a:t>
            </a:r>
            <a:endParaRPr lang="ru-RU" sz="3200" b="1" dirty="0">
              <a:solidFill>
                <a:schemeClr val="accent5">
                  <a:lumMod val="20000"/>
                  <a:lumOff val="80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034734"/>
            <a:ext cx="7416824" cy="5562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682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764704"/>
            <a:ext cx="9144000" cy="6093296"/>
          </a:xfrm>
        </p:spPr>
        <p:txBody>
          <a:bodyPr/>
          <a:lstStyle/>
          <a:p>
            <a:pPr marL="0" indent="0" algn="ctr">
              <a:buNone/>
            </a:pPr>
            <a:endParaRPr lang="ru-RU" sz="2000" b="1"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Основные параметры бюджета муниципального </a:t>
            </a:r>
          </a:p>
          <a:p>
            <a:pPr marL="0" indent="0" algn="ctr">
              <a:buNone/>
            </a:pPr>
            <a:r>
              <a:rPr lang="ru-RU" sz="2000" b="1" dirty="0" smtClean="0">
                <a:solidFill>
                  <a:schemeClr val="tx1"/>
                </a:solidFill>
                <a:latin typeface="Times New Roman" panose="02020603050405020304" pitchFamily="18" charset="0"/>
                <a:cs typeface="Times New Roman" panose="02020603050405020304" pitchFamily="18" charset="0"/>
              </a:rPr>
              <a:t>образования городского округа «Вуктыл»</a:t>
            </a:r>
          </a:p>
          <a:p>
            <a:pPr marL="0" indent="0">
              <a:buNone/>
            </a:pPr>
            <a:endParaRPr lang="ru-RU" dirty="0"/>
          </a:p>
        </p:txBody>
      </p:sp>
      <p:sp>
        <p:nvSpPr>
          <p:cNvPr id="4" name="Заголовок 3"/>
          <p:cNvSpPr>
            <a:spLocks noGrp="1"/>
          </p:cNvSpPr>
          <p:nvPr>
            <p:ph type="title"/>
          </p:nvPr>
        </p:nvSpPr>
        <p:spPr>
          <a:xfrm>
            <a:off x="0" y="0"/>
            <a:ext cx="9144000" cy="112474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2" name="TextBox 1"/>
          <p:cNvSpPr txBox="1"/>
          <p:nvPr/>
        </p:nvSpPr>
        <p:spPr>
          <a:xfrm>
            <a:off x="323528" y="1998712"/>
            <a:ext cx="3168352" cy="3693319"/>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Бюджет муниципального образования городского округа «Вуктыл» исполнен с профицитом в сумме 3 133,4 тыс. руб.  </a:t>
            </a:r>
          </a:p>
          <a:p>
            <a:pPr algn="just"/>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Доходы бюджета составили 805 045,9 тыс. руб. или 99,5% от плановых назначений. </a:t>
            </a:r>
          </a:p>
          <a:p>
            <a:pPr algn="just"/>
            <a:endParaRPr lang="ru-RU" dirty="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Расходы исполнены в </a:t>
            </a:r>
            <a:r>
              <a:rPr lang="ru-RU" dirty="0">
                <a:latin typeface="Times New Roman" panose="02020603050405020304" pitchFamily="18" charset="0"/>
                <a:cs typeface="Times New Roman" panose="02020603050405020304" pitchFamily="18" charset="0"/>
              </a:rPr>
              <a:t>сумме </a:t>
            </a:r>
            <a:r>
              <a:rPr lang="ru-RU" dirty="0" smtClean="0">
                <a:latin typeface="Times New Roman" panose="02020603050405020304" pitchFamily="18" charset="0"/>
                <a:cs typeface="Times New Roman" panose="02020603050405020304" pitchFamily="18" charset="0"/>
              </a:rPr>
              <a:t> 801 912,5 тыс. руб</a:t>
            </a:r>
            <a:r>
              <a:rPr lang="ru-RU" dirty="0">
                <a:latin typeface="Times New Roman" panose="02020603050405020304" pitchFamily="18" charset="0"/>
                <a:cs typeface="Times New Roman" panose="02020603050405020304" pitchFamily="18" charset="0"/>
              </a:rPr>
              <a:t>. или </a:t>
            </a:r>
            <a:r>
              <a:rPr lang="ru-RU" dirty="0" smtClean="0">
                <a:latin typeface="Times New Roman" panose="02020603050405020304" pitchFamily="18" charset="0"/>
                <a:cs typeface="Times New Roman" panose="02020603050405020304" pitchFamily="18" charset="0"/>
              </a:rPr>
              <a:t>на 96,6%.</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596336" y="1844824"/>
            <a:ext cx="901272" cy="307777"/>
          </a:xfrm>
          <a:prstGeom prst="rect">
            <a:avLst/>
          </a:prstGeom>
          <a:noFill/>
        </p:spPr>
        <p:txBody>
          <a:bodyPr wrap="none" rtlCol="0">
            <a:spAutoFit/>
          </a:bodyPr>
          <a:lstStyle/>
          <a:p>
            <a:r>
              <a:rPr lang="ru-RU" sz="1400" b="1" dirty="0" smtClean="0">
                <a:latin typeface="Times New Roman" panose="02020603050405020304" pitchFamily="18" charset="0"/>
                <a:cs typeface="Times New Roman" panose="02020603050405020304" pitchFamily="18" charset="0"/>
              </a:rPr>
              <a:t>тыс. руб.</a:t>
            </a:r>
            <a:endParaRPr lang="ru-RU" sz="1400" b="1" dirty="0">
              <a:latin typeface="Times New Roman" panose="02020603050405020304" pitchFamily="18" charset="0"/>
              <a:cs typeface="Times New Roman" panose="02020603050405020304" pitchFamily="18" charset="0"/>
            </a:endParaRPr>
          </a:p>
        </p:txBody>
      </p:sp>
      <p:graphicFrame>
        <p:nvGraphicFramePr>
          <p:cNvPr id="5" name="Диаграмма 4"/>
          <p:cNvGraphicFramePr/>
          <p:nvPr>
            <p:extLst>
              <p:ext uri="{D42A27DB-BD31-4B8C-83A1-F6EECF244321}">
                <p14:modId xmlns:p14="http://schemas.microsoft.com/office/powerpoint/2010/main" val="2287974522"/>
              </p:ext>
            </p:extLst>
          </p:nvPr>
        </p:nvGraphicFramePr>
        <p:xfrm>
          <a:off x="3023579" y="2060848"/>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3575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0" y="764704"/>
            <a:ext cx="9144000" cy="6093296"/>
          </a:xfrm>
        </p:spPr>
        <p:txBody>
          <a:bodyPr>
            <a:normAutofit/>
          </a:bodyPr>
          <a:lstStyle/>
          <a:p>
            <a:pPr algn="ctr"/>
            <a:r>
              <a:rPr lang="ru-RU" sz="1800" b="1" dirty="0" smtClean="0">
                <a:solidFill>
                  <a:schemeClr val="tx1"/>
                </a:solidFill>
              </a:rPr>
              <a:t>Из каких поступлений формируется доходная часть бюджета МО ГО «Вуктыл»?</a:t>
            </a:r>
          </a:p>
          <a:p>
            <a:pPr algn="ctr"/>
            <a:endParaRPr lang="ru-RU" sz="1600" b="1" dirty="0">
              <a:solidFill>
                <a:srgbClr val="980286"/>
              </a:solidFill>
            </a:endParaRPr>
          </a:p>
        </p:txBody>
      </p:sp>
      <p:sp>
        <p:nvSpPr>
          <p:cNvPr id="4" name="Заголовок 3"/>
          <p:cNvSpPr>
            <a:spLocks noGrp="1"/>
          </p:cNvSpPr>
          <p:nvPr>
            <p:ph type="title"/>
          </p:nvPr>
        </p:nvSpPr>
        <p:spPr>
          <a:xfrm>
            <a:off x="0" y="0"/>
            <a:ext cx="9144000" cy="764704"/>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5" name="Прямоугольник 4"/>
          <p:cNvSpPr/>
          <p:nvPr/>
        </p:nvSpPr>
        <p:spPr>
          <a:xfrm>
            <a:off x="107504" y="1196752"/>
            <a:ext cx="90010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980286"/>
                </a:solidFill>
              </a:rPr>
              <a:t>Доходы местного бюджета – сумма денежных средств, поступившая за счет взимания налогов, пошлин, платежей и используемая для  осуществления муниципальных услуг</a:t>
            </a:r>
            <a:endParaRPr lang="ru-RU" b="1" dirty="0">
              <a:solidFill>
                <a:srgbClr val="980286"/>
              </a:solidFill>
            </a:endParaRPr>
          </a:p>
        </p:txBody>
      </p:sp>
      <p:sp>
        <p:nvSpPr>
          <p:cNvPr id="6" name="Прямоугольник 5"/>
          <p:cNvSpPr/>
          <p:nvPr/>
        </p:nvSpPr>
        <p:spPr>
          <a:xfrm>
            <a:off x="107504" y="1916832"/>
            <a:ext cx="89289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980286"/>
                </a:solidFill>
              </a:rPr>
              <a:t>Доходы бюджета МО ГО «Вуктыл» складываются из следующих видов:</a:t>
            </a:r>
            <a:endParaRPr lang="ru-RU" b="1" dirty="0">
              <a:solidFill>
                <a:srgbClr val="980286"/>
              </a:solidFill>
            </a:endParaRPr>
          </a:p>
        </p:txBody>
      </p:sp>
      <p:sp>
        <p:nvSpPr>
          <p:cNvPr id="7" name="Прямоугольник 6"/>
          <p:cNvSpPr/>
          <p:nvPr/>
        </p:nvSpPr>
        <p:spPr>
          <a:xfrm>
            <a:off x="107504" y="2780928"/>
            <a:ext cx="2736304"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smtClean="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r>
              <a:rPr lang="ru-RU" sz="1200" b="1" dirty="0" smtClean="0">
                <a:solidFill>
                  <a:srgbClr val="980286"/>
                </a:solidFill>
              </a:rPr>
              <a:t>НАЛОГОВЫЕ ДОХОДЫ</a:t>
            </a:r>
          </a:p>
          <a:p>
            <a:pPr algn="ctr"/>
            <a:endParaRPr lang="ru-RU" sz="1200" b="1" dirty="0" smtClean="0">
              <a:solidFill>
                <a:srgbClr val="980286"/>
              </a:solidFill>
            </a:endParaRPr>
          </a:p>
          <a:p>
            <a:pPr marL="171450" indent="-171450">
              <a:buFont typeface="Arial" panose="020B0604020202020204" pitchFamily="34" charset="0"/>
              <a:buChar char="•"/>
            </a:pPr>
            <a:r>
              <a:rPr lang="ru-RU" sz="1400" b="1" dirty="0" smtClean="0">
                <a:solidFill>
                  <a:schemeClr val="tx1"/>
                </a:solidFill>
              </a:rPr>
              <a:t>Налоги на доходы физических лиц</a:t>
            </a:r>
          </a:p>
          <a:p>
            <a:endParaRPr lang="ru-RU" sz="1400" b="1" dirty="0" smtClean="0">
              <a:solidFill>
                <a:schemeClr val="tx1"/>
              </a:solidFill>
            </a:endParaRPr>
          </a:p>
          <a:p>
            <a:pPr marL="171450" indent="-171450">
              <a:buFont typeface="Arial" panose="020B0604020202020204" pitchFamily="34" charset="0"/>
              <a:buChar char="•"/>
            </a:pPr>
            <a:r>
              <a:rPr lang="ru-RU" sz="1400" b="1" dirty="0" smtClean="0">
                <a:solidFill>
                  <a:schemeClr val="tx1"/>
                </a:solidFill>
              </a:rPr>
              <a:t>Доходы от уплаты акцизов на горюче-смазочные материалы</a:t>
            </a:r>
          </a:p>
          <a:p>
            <a:pPr algn="ctr"/>
            <a:endParaRPr lang="ru-RU" sz="1400" b="1" dirty="0" smtClean="0">
              <a:solidFill>
                <a:schemeClr val="tx1"/>
              </a:solidFill>
            </a:endParaRPr>
          </a:p>
          <a:p>
            <a:pPr marL="171450" indent="-171450">
              <a:buFont typeface="Arial" panose="020B0604020202020204" pitchFamily="34" charset="0"/>
              <a:buChar char="•"/>
            </a:pPr>
            <a:r>
              <a:rPr lang="ru-RU" sz="1400" b="1" dirty="0" smtClean="0">
                <a:solidFill>
                  <a:schemeClr val="tx1"/>
                </a:solidFill>
              </a:rPr>
              <a:t>ЕНВД , уплачиваемые местными предпринимателями</a:t>
            </a:r>
          </a:p>
          <a:p>
            <a:endParaRPr lang="ru-RU" sz="1400" b="1" dirty="0" smtClean="0">
              <a:solidFill>
                <a:schemeClr val="tx1"/>
              </a:solidFill>
            </a:endParaRPr>
          </a:p>
          <a:p>
            <a:pPr marL="171450" indent="-171450">
              <a:buFont typeface="Arial" panose="020B0604020202020204" pitchFamily="34" charset="0"/>
              <a:buChar char="•"/>
            </a:pPr>
            <a:r>
              <a:rPr lang="ru-RU" sz="1400" b="1" dirty="0" smtClean="0">
                <a:solidFill>
                  <a:schemeClr val="tx1"/>
                </a:solidFill>
              </a:rPr>
              <a:t>ЕСХН, уплачиваемый предприятиями в сфере сельского хозяйства</a:t>
            </a:r>
          </a:p>
          <a:p>
            <a:pPr marL="171450" indent="-171450">
              <a:buFont typeface="Arial" panose="020B0604020202020204" pitchFamily="34" charset="0"/>
              <a:buChar char="•"/>
            </a:pPr>
            <a:endParaRPr lang="ru-RU" sz="1400" b="1" dirty="0" smtClean="0">
              <a:solidFill>
                <a:schemeClr val="tx1"/>
              </a:solidFill>
            </a:endParaRPr>
          </a:p>
          <a:p>
            <a:pPr marL="171450" indent="-171450">
              <a:buFont typeface="Arial" panose="020B0604020202020204" pitchFamily="34" charset="0"/>
              <a:buChar char="•"/>
            </a:pPr>
            <a:r>
              <a:rPr lang="ru-RU" sz="1400" b="1" dirty="0" smtClean="0">
                <a:solidFill>
                  <a:schemeClr val="tx1"/>
                </a:solidFill>
              </a:rPr>
              <a:t>Государственная пошлина</a:t>
            </a: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p:txBody>
      </p:sp>
      <p:sp>
        <p:nvSpPr>
          <p:cNvPr id="8" name="Прямоугольник 7"/>
          <p:cNvSpPr/>
          <p:nvPr/>
        </p:nvSpPr>
        <p:spPr>
          <a:xfrm>
            <a:off x="3419872" y="2780928"/>
            <a:ext cx="2664296"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r>
              <a:rPr lang="ru-RU" sz="1200" b="1" dirty="0" smtClean="0">
                <a:solidFill>
                  <a:srgbClr val="980286"/>
                </a:solidFill>
              </a:rPr>
              <a:t>НЕНАЛОГОВЫЕ ДОХОДЫ</a:t>
            </a:r>
          </a:p>
          <a:p>
            <a:pPr algn="ctr"/>
            <a:endParaRPr lang="ru-RU" sz="1200" b="1" dirty="0">
              <a:solidFill>
                <a:srgbClr val="980286"/>
              </a:solidFill>
            </a:endParaRPr>
          </a:p>
          <a:p>
            <a:pPr marL="171450" indent="-171450">
              <a:buFont typeface="Arial" panose="020B0604020202020204" pitchFamily="34" charset="0"/>
              <a:buChar char="•"/>
            </a:pPr>
            <a:r>
              <a:rPr lang="ru-RU" sz="1400" b="1" dirty="0" smtClean="0">
                <a:solidFill>
                  <a:schemeClr val="tx1"/>
                </a:solidFill>
              </a:rPr>
              <a:t>Доходы от аренды за земельные участки, имущество</a:t>
            </a:r>
          </a:p>
          <a:p>
            <a:endParaRPr lang="ru-RU" sz="1400" b="1" dirty="0" smtClean="0">
              <a:solidFill>
                <a:schemeClr val="tx1"/>
              </a:solidFill>
            </a:endParaRPr>
          </a:p>
          <a:p>
            <a:pPr marL="171450" indent="-171450">
              <a:buFont typeface="Arial" panose="020B0604020202020204" pitchFamily="34" charset="0"/>
              <a:buChar char="•"/>
            </a:pPr>
            <a:r>
              <a:rPr lang="ru-RU" sz="1400" b="1" dirty="0" smtClean="0">
                <a:solidFill>
                  <a:schemeClr val="tx1"/>
                </a:solidFill>
              </a:rPr>
              <a:t>Плата за негативное воздействие на окружающую среду</a:t>
            </a:r>
          </a:p>
          <a:p>
            <a:pPr marL="171450" indent="-171450">
              <a:buFont typeface="Arial" panose="020B0604020202020204" pitchFamily="34" charset="0"/>
              <a:buChar char="•"/>
            </a:pPr>
            <a:endParaRPr lang="ru-RU" sz="1400" b="1" dirty="0" smtClean="0">
              <a:solidFill>
                <a:schemeClr val="tx1"/>
              </a:solidFill>
            </a:endParaRPr>
          </a:p>
          <a:p>
            <a:pPr marL="171450" indent="-171450">
              <a:buFont typeface="Arial" panose="020B0604020202020204" pitchFamily="34" charset="0"/>
              <a:buChar char="•"/>
            </a:pPr>
            <a:r>
              <a:rPr lang="ru-RU" sz="1400" b="1" dirty="0" smtClean="0">
                <a:solidFill>
                  <a:schemeClr val="tx1"/>
                </a:solidFill>
              </a:rPr>
              <a:t>Доходы от оказания платных услуг</a:t>
            </a:r>
          </a:p>
          <a:p>
            <a:pPr marL="171450" indent="-171450">
              <a:buFont typeface="Arial" panose="020B0604020202020204" pitchFamily="34" charset="0"/>
              <a:buChar char="•"/>
            </a:pPr>
            <a:endParaRPr lang="ru-RU" sz="1400" b="1" dirty="0" smtClean="0">
              <a:solidFill>
                <a:schemeClr val="tx1"/>
              </a:solidFill>
            </a:endParaRPr>
          </a:p>
          <a:p>
            <a:pPr marL="171450" indent="-171450">
              <a:buFont typeface="Arial" panose="020B0604020202020204" pitchFamily="34" charset="0"/>
              <a:buChar char="•"/>
            </a:pPr>
            <a:r>
              <a:rPr lang="ru-RU" sz="1400" b="1" dirty="0" smtClean="0">
                <a:solidFill>
                  <a:schemeClr val="tx1"/>
                </a:solidFill>
              </a:rPr>
              <a:t>Доходы от продажи  имущества, земельных участков</a:t>
            </a:r>
          </a:p>
          <a:p>
            <a:pPr marL="171450" indent="-171450">
              <a:buFont typeface="Arial" panose="020B0604020202020204" pitchFamily="34" charset="0"/>
              <a:buChar char="•"/>
            </a:pPr>
            <a:endParaRPr lang="ru-RU" sz="1400" b="1" dirty="0" smtClean="0">
              <a:solidFill>
                <a:schemeClr val="tx1"/>
              </a:solidFill>
            </a:endParaRPr>
          </a:p>
          <a:p>
            <a:pPr marL="171450" indent="-171450">
              <a:buFont typeface="Arial" panose="020B0604020202020204" pitchFamily="34" charset="0"/>
              <a:buChar char="•"/>
            </a:pPr>
            <a:r>
              <a:rPr lang="ru-RU" sz="1400" b="1" dirty="0" smtClean="0">
                <a:solidFill>
                  <a:schemeClr val="tx1"/>
                </a:solidFill>
              </a:rPr>
              <a:t>Штрафы</a:t>
            </a:r>
            <a:endParaRPr lang="ru-RU" sz="1200" b="1" dirty="0" smtClean="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p:txBody>
      </p:sp>
      <p:sp>
        <p:nvSpPr>
          <p:cNvPr id="9" name="Прямоугольник 8"/>
          <p:cNvSpPr/>
          <p:nvPr/>
        </p:nvSpPr>
        <p:spPr>
          <a:xfrm>
            <a:off x="6588224" y="2780928"/>
            <a:ext cx="2376264"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r>
              <a:rPr lang="ru-RU" sz="1200" b="1" dirty="0" smtClean="0">
                <a:solidFill>
                  <a:srgbClr val="980286"/>
                </a:solidFill>
              </a:rPr>
              <a:t>БЕЗВОЗМЕЗДНЫЕ</a:t>
            </a:r>
          </a:p>
          <a:p>
            <a:pPr algn="ctr"/>
            <a:r>
              <a:rPr lang="ru-RU" sz="1200" b="1" dirty="0" smtClean="0">
                <a:solidFill>
                  <a:srgbClr val="980286"/>
                </a:solidFill>
              </a:rPr>
              <a:t> ПОСТУПЛЕНИЯ</a:t>
            </a:r>
          </a:p>
          <a:p>
            <a:pPr algn="ctr"/>
            <a:endParaRPr lang="ru-RU" sz="1200" b="1" dirty="0">
              <a:solidFill>
                <a:srgbClr val="980286"/>
              </a:solidFill>
            </a:endParaRPr>
          </a:p>
          <a:p>
            <a:pPr marL="285750" indent="-285750">
              <a:buFont typeface="Arial" panose="020B0604020202020204" pitchFamily="34" charset="0"/>
              <a:buChar char="•"/>
            </a:pPr>
            <a:r>
              <a:rPr lang="ru-RU" sz="1400" b="1" dirty="0" smtClean="0">
                <a:solidFill>
                  <a:schemeClr val="tx1"/>
                </a:solidFill>
              </a:rPr>
              <a:t>Безвозмездные поступления от других бюджетов бюджетной системы РФ:</a:t>
            </a:r>
          </a:p>
          <a:p>
            <a:r>
              <a:rPr lang="ru-RU" sz="1400" b="1" dirty="0">
                <a:solidFill>
                  <a:schemeClr val="tx1"/>
                </a:solidFill>
              </a:rPr>
              <a:t> </a:t>
            </a:r>
            <a:r>
              <a:rPr lang="ru-RU" sz="1400" b="1" dirty="0" smtClean="0">
                <a:solidFill>
                  <a:schemeClr val="tx1"/>
                </a:solidFill>
              </a:rPr>
              <a:t>      - Дотации</a:t>
            </a:r>
          </a:p>
          <a:p>
            <a:r>
              <a:rPr lang="ru-RU" sz="1400" b="1" dirty="0" smtClean="0">
                <a:solidFill>
                  <a:schemeClr val="tx1"/>
                </a:solidFill>
              </a:rPr>
              <a:t>       - Субвенции</a:t>
            </a:r>
          </a:p>
          <a:p>
            <a:r>
              <a:rPr lang="ru-RU" sz="1400" b="1" dirty="0">
                <a:solidFill>
                  <a:schemeClr val="tx1"/>
                </a:solidFill>
              </a:rPr>
              <a:t> </a:t>
            </a:r>
            <a:r>
              <a:rPr lang="ru-RU" sz="1400" b="1" dirty="0" smtClean="0">
                <a:solidFill>
                  <a:schemeClr val="tx1"/>
                </a:solidFill>
              </a:rPr>
              <a:t>      - Субсидии</a:t>
            </a:r>
          </a:p>
          <a:p>
            <a:r>
              <a:rPr lang="ru-RU" sz="1400" b="1" dirty="0">
                <a:solidFill>
                  <a:schemeClr val="tx1"/>
                </a:solidFill>
              </a:rPr>
              <a:t> </a:t>
            </a:r>
            <a:r>
              <a:rPr lang="ru-RU" sz="1400" b="1" dirty="0" smtClean="0">
                <a:solidFill>
                  <a:schemeClr val="tx1"/>
                </a:solidFill>
              </a:rPr>
              <a:t>      - иные межбюджетные  </a:t>
            </a:r>
          </a:p>
          <a:p>
            <a:r>
              <a:rPr lang="ru-RU" sz="1400" b="1" dirty="0">
                <a:solidFill>
                  <a:schemeClr val="tx1"/>
                </a:solidFill>
              </a:rPr>
              <a:t> </a:t>
            </a:r>
            <a:r>
              <a:rPr lang="ru-RU" sz="1400" b="1" dirty="0" smtClean="0">
                <a:solidFill>
                  <a:schemeClr val="tx1"/>
                </a:solidFill>
              </a:rPr>
              <a:t>        трансферты</a:t>
            </a:r>
          </a:p>
          <a:p>
            <a:pPr marL="285750" indent="-285750">
              <a:buFont typeface="Arial" panose="020B0604020202020204" pitchFamily="34" charset="0"/>
              <a:buChar char="•"/>
            </a:pPr>
            <a:endParaRPr lang="ru-RU" sz="1400" b="1" dirty="0">
              <a:solidFill>
                <a:schemeClr val="tx1"/>
              </a:solidFill>
            </a:endParaRPr>
          </a:p>
          <a:p>
            <a:pPr marL="285750" indent="-285750">
              <a:buFont typeface="Arial" panose="020B0604020202020204" pitchFamily="34" charset="0"/>
              <a:buChar char="•"/>
            </a:pPr>
            <a:r>
              <a:rPr lang="ru-RU" sz="1400" b="1" dirty="0" smtClean="0">
                <a:solidFill>
                  <a:schemeClr val="tx1"/>
                </a:solidFill>
              </a:rPr>
              <a:t>Прочие безвозмездные поступления от физических и юридических лиц</a:t>
            </a:r>
            <a:endParaRPr lang="ru-RU" sz="1400" b="1" dirty="0">
              <a:solidFill>
                <a:schemeClr val="tx1"/>
              </a:solidFill>
            </a:endParaRPr>
          </a:p>
          <a:p>
            <a:pPr algn="ctr"/>
            <a:endParaRPr lang="ru-RU" sz="1200" b="1" dirty="0" smtClean="0">
              <a:solidFill>
                <a:schemeClr val="tx1"/>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a:p>
            <a:pPr algn="ctr"/>
            <a:endParaRPr lang="ru-RU" sz="1200" b="1" dirty="0" smtClean="0">
              <a:solidFill>
                <a:srgbClr val="980286"/>
              </a:solidFill>
            </a:endParaRPr>
          </a:p>
          <a:p>
            <a:pPr algn="ctr"/>
            <a:endParaRPr lang="ru-RU" sz="1200" b="1" dirty="0">
              <a:solidFill>
                <a:srgbClr val="980286"/>
              </a:solidFill>
            </a:endParaRPr>
          </a:p>
        </p:txBody>
      </p:sp>
    </p:spTree>
    <p:extLst>
      <p:ext uri="{BB962C8B-B14F-4D97-AF65-F5344CB8AC3E}">
        <p14:creationId xmlns:p14="http://schemas.microsoft.com/office/powerpoint/2010/main" val="3572399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764704"/>
            <a:ext cx="9144000" cy="6093296"/>
          </a:xfrm>
        </p:spPr>
        <p:txBody>
          <a:bodyPr>
            <a:normAutofit/>
          </a:bodyPr>
          <a:lstStyle/>
          <a:p>
            <a:pPr marL="0" indent="0" algn="ctr">
              <a:buNone/>
            </a:pPr>
            <a:endParaRPr lang="ru-RU" sz="20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ru-RU" sz="18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Безвозмездные поступления </a:t>
            </a:r>
            <a:r>
              <a:rPr lang="ru-RU" sz="1800" b="1" dirty="0" smtClean="0">
                <a:solidFill>
                  <a:schemeClr val="tx1"/>
                </a:solidFill>
                <a:latin typeface="Times New Roman" panose="02020603050405020304" pitchFamily="18" charset="0"/>
                <a:cs typeface="Times New Roman" panose="02020603050405020304" pitchFamily="18" charset="0"/>
              </a:rPr>
              <a:t>– </a:t>
            </a:r>
            <a:r>
              <a:rPr lang="ru-RU"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средства, предоставляемые одним бюджетом бюджетной системы Российской Федерации  другому бюджету  бюджетной системы Российской </a:t>
            </a:r>
            <a:r>
              <a:rPr lang="ru-RU" sz="1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Федерации (межбюджетные трансферты)</a:t>
            </a:r>
          </a:p>
          <a:p>
            <a:pPr marL="0" indent="0" algn="ctr">
              <a:buNone/>
            </a:pPr>
            <a:endPar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endParaRPr lang="ru-RU" sz="2000" b="1" dirty="0">
              <a:solidFill>
                <a:schemeClr val="tx1"/>
              </a:solidFill>
            </a:endParaRPr>
          </a:p>
        </p:txBody>
      </p:sp>
      <p:sp>
        <p:nvSpPr>
          <p:cNvPr id="4" name="Заголовок 3"/>
          <p:cNvSpPr>
            <a:spLocks noGrp="1"/>
          </p:cNvSpPr>
          <p:nvPr>
            <p:ph type="title"/>
          </p:nvPr>
        </p:nvSpPr>
        <p:spPr>
          <a:xfrm>
            <a:off x="0" y="0"/>
            <a:ext cx="9144000" cy="1052736"/>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40941066"/>
              </p:ext>
            </p:extLst>
          </p:nvPr>
        </p:nvGraphicFramePr>
        <p:xfrm>
          <a:off x="34183" y="2060848"/>
          <a:ext cx="9074321" cy="4689099"/>
        </p:xfrm>
        <a:graphic>
          <a:graphicData uri="http://schemas.openxmlformats.org/drawingml/2006/table">
            <a:tbl>
              <a:tblPr firstRow="1" bandRow="1">
                <a:tableStyleId>{5C22544A-7EE6-4342-B048-85BDC9FD1C3A}</a:tableStyleId>
              </a:tblPr>
              <a:tblGrid>
                <a:gridCol w="3048000"/>
                <a:gridCol w="3048000"/>
                <a:gridCol w="2978321"/>
              </a:tblGrid>
              <a:tr h="758253">
                <a:tc>
                  <a:txBody>
                    <a:bodyPr/>
                    <a:lstStyle/>
                    <a:p>
                      <a:pPr algn="ctr"/>
                      <a:r>
                        <a:rPr lang="ru-RU" dirty="0" smtClean="0">
                          <a:solidFill>
                            <a:schemeClr val="tx1"/>
                          </a:solidFill>
                        </a:rPr>
                        <a:t>Виды межбюджетных трансфертов</a:t>
                      </a:r>
                      <a:endParaRPr lang="ru-RU" dirty="0">
                        <a:solidFill>
                          <a:schemeClr val="tx1"/>
                        </a:solidFill>
                      </a:endParaRPr>
                    </a:p>
                  </a:txBody>
                  <a:tcPr/>
                </a:tc>
                <a:tc>
                  <a:txBody>
                    <a:bodyPr/>
                    <a:lstStyle/>
                    <a:p>
                      <a:pPr algn="ctr"/>
                      <a:r>
                        <a:rPr lang="ru-RU" dirty="0" smtClean="0">
                          <a:solidFill>
                            <a:schemeClr val="tx1"/>
                          </a:solidFill>
                        </a:rPr>
                        <a:t>Определение</a:t>
                      </a:r>
                      <a:endParaRPr lang="ru-RU" dirty="0">
                        <a:solidFill>
                          <a:schemeClr val="tx1"/>
                        </a:solidFill>
                      </a:endParaRPr>
                    </a:p>
                  </a:txBody>
                  <a:tcPr/>
                </a:tc>
                <a:tc>
                  <a:txBody>
                    <a:bodyPr/>
                    <a:lstStyle/>
                    <a:p>
                      <a:pPr algn="ctr"/>
                      <a:r>
                        <a:rPr lang="ru-RU" dirty="0" smtClean="0">
                          <a:solidFill>
                            <a:schemeClr val="tx1"/>
                          </a:solidFill>
                        </a:rPr>
                        <a:t>Аналогия в семейном бюджете</a:t>
                      </a:r>
                      <a:endParaRPr lang="ru-RU" dirty="0">
                        <a:solidFill>
                          <a:schemeClr val="tx1"/>
                        </a:solidFill>
                      </a:endParaRPr>
                    </a:p>
                  </a:txBody>
                  <a:tcPr/>
                </a:tc>
              </a:tr>
              <a:tr h="1233903">
                <a:tc>
                  <a:txBody>
                    <a:bodyPr/>
                    <a:lstStyle/>
                    <a:p>
                      <a:r>
                        <a:rPr lang="ru-RU" b="1" dirty="0" smtClean="0">
                          <a:solidFill>
                            <a:schemeClr val="tx1"/>
                          </a:solidFill>
                          <a:effectLst/>
                        </a:rPr>
                        <a:t>Дотации</a:t>
                      </a:r>
                      <a:r>
                        <a:rPr lang="ru-RU" b="1" baseline="0" dirty="0" smtClean="0">
                          <a:solidFill>
                            <a:schemeClr val="tx1"/>
                          </a:solidFill>
                        </a:rPr>
                        <a:t> </a:t>
                      </a:r>
                      <a:r>
                        <a:rPr lang="ru-RU" b="1" baseline="0" dirty="0" smtClean="0">
                          <a:solidFill>
                            <a:srgbClr val="980286"/>
                          </a:solidFill>
                        </a:rPr>
                        <a:t>–</a:t>
                      </a:r>
                      <a:r>
                        <a:rPr lang="ru-RU" b="1" baseline="0" dirty="0" smtClean="0">
                          <a:solidFill>
                            <a:schemeClr val="tx1"/>
                          </a:solidFill>
                        </a:rPr>
                        <a:t> </a:t>
                      </a:r>
                      <a:r>
                        <a:rPr lang="ru-RU" b="1" i="1" baseline="0" dirty="0" smtClean="0">
                          <a:solidFill>
                            <a:srgbClr val="980286"/>
                          </a:solidFill>
                        </a:rPr>
                        <a:t>(от лат. «</a:t>
                      </a:r>
                      <a:r>
                        <a:rPr lang="en-US" b="1" i="1" baseline="0" dirty="0" err="1" smtClean="0">
                          <a:solidFill>
                            <a:srgbClr val="980286"/>
                          </a:solidFill>
                        </a:rPr>
                        <a:t>Datatio</a:t>
                      </a:r>
                      <a:r>
                        <a:rPr lang="ru-RU" b="1" i="1" baseline="0" dirty="0" smtClean="0">
                          <a:solidFill>
                            <a:srgbClr val="980286"/>
                          </a:solidFill>
                        </a:rPr>
                        <a:t>» - дар, пожертвование)</a:t>
                      </a:r>
                      <a:endParaRPr lang="ru-RU" b="1" i="1" dirty="0">
                        <a:solidFill>
                          <a:srgbClr val="980286"/>
                        </a:solidFill>
                      </a:endParaRPr>
                    </a:p>
                  </a:txBody>
                  <a:tcPr/>
                </a:tc>
                <a:tc>
                  <a:txBody>
                    <a:bodyPr/>
                    <a:lstStyle/>
                    <a:p>
                      <a:r>
                        <a:rPr lang="ru-RU" b="1" dirty="0" smtClean="0">
                          <a:solidFill>
                            <a:srgbClr val="980286"/>
                          </a:solidFill>
                          <a:effectLst/>
                        </a:rPr>
                        <a:t>Предоставляются без конкретной цели их использования</a:t>
                      </a:r>
                      <a:endParaRPr lang="ru-RU" b="1" dirty="0">
                        <a:solidFill>
                          <a:srgbClr val="980286"/>
                        </a:solidFill>
                        <a:effectLst/>
                      </a:endParaRPr>
                    </a:p>
                  </a:txBody>
                  <a:tcPr/>
                </a:tc>
                <a:tc>
                  <a:txBody>
                    <a:bodyPr/>
                    <a:lstStyle/>
                    <a:p>
                      <a:r>
                        <a:rPr lang="ru-RU" b="1" dirty="0" smtClean="0">
                          <a:solidFill>
                            <a:srgbClr val="980286"/>
                          </a:solidFill>
                        </a:rPr>
                        <a:t>В даете своему ребенку «карманные деньги»</a:t>
                      </a:r>
                      <a:endParaRPr lang="ru-RU" b="1" dirty="0">
                        <a:solidFill>
                          <a:srgbClr val="980286"/>
                        </a:solidFill>
                      </a:endParaRPr>
                    </a:p>
                  </a:txBody>
                  <a:tcPr/>
                </a:tc>
              </a:tr>
              <a:tr h="1233903">
                <a:tc>
                  <a:txBody>
                    <a:bodyPr/>
                    <a:lstStyle/>
                    <a:p>
                      <a:r>
                        <a:rPr lang="ru-RU" b="1" dirty="0" smtClean="0">
                          <a:solidFill>
                            <a:schemeClr val="tx1"/>
                          </a:solidFill>
                          <a:effectLst/>
                        </a:rPr>
                        <a:t>Субвенции </a:t>
                      </a:r>
                      <a:r>
                        <a:rPr lang="ru-RU" b="1" dirty="0" smtClean="0">
                          <a:solidFill>
                            <a:srgbClr val="980286"/>
                          </a:solidFill>
                          <a:effectLst/>
                        </a:rPr>
                        <a:t>–</a:t>
                      </a:r>
                      <a:r>
                        <a:rPr lang="ru-RU" b="1" baseline="0" dirty="0" smtClean="0">
                          <a:solidFill>
                            <a:srgbClr val="980286"/>
                          </a:solidFill>
                          <a:effectLst/>
                        </a:rPr>
                        <a:t> (</a:t>
                      </a:r>
                      <a:r>
                        <a:rPr lang="ru-RU" b="1" i="1" baseline="0" dirty="0" smtClean="0">
                          <a:solidFill>
                            <a:srgbClr val="980286"/>
                          </a:solidFill>
                          <a:effectLst/>
                        </a:rPr>
                        <a:t>от лат. «</a:t>
                      </a:r>
                      <a:r>
                        <a:rPr lang="en-US" b="1" i="1" baseline="0" dirty="0" err="1" smtClean="0">
                          <a:solidFill>
                            <a:srgbClr val="980286"/>
                          </a:solidFill>
                          <a:effectLst/>
                        </a:rPr>
                        <a:t>Subvenire</a:t>
                      </a:r>
                      <a:r>
                        <a:rPr lang="ru-RU" b="1" i="1" baseline="0" dirty="0" smtClean="0">
                          <a:solidFill>
                            <a:srgbClr val="980286"/>
                          </a:solidFill>
                          <a:effectLst/>
                        </a:rPr>
                        <a:t>» - приходить на помощь)</a:t>
                      </a:r>
                      <a:endParaRPr lang="ru-RU" b="1" i="1" dirty="0">
                        <a:solidFill>
                          <a:srgbClr val="980286"/>
                        </a:solidFill>
                        <a:effectLst>
                          <a:outerShdw blurRad="38100" dist="38100" dir="2700000" algn="tl">
                            <a:srgbClr val="000000">
                              <a:alpha val="43137"/>
                            </a:srgbClr>
                          </a:outerShdw>
                        </a:effectLst>
                      </a:endParaRPr>
                    </a:p>
                  </a:txBody>
                  <a:tcPr/>
                </a:tc>
                <a:tc>
                  <a:txBody>
                    <a:bodyPr/>
                    <a:lstStyle/>
                    <a:p>
                      <a:r>
                        <a:rPr lang="ru-RU" b="1" dirty="0" smtClean="0">
                          <a:solidFill>
                            <a:srgbClr val="980286"/>
                          </a:solidFill>
                        </a:rPr>
                        <a:t>Предоставляются на финансирование</a:t>
                      </a:r>
                      <a:r>
                        <a:rPr lang="ru-RU" b="1" baseline="0" dirty="0" smtClean="0">
                          <a:solidFill>
                            <a:srgbClr val="980286"/>
                          </a:solidFill>
                        </a:rPr>
                        <a:t> переданных полномочий</a:t>
                      </a:r>
                      <a:endParaRPr lang="ru-RU" b="1" dirty="0">
                        <a:solidFill>
                          <a:srgbClr val="980286"/>
                        </a:solidFill>
                      </a:endParaRPr>
                    </a:p>
                  </a:txBody>
                  <a:tcPr/>
                </a:tc>
                <a:tc>
                  <a:txBody>
                    <a:bodyPr/>
                    <a:lstStyle/>
                    <a:p>
                      <a:r>
                        <a:rPr lang="ru-RU" b="1" dirty="0" smtClean="0">
                          <a:solidFill>
                            <a:srgbClr val="980286"/>
                          </a:solidFill>
                        </a:rPr>
                        <a:t>Вы даете своему ребенку деньги и посылаете в магазин купить продукты (по списку)</a:t>
                      </a:r>
                      <a:endParaRPr lang="ru-RU" b="1" dirty="0">
                        <a:solidFill>
                          <a:srgbClr val="980286"/>
                        </a:solidFill>
                      </a:endParaRPr>
                    </a:p>
                  </a:txBody>
                  <a:tcPr/>
                </a:tc>
              </a:tr>
              <a:tr h="1233903">
                <a:tc>
                  <a:txBody>
                    <a:bodyPr/>
                    <a:lstStyle/>
                    <a:p>
                      <a:r>
                        <a:rPr lang="ru-RU" b="1" dirty="0" smtClean="0">
                          <a:solidFill>
                            <a:schemeClr val="tx1"/>
                          </a:solidFill>
                          <a:effectLst/>
                        </a:rPr>
                        <a:t>Субсидии</a:t>
                      </a:r>
                      <a:r>
                        <a:rPr lang="ru-RU" b="1" dirty="0" smtClean="0">
                          <a:solidFill>
                            <a:schemeClr val="tx1"/>
                          </a:solidFill>
                          <a:effectLst>
                            <a:outerShdw blurRad="38100" dist="38100" dir="2700000" algn="tl">
                              <a:srgbClr val="000000">
                                <a:alpha val="43137"/>
                              </a:srgbClr>
                            </a:outerShdw>
                          </a:effectLst>
                        </a:rPr>
                        <a:t> </a:t>
                      </a:r>
                      <a:r>
                        <a:rPr lang="ru-RU" b="1" dirty="0" smtClean="0">
                          <a:solidFill>
                            <a:srgbClr val="980286"/>
                          </a:solidFill>
                          <a:effectLst/>
                        </a:rPr>
                        <a:t> - </a:t>
                      </a:r>
                      <a:r>
                        <a:rPr lang="ru-RU" b="1" i="1" dirty="0" smtClean="0">
                          <a:solidFill>
                            <a:srgbClr val="980286"/>
                          </a:solidFill>
                          <a:effectLst/>
                        </a:rPr>
                        <a:t>(от лат. «</a:t>
                      </a:r>
                      <a:r>
                        <a:rPr lang="en-US" b="1" i="1" dirty="0" err="1" smtClean="0">
                          <a:solidFill>
                            <a:srgbClr val="980286"/>
                          </a:solidFill>
                          <a:effectLst/>
                        </a:rPr>
                        <a:t>Subsidium</a:t>
                      </a:r>
                      <a:r>
                        <a:rPr lang="ru-RU" b="1" i="1" dirty="0" smtClean="0">
                          <a:solidFill>
                            <a:srgbClr val="980286"/>
                          </a:solidFill>
                          <a:effectLst/>
                        </a:rPr>
                        <a:t>» - поддержка)</a:t>
                      </a:r>
                      <a:endParaRPr lang="ru-RU" b="1" i="1" dirty="0">
                        <a:solidFill>
                          <a:schemeClr val="tx1"/>
                        </a:solidFill>
                        <a:effectLst>
                          <a:outerShdw blurRad="38100" dist="38100" dir="2700000" algn="tl">
                            <a:srgbClr val="000000">
                              <a:alpha val="43137"/>
                            </a:srgbClr>
                          </a:outerShdw>
                        </a:effectLst>
                      </a:endParaRPr>
                    </a:p>
                  </a:txBody>
                  <a:tcPr/>
                </a:tc>
                <a:tc>
                  <a:txBody>
                    <a:bodyPr/>
                    <a:lstStyle/>
                    <a:p>
                      <a:r>
                        <a:rPr lang="ru-RU" b="1" dirty="0" smtClean="0">
                          <a:solidFill>
                            <a:srgbClr val="980286"/>
                          </a:solidFill>
                        </a:rPr>
                        <a:t>Предоставляются на условиях долевого финансирования расходов других бюджетов</a:t>
                      </a:r>
                      <a:endParaRPr lang="ru-RU" b="1" dirty="0">
                        <a:solidFill>
                          <a:srgbClr val="980286"/>
                        </a:solidFill>
                      </a:endParaRPr>
                    </a:p>
                  </a:txBody>
                  <a:tcPr/>
                </a:tc>
                <a:tc>
                  <a:txBody>
                    <a:bodyPr/>
                    <a:lstStyle/>
                    <a:p>
                      <a:r>
                        <a:rPr lang="ru-RU" b="1" dirty="0" smtClean="0">
                          <a:solidFill>
                            <a:srgbClr val="980286"/>
                          </a:solidFill>
                        </a:rPr>
                        <a:t>Вы добавляете денег для того, чтобы ваш ребенок купил себе новый телефон (а остальные он накопил сам)</a:t>
                      </a:r>
                      <a:endParaRPr lang="ru-RU" b="1" dirty="0">
                        <a:solidFill>
                          <a:srgbClr val="980286"/>
                        </a:solidFill>
                      </a:endParaRPr>
                    </a:p>
                  </a:txBody>
                  <a:tcPr/>
                </a:tc>
              </a:tr>
            </a:tbl>
          </a:graphicData>
        </a:graphic>
      </p:graphicFrame>
    </p:spTree>
    <p:extLst>
      <p:ext uri="{BB962C8B-B14F-4D97-AF65-F5344CB8AC3E}">
        <p14:creationId xmlns:p14="http://schemas.microsoft.com/office/powerpoint/2010/main" val="4177079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9144000" cy="908721"/>
          </a:xfrm>
          <a:solidFill>
            <a:srgbClr val="980286"/>
          </a:solidFill>
        </p:spPr>
        <p:txBody>
          <a:bodyPr>
            <a:noAutofit/>
          </a:bodyPr>
          <a:lstStyle/>
          <a:p>
            <a:pPr algn="ctr"/>
            <a:r>
              <a:rPr lang="ru-RU" sz="3200" b="1" dirty="0">
                <a:solidFill>
                  <a:schemeClr val="accent5">
                    <a:lumMod val="20000"/>
                    <a:lumOff val="80000"/>
                  </a:schemeClr>
                </a:solidFill>
                <a:latin typeface="+mn-lt"/>
              </a:rPr>
              <a:t>отчет об исполнении бюджета за </a:t>
            </a:r>
            <a:r>
              <a:rPr lang="ru-RU" sz="3200" b="1" dirty="0" smtClean="0">
                <a:solidFill>
                  <a:schemeClr val="accent5">
                    <a:lumMod val="20000"/>
                    <a:lumOff val="80000"/>
                  </a:schemeClr>
                </a:solidFill>
                <a:latin typeface="+mn-lt"/>
              </a:rPr>
              <a:t>2022 </a:t>
            </a:r>
            <a:r>
              <a:rPr lang="ru-RU" sz="3200" b="1" dirty="0">
                <a:solidFill>
                  <a:schemeClr val="accent5">
                    <a:lumMod val="20000"/>
                    <a:lumOff val="80000"/>
                  </a:schemeClr>
                </a:solidFill>
                <a:latin typeface="+mn-lt"/>
              </a:rPr>
              <a:t>год</a:t>
            </a:r>
            <a:endParaRPr lang="ru-RU" sz="3200" b="1" dirty="0">
              <a:solidFill>
                <a:srgbClr val="980286"/>
              </a:solidFill>
              <a:latin typeface="+mn-lt"/>
            </a:endParaRPr>
          </a:p>
        </p:txBody>
      </p:sp>
      <p:sp>
        <p:nvSpPr>
          <p:cNvPr id="9" name="Text Box 11"/>
          <p:cNvSpPr txBox="1">
            <a:spLocks noChangeArrowheads="1"/>
          </p:cNvSpPr>
          <p:nvPr/>
        </p:nvSpPr>
        <p:spPr bwMode="auto">
          <a:xfrm>
            <a:off x="-252536" y="1067201"/>
            <a:ext cx="979308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Franklin Gothic Book" pitchFamily="34" charset="0"/>
              </a:defRPr>
            </a:lvl1pPr>
            <a:lvl2pPr marL="742950" indent="-285750" eaLnBrk="0" hangingPunct="0">
              <a:defRPr>
                <a:solidFill>
                  <a:schemeClr val="tx1"/>
                </a:solidFill>
                <a:latin typeface="Franklin Gothic Book" pitchFamily="34" charset="0"/>
              </a:defRPr>
            </a:lvl2pPr>
            <a:lvl3pPr marL="1143000" indent="-228600" eaLnBrk="0" hangingPunct="0">
              <a:defRPr>
                <a:solidFill>
                  <a:schemeClr val="tx1"/>
                </a:solidFill>
                <a:latin typeface="Franklin Gothic Book" pitchFamily="34" charset="0"/>
              </a:defRPr>
            </a:lvl3pPr>
            <a:lvl4pPr marL="1600200" indent="-228600" eaLnBrk="0" hangingPunct="0">
              <a:defRPr>
                <a:solidFill>
                  <a:schemeClr val="tx1"/>
                </a:solidFill>
                <a:latin typeface="Franklin Gothic Book" pitchFamily="34" charset="0"/>
              </a:defRPr>
            </a:lvl4pPr>
            <a:lvl5pPr marL="2057400" indent="-228600" eaLnBrk="0" hangingPunct="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algn="ctr" eaLnBrk="1" hangingPunct="1">
              <a:lnSpc>
                <a:spcPts val="1900"/>
              </a:lnSpc>
              <a:spcBef>
                <a:spcPct val="50000"/>
              </a:spcBef>
            </a:pPr>
            <a:r>
              <a:rPr lang="ru-RU" sz="2000" b="1" dirty="0">
                <a:solidFill>
                  <a:srgbClr val="000066"/>
                </a:solidFill>
                <a:effectLst>
                  <a:outerShdw blurRad="38100" dist="38100" dir="2700000" algn="tl">
                    <a:srgbClr val="C0C0C0"/>
                  </a:outerShdw>
                </a:effectLst>
                <a:latin typeface="Times New Roman" pitchFamily="18" charset="0"/>
              </a:rPr>
              <a:t>Динамика </a:t>
            </a:r>
            <a:r>
              <a:rPr lang="ru-RU" sz="2000" b="1" dirty="0" smtClean="0">
                <a:solidFill>
                  <a:srgbClr val="000066"/>
                </a:solidFill>
                <a:effectLst>
                  <a:outerShdw blurRad="38100" dist="38100" dir="2700000" algn="tl">
                    <a:srgbClr val="C0C0C0"/>
                  </a:outerShdw>
                </a:effectLst>
                <a:latin typeface="Times New Roman" pitchFamily="18" charset="0"/>
              </a:rPr>
              <a:t> и структура доходной </a:t>
            </a:r>
            <a:r>
              <a:rPr lang="ru-RU" sz="2000" b="1" dirty="0">
                <a:solidFill>
                  <a:srgbClr val="000066"/>
                </a:solidFill>
                <a:effectLst>
                  <a:outerShdw blurRad="38100" dist="38100" dir="2700000" algn="tl">
                    <a:srgbClr val="C0C0C0"/>
                  </a:outerShdw>
                </a:effectLst>
                <a:latin typeface="Times New Roman" pitchFamily="18" charset="0"/>
              </a:rPr>
              <a:t>части </a:t>
            </a:r>
            <a:r>
              <a:rPr lang="ru-RU" sz="2000" b="1" dirty="0" smtClean="0">
                <a:solidFill>
                  <a:srgbClr val="000066"/>
                </a:solidFill>
                <a:effectLst>
                  <a:outerShdw blurRad="38100" dist="38100" dir="2700000" algn="tl">
                    <a:srgbClr val="C0C0C0"/>
                  </a:outerShdw>
                </a:effectLst>
                <a:latin typeface="Times New Roman" pitchFamily="18" charset="0"/>
              </a:rPr>
              <a:t>бюджета МО ГО «</a:t>
            </a:r>
            <a:r>
              <a:rPr lang="ru-RU" sz="2000" b="1" dirty="0">
                <a:solidFill>
                  <a:srgbClr val="000066"/>
                </a:solidFill>
                <a:effectLst>
                  <a:outerShdw blurRad="38100" dist="38100" dir="2700000" algn="tl">
                    <a:srgbClr val="C0C0C0"/>
                  </a:outerShdw>
                </a:effectLst>
                <a:latin typeface="Times New Roman" pitchFamily="18" charset="0"/>
              </a:rPr>
              <a:t>Вуктыл»</a:t>
            </a:r>
          </a:p>
        </p:txBody>
      </p:sp>
      <p:graphicFrame>
        <p:nvGraphicFramePr>
          <p:cNvPr id="10" name="Содержимое 7"/>
          <p:cNvGraphicFramePr>
            <a:graphicFrameLocks noGrp="1"/>
          </p:cNvGraphicFramePr>
          <p:nvPr>
            <p:ph idx="1"/>
            <p:extLst>
              <p:ext uri="{D42A27DB-BD31-4B8C-83A1-F6EECF244321}">
                <p14:modId xmlns:p14="http://schemas.microsoft.com/office/powerpoint/2010/main" val="2881611192"/>
              </p:ext>
            </p:extLst>
          </p:nvPr>
        </p:nvGraphicFramePr>
        <p:xfrm>
          <a:off x="-3168352" y="1403190"/>
          <a:ext cx="3168352" cy="4099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335959931"/>
              </p:ext>
            </p:extLst>
          </p:nvPr>
        </p:nvGraphicFramePr>
        <p:xfrm>
          <a:off x="5789984" y="914768"/>
          <a:ext cx="3456384" cy="26482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Диаграмма 4"/>
          <p:cNvGraphicFramePr>
            <a:graphicFrameLocks/>
          </p:cNvGraphicFramePr>
          <p:nvPr>
            <p:extLst>
              <p:ext uri="{D42A27DB-BD31-4B8C-83A1-F6EECF244321}">
                <p14:modId xmlns:p14="http://schemas.microsoft.com/office/powerpoint/2010/main" val="2720615845"/>
              </p:ext>
            </p:extLst>
          </p:nvPr>
        </p:nvGraphicFramePr>
        <p:xfrm>
          <a:off x="5940152" y="4105670"/>
          <a:ext cx="3275856" cy="26916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Диаграмма 1"/>
          <p:cNvGraphicFramePr/>
          <p:nvPr>
            <p:extLst>
              <p:ext uri="{D42A27DB-BD31-4B8C-83A1-F6EECF244321}">
                <p14:modId xmlns:p14="http://schemas.microsoft.com/office/powerpoint/2010/main" val="3482007346"/>
              </p:ext>
            </p:extLst>
          </p:nvPr>
        </p:nvGraphicFramePr>
        <p:xfrm>
          <a:off x="-72600" y="980728"/>
          <a:ext cx="5868144" cy="3600400"/>
        </p:xfrm>
        <a:graphic>
          <a:graphicData uri="http://schemas.openxmlformats.org/drawingml/2006/chart">
            <c:chart xmlns:c="http://schemas.openxmlformats.org/drawingml/2006/chart" xmlns:r="http://schemas.openxmlformats.org/officeDocument/2006/relationships" r:id="rId6"/>
          </a:graphicData>
        </a:graphic>
      </p:graphicFrame>
      <p:sp>
        <p:nvSpPr>
          <p:cNvPr id="13" name="Выгнутая вверх стрелка 12"/>
          <p:cNvSpPr/>
          <p:nvPr/>
        </p:nvSpPr>
        <p:spPr>
          <a:xfrm rot="705665">
            <a:off x="1302967" y="1396614"/>
            <a:ext cx="1587176" cy="58868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chemeClr val="tx1"/>
                </a:solidFill>
                <a:effectLst>
                  <a:outerShdw blurRad="38100" dist="38100" dir="2700000" algn="tl">
                    <a:srgbClr val="000000">
                      <a:alpha val="43137"/>
                    </a:srgbClr>
                  </a:outerShdw>
                </a:effectLst>
              </a:rPr>
              <a:t>-140 039,8</a:t>
            </a:r>
            <a:endParaRPr lang="ru-RU" sz="1400" b="1" dirty="0">
              <a:solidFill>
                <a:schemeClr val="tx1"/>
              </a:solidFill>
              <a:effectLst>
                <a:outerShdw blurRad="38100" dist="38100" dir="2700000" algn="tl">
                  <a:srgbClr val="000000">
                    <a:alpha val="43137"/>
                  </a:srgbClr>
                </a:outerShdw>
              </a:effectLst>
            </a:endParaRPr>
          </a:p>
        </p:txBody>
      </p:sp>
      <p:sp>
        <p:nvSpPr>
          <p:cNvPr id="14" name="Text Box 17"/>
          <p:cNvSpPr txBox="1">
            <a:spLocks noChangeArrowheads="1"/>
          </p:cNvSpPr>
          <p:nvPr/>
        </p:nvSpPr>
        <p:spPr bwMode="auto">
          <a:xfrm>
            <a:off x="107504" y="4437112"/>
            <a:ext cx="6120680" cy="236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ru-RU" dirty="0" smtClean="0">
                <a:latin typeface="Times New Roman" panose="02020603050405020304" pitchFamily="18" charset="0"/>
                <a:cs typeface="Times New Roman" panose="02020603050405020304" pitchFamily="18" charset="0"/>
              </a:rPr>
              <a:t>      </a:t>
            </a:r>
            <a:r>
              <a:rPr lang="ru-RU" sz="1050" dirty="0" smtClean="0">
                <a:latin typeface="Times New Roman" panose="02020603050405020304" pitchFamily="18" charset="0"/>
                <a:cs typeface="Times New Roman" panose="02020603050405020304" pitchFamily="18" charset="0"/>
              </a:rPr>
              <a:t>Доходная </a:t>
            </a:r>
            <a:r>
              <a:rPr lang="ru-RU" sz="1050" dirty="0">
                <a:latin typeface="Times New Roman" panose="02020603050405020304" pitchFamily="18" charset="0"/>
                <a:cs typeface="Times New Roman" panose="02020603050405020304" pitchFamily="18" charset="0"/>
              </a:rPr>
              <a:t>часть бюджета </a:t>
            </a:r>
            <a:r>
              <a:rPr lang="ru-RU" sz="1050" dirty="0" smtClean="0">
                <a:latin typeface="Times New Roman" panose="02020603050405020304" pitchFamily="18" charset="0"/>
                <a:cs typeface="Times New Roman" panose="02020603050405020304" pitchFamily="18" charset="0"/>
              </a:rPr>
              <a:t>округа увеличилась с 693 320,6 тыс. </a:t>
            </a:r>
            <a:r>
              <a:rPr lang="ru-RU" sz="1050" dirty="0">
                <a:latin typeface="Times New Roman" panose="02020603050405020304" pitchFamily="18" charset="0"/>
                <a:cs typeface="Times New Roman" panose="02020603050405020304" pitchFamily="18" charset="0"/>
              </a:rPr>
              <a:t>руб. в </a:t>
            </a:r>
            <a:r>
              <a:rPr lang="ru-RU" sz="1050" dirty="0" smtClean="0">
                <a:latin typeface="Times New Roman" panose="02020603050405020304" pitchFamily="18" charset="0"/>
                <a:cs typeface="Times New Roman" panose="02020603050405020304" pitchFamily="18" charset="0"/>
              </a:rPr>
              <a:t>2021 </a:t>
            </a:r>
            <a:r>
              <a:rPr lang="ru-RU" sz="1050" dirty="0">
                <a:latin typeface="Times New Roman" panose="02020603050405020304" pitchFamily="18" charset="0"/>
                <a:cs typeface="Times New Roman" panose="02020603050405020304" pitchFamily="18" charset="0"/>
              </a:rPr>
              <a:t>году до </a:t>
            </a:r>
            <a:r>
              <a:rPr lang="ru-RU" sz="1050" dirty="0" smtClean="0">
                <a:latin typeface="Times New Roman" panose="02020603050405020304" pitchFamily="18" charset="0"/>
                <a:cs typeface="Times New Roman" panose="02020603050405020304" pitchFamily="18" charset="0"/>
              </a:rPr>
              <a:t>805 045,9 тыс. </a:t>
            </a:r>
            <a:r>
              <a:rPr lang="ru-RU" sz="1050" dirty="0">
                <a:latin typeface="Times New Roman" panose="02020603050405020304" pitchFamily="18" charset="0"/>
                <a:cs typeface="Times New Roman" panose="02020603050405020304" pitchFamily="18" charset="0"/>
              </a:rPr>
              <a:t>руб. в </a:t>
            </a:r>
            <a:r>
              <a:rPr lang="ru-RU" sz="1050" dirty="0" smtClean="0">
                <a:latin typeface="Times New Roman" panose="02020603050405020304" pitchFamily="18" charset="0"/>
                <a:cs typeface="Times New Roman" panose="02020603050405020304" pitchFamily="18" charset="0"/>
              </a:rPr>
              <a:t>2022 </a:t>
            </a:r>
            <a:r>
              <a:rPr lang="ru-RU" sz="1050" dirty="0">
                <a:latin typeface="Times New Roman" panose="02020603050405020304" pitchFamily="18" charset="0"/>
                <a:cs typeface="Times New Roman" panose="02020603050405020304" pitchFamily="18" charset="0"/>
              </a:rPr>
              <a:t>году, т.е. на </a:t>
            </a:r>
            <a:r>
              <a:rPr lang="ru-RU" sz="1050" dirty="0" smtClean="0">
                <a:latin typeface="Times New Roman" panose="02020603050405020304" pitchFamily="18" charset="0"/>
                <a:cs typeface="Times New Roman" panose="02020603050405020304" pitchFamily="18" charset="0"/>
              </a:rPr>
              <a:t>111 725,3 тыс. руб. Большую </a:t>
            </a:r>
            <a:r>
              <a:rPr lang="ru-RU" sz="1050" dirty="0">
                <a:latin typeface="Times New Roman" panose="02020603050405020304" pitchFamily="18" charset="0"/>
                <a:cs typeface="Times New Roman" panose="02020603050405020304" pitchFamily="18" charset="0"/>
              </a:rPr>
              <a:t>часть доходов  бюджета составляют безвозмездные </a:t>
            </a:r>
            <a:r>
              <a:rPr lang="ru-RU" sz="1050" dirty="0" smtClean="0">
                <a:latin typeface="Times New Roman" panose="02020603050405020304" pitchFamily="18" charset="0"/>
                <a:cs typeface="Times New Roman" panose="02020603050405020304" pitchFamily="18" charset="0"/>
              </a:rPr>
              <a:t>поступления: в 2022 году – 482 440,9 тыс</a:t>
            </a:r>
            <a:r>
              <a:rPr lang="ru-RU" sz="1050" dirty="0">
                <a:latin typeface="Times New Roman" panose="02020603050405020304" pitchFamily="18" charset="0"/>
                <a:cs typeface="Times New Roman" panose="02020603050405020304" pitchFamily="18" charset="0"/>
              </a:rPr>
              <a:t>. руб. или </a:t>
            </a:r>
            <a:r>
              <a:rPr lang="ru-RU" sz="1050" dirty="0" smtClean="0">
                <a:latin typeface="Times New Roman" panose="02020603050405020304" pitchFamily="18" charset="0"/>
                <a:cs typeface="Times New Roman" panose="02020603050405020304" pitchFamily="18" charset="0"/>
              </a:rPr>
              <a:t>59,9%, в 2021 </a:t>
            </a:r>
            <a:r>
              <a:rPr lang="ru-RU" sz="1050" dirty="0">
                <a:latin typeface="Times New Roman" panose="02020603050405020304" pitchFamily="18" charset="0"/>
                <a:cs typeface="Times New Roman" panose="02020603050405020304" pitchFamily="18" charset="0"/>
              </a:rPr>
              <a:t>году – </a:t>
            </a:r>
            <a:r>
              <a:rPr lang="ru-RU" sz="1050" dirty="0" smtClean="0">
                <a:latin typeface="Times New Roman" panose="02020603050405020304" pitchFamily="18" charset="0"/>
                <a:cs typeface="Times New Roman" panose="02020603050405020304" pitchFamily="18" charset="0"/>
              </a:rPr>
              <a:t>423 262,6 тыс. руб</a:t>
            </a:r>
            <a:r>
              <a:rPr lang="ru-RU" sz="1050" dirty="0">
                <a:latin typeface="Times New Roman" panose="02020603050405020304" pitchFamily="18" charset="0"/>
                <a:cs typeface="Times New Roman" panose="02020603050405020304" pitchFamily="18" charset="0"/>
              </a:rPr>
              <a:t>. или </a:t>
            </a:r>
            <a:r>
              <a:rPr lang="ru-RU" sz="1050" dirty="0" smtClean="0">
                <a:latin typeface="Times New Roman" panose="02020603050405020304" pitchFamily="18" charset="0"/>
                <a:cs typeface="Times New Roman" panose="02020603050405020304" pitchFamily="18" charset="0"/>
              </a:rPr>
              <a:t>61,0%, в 2020 </a:t>
            </a:r>
            <a:r>
              <a:rPr lang="ru-RU" sz="1050" dirty="0">
                <a:latin typeface="Times New Roman" panose="02020603050405020304" pitchFamily="18" charset="0"/>
                <a:cs typeface="Times New Roman" panose="02020603050405020304" pitchFamily="18" charset="0"/>
              </a:rPr>
              <a:t>году </a:t>
            </a:r>
            <a:r>
              <a:rPr lang="ru-RU" sz="1050" dirty="0" smtClean="0">
                <a:latin typeface="Times New Roman" panose="02020603050405020304" pitchFamily="18" charset="0"/>
                <a:cs typeface="Times New Roman" panose="02020603050405020304" pitchFamily="18" charset="0"/>
              </a:rPr>
              <a:t>–601 540,9 тыс. руб. или 72,2%. </a:t>
            </a:r>
          </a:p>
          <a:p>
            <a:pPr algn="just"/>
            <a:r>
              <a:rPr lang="ru-RU" sz="1050" dirty="0" smtClean="0">
                <a:latin typeface="Times New Roman" panose="02020603050405020304" pitchFamily="18" charset="0"/>
                <a:cs typeface="Times New Roman" panose="02020603050405020304" pitchFamily="18" charset="0"/>
              </a:rPr>
              <a:t>Налоговые </a:t>
            </a:r>
            <a:r>
              <a:rPr lang="ru-RU" sz="1050" dirty="0">
                <a:latin typeface="Times New Roman" panose="02020603050405020304" pitchFamily="18" charset="0"/>
                <a:cs typeface="Times New Roman" panose="02020603050405020304" pitchFamily="18" charset="0"/>
              </a:rPr>
              <a:t>и неналоговые доходы в </a:t>
            </a:r>
            <a:r>
              <a:rPr lang="ru-RU" sz="1050" dirty="0" smtClean="0">
                <a:latin typeface="Times New Roman" panose="02020603050405020304" pitchFamily="18" charset="0"/>
                <a:cs typeface="Times New Roman" panose="02020603050405020304" pitchFamily="18" charset="0"/>
              </a:rPr>
              <a:t>2022 </a:t>
            </a:r>
            <a:r>
              <a:rPr lang="ru-RU" sz="1050" dirty="0">
                <a:latin typeface="Times New Roman" panose="02020603050405020304" pitchFamily="18" charset="0"/>
                <a:cs typeface="Times New Roman" panose="02020603050405020304" pitchFamily="18" charset="0"/>
              </a:rPr>
              <a:t>г. </a:t>
            </a:r>
            <a:r>
              <a:rPr lang="ru-RU" sz="1050" dirty="0" smtClean="0">
                <a:latin typeface="Times New Roman" panose="02020603050405020304" pitchFamily="18" charset="0"/>
                <a:cs typeface="Times New Roman" panose="02020603050405020304" pitchFamily="18" charset="0"/>
              </a:rPr>
              <a:t>составили 322 605,0 тыс. руб. или 40,1% (в 2021 году –    270 058,0 тыс. руб. или 38,9%.). Увеличение налоговых и неналоговых поступлений в 2022 году связано с увеличением норматива отчислений от НДФЛ в бюджет с 32.0% в 2021 году до 35,7% в 2022 году; </a:t>
            </a:r>
            <a:r>
              <a:rPr lang="ru-RU" sz="1050" dirty="0">
                <a:latin typeface="Times New Roman" panose="02020603050405020304" pitchFamily="18" charset="0"/>
                <a:cs typeface="Times New Roman" panose="02020603050405020304" pitchFamily="18" charset="0"/>
              </a:rPr>
              <a:t>индексацией на 10 % заработной платы в структурных подразделениях организаций, основным видом деятельности которых </a:t>
            </a:r>
            <a:r>
              <a:rPr lang="ru-RU" sz="1050" dirty="0" smtClean="0">
                <a:latin typeface="Times New Roman" panose="02020603050405020304" pitchFamily="18" charset="0"/>
                <a:cs typeface="Times New Roman" panose="02020603050405020304" pitchFamily="18" charset="0"/>
              </a:rPr>
              <a:t>является </a:t>
            </a:r>
            <a:r>
              <a:rPr lang="ru-RU" sz="1050" dirty="0">
                <a:latin typeface="Times New Roman" panose="02020603050405020304" pitchFamily="18" charset="0"/>
                <a:cs typeface="Times New Roman" panose="02020603050405020304" pitchFamily="18" charset="0"/>
              </a:rPr>
              <a:t>добыча природного года и газового конденсата; увеличением количества недвижимости, включенных в перечень, определяемый в соответствии с п.7. ст.378.2 НК РФ и своевременной оплатой  по налогу на имущество физических лиц; продажей двух объектов недвижимого имущества посредством преимущественного права на приобретение арендуемого имущества; окончанием срока  имущественной поддержки (льготная арендная плата) и увеличением объема средств поступления безвозмездных поступлений из других бюджетов бюджетной системы.</a:t>
            </a:r>
            <a:endParaRPr lang="ru-RU" sz="1050" dirty="0" smtClean="0">
              <a:latin typeface="Times New Roman" panose="02020603050405020304" pitchFamily="18" charset="0"/>
              <a:cs typeface="Times New Roman" panose="02020603050405020304" pitchFamily="18" charset="0"/>
            </a:endParaRPr>
          </a:p>
        </p:txBody>
      </p:sp>
      <p:sp>
        <p:nvSpPr>
          <p:cNvPr id="6" name="TextBox 5"/>
          <p:cNvSpPr txBox="1"/>
          <p:nvPr/>
        </p:nvSpPr>
        <p:spPr>
          <a:xfrm rot="16200000">
            <a:off x="-109296" y="2819447"/>
            <a:ext cx="1135675" cy="338554"/>
          </a:xfrm>
          <a:prstGeom prst="rect">
            <a:avLst/>
          </a:prstGeom>
          <a:noFill/>
        </p:spPr>
        <p:txBody>
          <a:bodyPr wrap="square" rtlCol="0">
            <a:spAutoFit/>
          </a:bodyPr>
          <a:lstStyle/>
          <a:p>
            <a:r>
              <a:rPr lang="ru-RU" sz="1600" b="1" dirty="0">
                <a:latin typeface="Times New Roman" panose="02020603050405020304" pitchFamily="18" charset="0"/>
                <a:cs typeface="Times New Roman" panose="02020603050405020304" pitchFamily="18" charset="0"/>
              </a:rPr>
              <a:t>т</a:t>
            </a:r>
            <a:r>
              <a:rPr lang="ru-RU" sz="1600" b="1" dirty="0" smtClean="0">
                <a:latin typeface="Times New Roman" panose="02020603050405020304" pitchFamily="18" charset="0"/>
                <a:cs typeface="Times New Roman" panose="02020603050405020304" pitchFamily="18" charset="0"/>
              </a:rPr>
              <a:t>ыс. руб</a:t>
            </a:r>
            <a:r>
              <a:rPr lang="ru-RU" sz="1600" dirty="0" smtClean="0"/>
              <a:t>.</a:t>
            </a:r>
            <a:endParaRPr lang="ru-RU" sz="1600" dirty="0"/>
          </a:p>
        </p:txBody>
      </p:sp>
      <p:sp>
        <p:nvSpPr>
          <p:cNvPr id="15" name="Выгнутая вверх стрелка 14"/>
          <p:cNvSpPr/>
          <p:nvPr/>
        </p:nvSpPr>
        <p:spPr>
          <a:xfrm rot="20940865">
            <a:off x="2750191" y="1401116"/>
            <a:ext cx="1731814" cy="538009"/>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400" b="1" dirty="0" smtClean="0">
                <a:solidFill>
                  <a:schemeClr val="tx1"/>
                </a:solidFill>
                <a:effectLst>
                  <a:outerShdw blurRad="38100" dist="38100" dir="2700000" algn="tl">
                    <a:srgbClr val="000000">
                      <a:alpha val="43137"/>
                    </a:srgbClr>
                  </a:outerShdw>
                </a:effectLst>
              </a:rPr>
              <a:t>+111 725,3</a:t>
            </a:r>
            <a:endParaRPr lang="ru-RU" sz="1400" b="1" dirty="0">
              <a:solidFill>
                <a:schemeClr val="tx1"/>
              </a:solidFill>
              <a:effectLst>
                <a:outerShdw blurRad="38100" dist="38100" dir="2700000" algn="tl">
                  <a:srgbClr val="000000">
                    <a:alpha val="43137"/>
                  </a:srgbClr>
                </a:outerShdw>
              </a:effectLst>
            </a:endParaRPr>
          </a:p>
        </p:txBody>
      </p:sp>
      <p:graphicFrame>
        <p:nvGraphicFramePr>
          <p:cNvPr id="17" name="Диаграмма 16"/>
          <p:cNvGraphicFramePr>
            <a:graphicFrameLocks/>
          </p:cNvGraphicFramePr>
          <p:nvPr>
            <p:extLst>
              <p:ext uri="{D42A27DB-BD31-4B8C-83A1-F6EECF244321}">
                <p14:modId xmlns:p14="http://schemas.microsoft.com/office/powerpoint/2010/main" val="427681958"/>
              </p:ext>
            </p:extLst>
          </p:nvPr>
        </p:nvGraphicFramePr>
        <p:xfrm>
          <a:off x="5927254" y="2564904"/>
          <a:ext cx="3216746" cy="259229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810620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19791</TotalTime>
  <Words>5697</Words>
  <Application>Microsoft Office PowerPoint</Application>
  <PresentationFormat>Экран (4:3)</PresentationFormat>
  <Paragraphs>1120</Paragraphs>
  <Slides>41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Трек</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2014 год</vt:lpstr>
      <vt:lpstr>отчет об исполнении бюджета за 2014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отчет об исполнении бюджета за 2022 год</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Рамошина Виктория Викторовна</dc:creator>
  <cp:lastModifiedBy>Новинькова Светлана Константиновна</cp:lastModifiedBy>
  <cp:revision>1309</cp:revision>
  <cp:lastPrinted>2022-04-20T05:51:50Z</cp:lastPrinted>
  <dcterms:modified xsi:type="dcterms:W3CDTF">2023-05-30T07:58:11Z</dcterms:modified>
</cp:coreProperties>
</file>