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96"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1"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1"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1" Type="http://schemas.openxmlformats.org/officeDocument/2006/relationships/chartUserShapes" Target="../drawings/drawing9.xml"/></Relationships>
</file>

<file path=ppt/charts/_rels/chart2.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0"/>
    </c:view3D>
    <c:floor>
      <c:thickness val="0"/>
      <c:spPr>
        <a:noFill/>
        <a:ln w="10080">
          <a:solidFill>
            <a:srgbClr val="8B8B8B"/>
          </a:solidFill>
          <a:round/>
        </a:ln>
      </c:spPr>
    </c:floor>
    <c:sideWall>
      <c:thickness val="0"/>
      <c:spPr>
        <a:noFill/>
        <a:ln w="10080">
          <a:solidFill>
            <a:srgbClr val="8B8B8B"/>
          </a:solidFill>
          <a:round/>
        </a:ln>
      </c:spPr>
    </c:sideWall>
    <c:backWall>
      <c:thickness val="0"/>
      <c:spPr>
        <a:noFill/>
        <a:ln w="10080">
          <a:solidFill>
            <a:srgbClr val="8B8B8B"/>
          </a:solidFill>
          <a:round/>
        </a:ln>
      </c:spPr>
    </c:backWall>
    <c:plotArea>
      <c:layout>
        <c:manualLayout>
          <c:layoutTarget val="inner"/>
          <c:xMode val="edge"/>
          <c:yMode val="edge"/>
          <c:x val="5.7816098742101203E-2"/>
          <c:y val="4.1279121268491502E-2"/>
          <c:w val="0.75627472981751598"/>
          <c:h val="0.77021879705908403"/>
        </c:manualLayout>
      </c:layout>
      <c:bar3DChart>
        <c:barDir val="col"/>
        <c:grouping val="clustered"/>
        <c:varyColors val="0"/>
        <c:ser>
          <c:idx val="0"/>
          <c:order val="0"/>
          <c:tx>
            <c:strRef>
              <c:f>label 0</c:f>
              <c:strCache>
                <c:ptCount val="1"/>
                <c:pt idx="0">
                  <c:v>Доходы</c:v>
                </c:pt>
              </c:strCache>
            </c:strRef>
          </c:tx>
          <c:spPr>
            <a:solidFill>
              <a:srgbClr val="FFC000"/>
            </a:solidFill>
            <a:ln w="0">
              <a:noFill/>
            </a:ln>
          </c:spPr>
          <c:invertIfNegative val="0"/>
          <c:dPt>
            <c:idx val="0"/>
            <c:invertIfNegative val="0"/>
            <c:bubble3D val="0"/>
            <c:extLst>
              <c:ext xmlns:c16="http://schemas.microsoft.com/office/drawing/2014/chart" uri="{C3380CC4-5D6E-409C-BE32-E72D297353CC}">
                <c16:uniqueId val="{00000001-C667-4A8B-AF1C-6615E8638BB9}"/>
              </c:ext>
            </c:extLst>
          </c:dPt>
          <c:dLbls>
            <c:dLbl>
              <c:idx val="0"/>
              <c:layout>
                <c:manualLayout>
                  <c:x val="1.8749999999999999E-2"/>
                  <c:y val="0.27812500000000001"/>
                </c:manualLayout>
              </c:layout>
              <c:tx>
                <c:rich>
                  <a:bodyPr rot="-5400000" vert="horz"/>
                  <a:lstStyle/>
                  <a:p>
                    <a:r>
                      <a:rPr lang="en-US" sz="1800" b="0" strike="noStrike" spc="-1">
                        <a:solidFill>
                          <a:srgbClr val="000000"/>
                        </a:solidFill>
                        <a:latin typeface="Times New Roman"/>
                      </a:rPr>
                      <a:t>805 045,9</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C667-4A8B-AF1C-6615E8638BB9}"/>
                </c:ext>
              </c:extLst>
            </c:dLbl>
            <c:numFmt formatCode="#,##0.0" sourceLinked="0"/>
            <c:spPr>
              <a:noFill/>
              <a:ln>
                <a:noFill/>
              </a:ln>
              <a:effectLst/>
            </c:spPr>
            <c:txPr>
              <a:bodyPr rot="-5400000" vert="horz" wrap="square"/>
              <a:lstStyle/>
              <a:p>
                <a:pPr>
                  <a:defRPr sz="22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
                <c:pt idx="0">
                  <c:v>2022</c:v>
                </c:pt>
              </c:strCache>
            </c:strRef>
          </c:cat>
          <c:val>
            <c:numRef>
              <c:f>0</c:f>
              <c:numCache>
                <c:formatCode>General</c:formatCode>
                <c:ptCount val="1"/>
                <c:pt idx="0">
                  <c:v>805045.9</c:v>
                </c:pt>
              </c:numCache>
            </c:numRef>
          </c:val>
          <c:extLst>
            <c:ext xmlns:c16="http://schemas.microsoft.com/office/drawing/2014/chart" uri="{C3380CC4-5D6E-409C-BE32-E72D297353CC}">
              <c16:uniqueId val="{00000002-C667-4A8B-AF1C-6615E8638BB9}"/>
            </c:ext>
          </c:extLst>
        </c:ser>
        <c:ser>
          <c:idx val="1"/>
          <c:order val="1"/>
          <c:tx>
            <c:strRef>
              <c:f>label 1</c:f>
              <c:strCache>
                <c:ptCount val="1"/>
                <c:pt idx="0">
                  <c:v>Расходы</c:v>
                </c:pt>
              </c:strCache>
            </c:strRef>
          </c:tx>
          <c:spPr>
            <a:solidFill>
              <a:srgbClr val="00B0F0"/>
            </a:solidFill>
            <a:ln w="0">
              <a:noFill/>
            </a:ln>
          </c:spPr>
          <c:invertIfNegative val="0"/>
          <c:dPt>
            <c:idx val="0"/>
            <c:invertIfNegative val="0"/>
            <c:bubble3D val="0"/>
            <c:extLst>
              <c:ext xmlns:c16="http://schemas.microsoft.com/office/drawing/2014/chart" uri="{C3380CC4-5D6E-409C-BE32-E72D297353CC}">
                <c16:uniqueId val="{00000004-C667-4A8B-AF1C-6615E8638BB9}"/>
              </c:ext>
            </c:extLst>
          </c:dPt>
          <c:dLbls>
            <c:dLbl>
              <c:idx val="0"/>
              <c:layout>
                <c:manualLayout>
                  <c:x val="1.8749999999999999E-2"/>
                  <c:y val="0.28437499999999999"/>
                </c:manualLayout>
              </c:layout>
              <c:tx>
                <c:rich>
                  <a:bodyPr rot="-5400000" vert="horz"/>
                  <a:lstStyle/>
                  <a:p>
                    <a:r>
                      <a:rPr lang="en-US" sz="1800" b="0" strike="noStrike" spc="-1">
                        <a:solidFill>
                          <a:srgbClr val="000000"/>
                        </a:solidFill>
                        <a:latin typeface="Times New Roman"/>
                      </a:rPr>
                      <a:t>801 912,5</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4-C667-4A8B-AF1C-6615E8638BB9}"/>
                </c:ext>
              </c:extLst>
            </c:dLbl>
            <c:numFmt formatCode="#,##0.0" sourceLinked="0"/>
            <c:spPr>
              <a:noFill/>
              <a:ln>
                <a:noFill/>
              </a:ln>
              <a:effectLst/>
            </c:spPr>
            <c:txPr>
              <a:bodyPr rot="-5400000" vert="horz" wrap="square"/>
              <a:lstStyle/>
              <a:p>
                <a:pPr>
                  <a:defRPr sz="18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
                <c:pt idx="0">
                  <c:v>2022</c:v>
                </c:pt>
              </c:strCache>
            </c:strRef>
          </c:cat>
          <c:val>
            <c:numRef>
              <c:f>1</c:f>
              <c:numCache>
                <c:formatCode>General</c:formatCode>
                <c:ptCount val="1"/>
                <c:pt idx="0">
                  <c:v>801912.5</c:v>
                </c:pt>
              </c:numCache>
            </c:numRef>
          </c:val>
          <c:extLst>
            <c:ext xmlns:c16="http://schemas.microsoft.com/office/drawing/2014/chart" uri="{C3380CC4-5D6E-409C-BE32-E72D297353CC}">
              <c16:uniqueId val="{00000005-C667-4A8B-AF1C-6615E8638BB9}"/>
            </c:ext>
          </c:extLst>
        </c:ser>
        <c:ser>
          <c:idx val="2"/>
          <c:order val="2"/>
          <c:tx>
            <c:strRef>
              <c:f>label 2</c:f>
              <c:strCache>
                <c:ptCount val="1"/>
                <c:pt idx="0">
                  <c:v>Профицит</c:v>
                </c:pt>
              </c:strCache>
            </c:strRef>
          </c:tx>
          <c:spPr>
            <a:solidFill>
              <a:srgbClr val="C00000"/>
            </a:solidFill>
            <a:ln w="0">
              <a:noFill/>
            </a:ln>
          </c:spPr>
          <c:invertIfNegative val="0"/>
          <c:dPt>
            <c:idx val="0"/>
            <c:invertIfNegative val="0"/>
            <c:bubble3D val="0"/>
            <c:extLst>
              <c:ext xmlns:c16="http://schemas.microsoft.com/office/drawing/2014/chart" uri="{C3380CC4-5D6E-409C-BE32-E72D297353CC}">
                <c16:uniqueId val="{00000007-C667-4A8B-AF1C-6615E8638BB9}"/>
              </c:ext>
            </c:extLst>
          </c:dPt>
          <c:dLbls>
            <c:dLbl>
              <c:idx val="0"/>
              <c:layout>
                <c:manualLayout>
                  <c:x val="1.6666502624671901E-2"/>
                  <c:y val="-7.8125E-2"/>
                </c:manualLayout>
              </c:layout>
              <c:tx>
                <c:rich>
                  <a:bodyPr rot="-5400000" vert="horz"/>
                  <a:lstStyle/>
                  <a:p>
                    <a:r>
                      <a:rPr lang="en-US" sz="1800" b="0" strike="noStrike" spc="-1">
                        <a:solidFill>
                          <a:srgbClr val="000000"/>
                        </a:solidFill>
                        <a:latin typeface="Times New Roman"/>
                      </a:rPr>
                      <a:t>3 133,4</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7-C667-4A8B-AF1C-6615E8638BB9}"/>
                </c:ext>
              </c:extLst>
            </c:dLbl>
            <c:numFmt formatCode="#,##0.0" sourceLinked="0"/>
            <c:spPr>
              <a:noFill/>
              <a:ln>
                <a:noFill/>
              </a:ln>
              <a:effectLst/>
            </c:spPr>
            <c:txPr>
              <a:bodyPr rot="-5400000" vert="horz" wrap="square"/>
              <a:lstStyle/>
              <a:p>
                <a:pPr>
                  <a:defRPr sz="18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
                <c:pt idx="0">
                  <c:v>2022</c:v>
                </c:pt>
              </c:strCache>
            </c:strRef>
          </c:cat>
          <c:val>
            <c:numRef>
              <c:f>2</c:f>
              <c:numCache>
                <c:formatCode>General</c:formatCode>
                <c:ptCount val="1"/>
                <c:pt idx="0">
                  <c:v>3133.4</c:v>
                </c:pt>
              </c:numCache>
            </c:numRef>
          </c:val>
          <c:extLst>
            <c:ext xmlns:c16="http://schemas.microsoft.com/office/drawing/2014/chart" uri="{C3380CC4-5D6E-409C-BE32-E72D297353CC}">
              <c16:uniqueId val="{00000008-C667-4A8B-AF1C-6615E8638BB9}"/>
            </c:ext>
          </c:extLst>
        </c:ser>
        <c:dLbls>
          <c:showLegendKey val="0"/>
          <c:showVal val="0"/>
          <c:showCatName val="0"/>
          <c:showSerName val="0"/>
          <c:showPercent val="0"/>
          <c:showBubbleSize val="0"/>
        </c:dLbls>
        <c:gapWidth val="150"/>
        <c:shape val="cylinder"/>
        <c:axId val="48546031"/>
        <c:axId val="15990498"/>
        <c:axId val="0"/>
      </c:bar3DChart>
      <c:catAx>
        <c:axId val="48546031"/>
        <c:scaling>
          <c:orientation val="minMax"/>
        </c:scaling>
        <c:delete val="0"/>
        <c:axPos val="b"/>
        <c:numFmt formatCode="General" sourceLinked="0"/>
        <c:majorTickMark val="out"/>
        <c:minorTickMark val="none"/>
        <c:tickLblPos val="nextTo"/>
        <c:spPr>
          <a:ln w="10080">
            <a:solidFill>
              <a:srgbClr val="8B8B8B"/>
            </a:solidFill>
            <a:round/>
          </a:ln>
        </c:spPr>
        <c:txPr>
          <a:bodyPr/>
          <a:lstStyle/>
          <a:p>
            <a:pPr>
              <a:defRPr sz="2000" b="1" strike="noStrike" spc="-1">
                <a:solidFill>
                  <a:srgbClr val="000000"/>
                </a:solidFill>
                <a:latin typeface="Times New Roman"/>
              </a:defRPr>
            </a:pPr>
            <a:endParaRPr lang="ru-RU"/>
          </a:p>
        </c:txPr>
        <c:crossAx val="15990498"/>
        <c:crosses val="autoZero"/>
        <c:auto val="1"/>
        <c:lblAlgn val="ctr"/>
        <c:lblOffset val="100"/>
        <c:noMultiLvlLbl val="0"/>
      </c:catAx>
      <c:valAx>
        <c:axId val="15990498"/>
        <c:scaling>
          <c:orientation val="minMax"/>
        </c:scaling>
        <c:delete val="1"/>
        <c:axPos val="l"/>
        <c:numFmt formatCode="General" sourceLinked="1"/>
        <c:majorTickMark val="out"/>
        <c:minorTickMark val="none"/>
        <c:tickLblPos val="nextTo"/>
        <c:crossAx val="48546031"/>
        <c:crosses val="autoZero"/>
        <c:crossBetween val="between"/>
      </c:valAx>
    </c:plotArea>
    <c:legend>
      <c:legendPos val="r"/>
      <c:layout>
        <c:manualLayout>
          <c:xMode val="edge"/>
          <c:yMode val="edge"/>
          <c:x val="0.73884055118110203"/>
          <c:y val="0.17936441929133901"/>
          <c:w val="0.227826115485564"/>
          <c:h val="0.24127116141732299"/>
        </c:manualLayout>
      </c:layout>
      <c:overlay val="0"/>
      <c:spPr>
        <a:noFill/>
        <a:ln w="0">
          <a:noFill/>
        </a:ln>
      </c:spPr>
      <c:txPr>
        <a:bodyPr/>
        <a:lstStyle/>
        <a:p>
          <a:pPr>
            <a:defRPr sz="1800" b="1" strike="noStrike" spc="-1">
              <a:solidFill>
                <a:srgbClr val="000000"/>
              </a:solidFill>
              <a:latin typeface="Times New Roman"/>
            </a:defRPr>
          </a:pPr>
          <a:endParaRPr lang="ru-RU"/>
        </a:p>
      </c:txPr>
    </c:legend>
    <c:plotVisOnly val="1"/>
    <c:dispBlanksAs val="gap"/>
    <c:showDLblsOverMax val="1"/>
  </c:chart>
  <c:spPr>
    <a:noFill/>
    <a:ln w="9360">
      <a:solidFill>
        <a:srgbClr val="D9D9D9"/>
      </a:solidFill>
      <a:round/>
    </a:ln>
  </c:sp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c:style val="2"/>
  <c:chart>
    <c:autoTitleDeleted val="1"/>
    <c:view3D>
      <c:rotX val="75"/>
      <c:rotY val="0"/>
      <c:rAngAx val="0"/>
    </c:view3D>
    <c:floor>
      <c:thickness val="0"/>
      <c:spPr>
        <a:solidFill>
          <a:srgbClr val="D9D9D9"/>
        </a:solidFill>
        <a:ln w="0">
          <a:noFill/>
        </a:ln>
      </c:spPr>
    </c:floor>
    <c:sideWall>
      <c:thickness val="0"/>
      <c:spPr>
        <a:solidFill>
          <a:srgbClr val="D9D9D9"/>
        </a:solidFill>
        <a:ln w="0">
          <a:noFill/>
        </a:ln>
      </c:spPr>
    </c:sideWall>
    <c:backWall>
      <c:thickness val="0"/>
      <c:spPr>
        <a:solidFill>
          <a:srgbClr val="D9D9D9"/>
        </a:solidFill>
        <a:ln w="0">
          <a:noFill/>
        </a:ln>
      </c:spPr>
    </c:backWall>
    <c:plotArea>
      <c:layout>
        <c:manualLayout>
          <c:layoutTarget val="inner"/>
          <c:xMode val="edge"/>
          <c:yMode val="edge"/>
          <c:x val="3.5680334621965903E-2"/>
          <c:y val="7.6161399455400597E-2"/>
          <c:w val="0.80353634577603095"/>
          <c:h val="0.89900156778612095"/>
        </c:manualLayout>
      </c:layout>
      <c:pie3DChart>
        <c:varyColors val="1"/>
        <c:ser>
          <c:idx val="0"/>
          <c:order val="0"/>
          <c:tx>
            <c:strRef>
              <c:f>Лист1!$B$1</c:f>
              <c:strCache>
                <c:ptCount val="1"/>
                <c:pt idx="0">
                  <c:v>Расходы бюджета ГО "Вуктыл в 2020 году</c:v>
                </c:pt>
              </c:strCache>
            </c:strRef>
          </c:tx>
          <c:spPr>
            <a:solidFill>
              <a:srgbClr val="9999FF"/>
            </a:solidFill>
            <a:ln w="12600">
              <a:solidFill>
                <a:srgbClr val="000000"/>
              </a:solidFill>
              <a:round/>
            </a:ln>
          </c:spPr>
          <c:explosion val="15"/>
          <c:dPt>
            <c:idx val="0"/>
            <c:bubble3D val="0"/>
            <c:spPr>
              <a:solidFill>
                <a:srgbClr val="00FF00"/>
              </a:solidFill>
              <a:ln w="12600">
                <a:solidFill>
                  <a:srgbClr val="000000"/>
                </a:solidFill>
                <a:round/>
              </a:ln>
            </c:spPr>
            <c:extLst>
              <c:ext xmlns:c16="http://schemas.microsoft.com/office/drawing/2014/chart" uri="{C3380CC4-5D6E-409C-BE32-E72D297353CC}">
                <c16:uniqueId val="{00000001-5D05-4FDA-935F-5A7A77434D91}"/>
              </c:ext>
            </c:extLst>
          </c:dPt>
          <c:dPt>
            <c:idx val="1"/>
            <c:bubble3D val="0"/>
            <c:spPr>
              <a:solidFill>
                <a:srgbClr val="3A2404"/>
              </a:solidFill>
              <a:ln w="12600">
                <a:solidFill>
                  <a:srgbClr val="000000"/>
                </a:solidFill>
                <a:round/>
              </a:ln>
            </c:spPr>
            <c:extLst>
              <c:ext xmlns:c16="http://schemas.microsoft.com/office/drawing/2014/chart" uri="{C3380CC4-5D6E-409C-BE32-E72D297353CC}">
                <c16:uniqueId val="{00000003-5D05-4FDA-935F-5A7A77434D91}"/>
              </c:ext>
            </c:extLst>
          </c:dPt>
          <c:dPt>
            <c:idx val="2"/>
            <c:bubble3D val="0"/>
            <c:spPr>
              <a:solidFill>
                <a:srgbClr val="00FFCC"/>
              </a:solidFill>
              <a:ln w="12600">
                <a:solidFill>
                  <a:srgbClr val="000000"/>
                </a:solidFill>
                <a:round/>
              </a:ln>
            </c:spPr>
            <c:extLst>
              <c:ext xmlns:c16="http://schemas.microsoft.com/office/drawing/2014/chart" uri="{C3380CC4-5D6E-409C-BE32-E72D297353CC}">
                <c16:uniqueId val="{00000005-5D05-4FDA-935F-5A7A77434D91}"/>
              </c:ext>
            </c:extLst>
          </c:dPt>
          <c:dPt>
            <c:idx val="3"/>
            <c:bubble3D val="0"/>
            <c:spPr>
              <a:solidFill>
                <a:srgbClr val="339966"/>
              </a:solidFill>
              <a:ln w="12600">
                <a:solidFill>
                  <a:srgbClr val="000000"/>
                </a:solidFill>
                <a:round/>
              </a:ln>
            </c:spPr>
            <c:extLst>
              <c:ext xmlns:c16="http://schemas.microsoft.com/office/drawing/2014/chart" uri="{C3380CC4-5D6E-409C-BE32-E72D297353CC}">
                <c16:uniqueId val="{00000007-5D05-4FDA-935F-5A7A77434D91}"/>
              </c:ext>
            </c:extLst>
          </c:dPt>
          <c:dPt>
            <c:idx val="4"/>
            <c:bubble3D val="0"/>
            <c:spPr>
              <a:solidFill>
                <a:srgbClr val="993366"/>
              </a:solidFill>
              <a:ln w="12600">
                <a:solidFill>
                  <a:srgbClr val="000000"/>
                </a:solidFill>
                <a:round/>
              </a:ln>
            </c:spPr>
            <c:extLst>
              <c:ext xmlns:c16="http://schemas.microsoft.com/office/drawing/2014/chart" uri="{C3380CC4-5D6E-409C-BE32-E72D297353CC}">
                <c16:uniqueId val="{00000009-5D05-4FDA-935F-5A7A77434D91}"/>
              </c:ext>
            </c:extLst>
          </c:dPt>
          <c:dPt>
            <c:idx val="5"/>
            <c:bubble3D val="0"/>
            <c:explosion val="19"/>
            <c:spPr>
              <a:solidFill>
                <a:srgbClr val="FFFF00"/>
              </a:solidFill>
              <a:ln w="12600">
                <a:solidFill>
                  <a:srgbClr val="000000"/>
                </a:solidFill>
                <a:round/>
              </a:ln>
            </c:spPr>
            <c:extLst>
              <c:ext xmlns:c16="http://schemas.microsoft.com/office/drawing/2014/chart" uri="{C3380CC4-5D6E-409C-BE32-E72D297353CC}">
                <c16:uniqueId val="{0000000B-5D05-4FDA-935F-5A7A77434D91}"/>
              </c:ext>
            </c:extLst>
          </c:dPt>
          <c:dPt>
            <c:idx val="6"/>
            <c:bubble3D val="0"/>
            <c:spPr>
              <a:solidFill>
                <a:srgbClr val="523227"/>
              </a:solidFill>
              <a:ln w="12600">
                <a:solidFill>
                  <a:srgbClr val="F0A22E"/>
                </a:solidFill>
                <a:round/>
              </a:ln>
            </c:spPr>
            <c:extLst>
              <c:ext xmlns:c16="http://schemas.microsoft.com/office/drawing/2014/chart" uri="{C3380CC4-5D6E-409C-BE32-E72D297353CC}">
                <c16:uniqueId val="{0000000D-5D05-4FDA-935F-5A7A77434D91}"/>
              </c:ext>
            </c:extLst>
          </c:dPt>
          <c:dPt>
            <c:idx val="7"/>
            <c:bubble3D val="0"/>
            <c:spPr>
              <a:solidFill>
                <a:srgbClr val="FF99FF"/>
              </a:solidFill>
              <a:ln w="12600">
                <a:solidFill>
                  <a:srgbClr val="000000"/>
                </a:solidFill>
                <a:round/>
              </a:ln>
            </c:spPr>
            <c:extLst>
              <c:ext xmlns:c16="http://schemas.microsoft.com/office/drawing/2014/chart" uri="{C3380CC4-5D6E-409C-BE32-E72D297353CC}">
                <c16:uniqueId val="{0000000F-5D05-4FDA-935F-5A7A77434D91}"/>
              </c:ext>
            </c:extLst>
          </c:dPt>
          <c:dPt>
            <c:idx val="8"/>
            <c:bubble3D val="0"/>
            <c:spPr>
              <a:solidFill>
                <a:srgbClr val="D60093"/>
              </a:solidFill>
              <a:ln w="12600">
                <a:solidFill>
                  <a:srgbClr val="000000"/>
                </a:solidFill>
                <a:round/>
              </a:ln>
            </c:spPr>
            <c:extLst>
              <c:ext xmlns:c16="http://schemas.microsoft.com/office/drawing/2014/chart" uri="{C3380CC4-5D6E-409C-BE32-E72D297353CC}">
                <c16:uniqueId val="{00000011-5D05-4FDA-935F-5A7A77434D91}"/>
              </c:ext>
            </c:extLst>
          </c:dPt>
          <c:dPt>
            <c:idx val="9"/>
            <c:bubble3D val="0"/>
            <c:spPr>
              <a:solidFill>
                <a:srgbClr val="FF0000"/>
              </a:solidFill>
              <a:ln w="12600">
                <a:solidFill>
                  <a:srgbClr val="000000"/>
                </a:solidFill>
                <a:round/>
              </a:ln>
            </c:spPr>
            <c:extLst>
              <c:ext xmlns:c16="http://schemas.microsoft.com/office/drawing/2014/chart" uri="{C3380CC4-5D6E-409C-BE32-E72D297353CC}">
                <c16:uniqueId val="{00000013-5D05-4FDA-935F-5A7A77434D91}"/>
              </c:ext>
            </c:extLst>
          </c:dPt>
          <c:dPt>
            <c:idx val="10"/>
            <c:bubble3D val="0"/>
            <c:spPr>
              <a:solidFill>
                <a:srgbClr val="BCB5A3"/>
              </a:solidFill>
              <a:ln w="12600">
                <a:solidFill>
                  <a:srgbClr val="000000"/>
                </a:solidFill>
                <a:round/>
              </a:ln>
            </c:spPr>
            <c:extLst>
              <c:ext xmlns:c16="http://schemas.microsoft.com/office/drawing/2014/chart" uri="{C3380CC4-5D6E-409C-BE32-E72D297353CC}">
                <c16:uniqueId val="{00000015-5D05-4FDA-935F-5A7A77434D91}"/>
              </c:ext>
            </c:extLst>
          </c:dPt>
          <c:dLbls>
            <c:dLbl>
              <c:idx val="0"/>
              <c:tx>
                <c:rich>
                  <a:bodyPr/>
                  <a:lstStyle/>
                  <a:p>
                    <a:r>
                      <a:rPr lang="ru-RU" sz="1000" b="0" strike="noStrike" spc="-1">
                        <a:solidFill>
                          <a:srgbClr val="000000"/>
                        </a:solidFill>
                        <a:latin typeface="Times New Roman"/>
                        <a:ea typeface="Times New Roman"/>
                      </a:rPr>
                      <a:t>Общегосударственные вопросы
14,9%</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5D05-4FDA-935F-5A7A77434D91}"/>
                </c:ext>
              </c:extLst>
            </c:dLbl>
            <c:dLbl>
              <c:idx val="1"/>
              <c:numFmt formatCode="0.0%" sourceLinked="0"/>
              <c:spPr/>
              <c:txPr>
                <a:bodyPr wrap="square"/>
                <a:lstStyle/>
                <a:p>
                  <a:pPr>
                    <a:defRPr sz="1000" b="1" strike="noStrike" spc="-1">
                      <a:solidFill>
                        <a:srgbClr val="000000"/>
                      </a:solidFill>
                      <a:latin typeface="Times New Roman"/>
                    </a:defRPr>
                  </a:pPr>
                  <a:endParaRPr lang="ru-RU"/>
                </a:p>
              </c:txPr>
              <c:dLblPos val="bestFit"/>
              <c:showLegendKey val="0"/>
              <c:showVal val="0"/>
              <c:showCatName val="1"/>
              <c:showSerName val="0"/>
              <c:showPercent val="1"/>
              <c:showBubbleSize val="1"/>
              <c:separator>
</c:separator>
              <c:extLst>
                <c:ext xmlns:c15="http://schemas.microsoft.com/office/drawing/2012/chart" uri="{CE6537A1-D6FC-4f65-9D91-7224C49458BB}"/>
                <c:ext xmlns:c16="http://schemas.microsoft.com/office/drawing/2014/chart" uri="{C3380CC4-5D6E-409C-BE32-E72D297353CC}">
                  <c16:uniqueId val="{00000003-5D05-4FDA-935F-5A7A77434D91}"/>
                </c:ext>
              </c:extLst>
            </c:dLbl>
            <c:dLbl>
              <c:idx val="2"/>
              <c:tx>
                <c:rich>
                  <a:bodyPr/>
                  <a:lstStyle/>
                  <a:p>
                    <a:r>
                      <a:rPr lang="ru-RU" sz="1000" b="0" strike="noStrike" spc="-1">
                        <a:solidFill>
                          <a:srgbClr val="000000"/>
                        </a:solidFill>
                        <a:latin typeface="Times New Roman"/>
                        <a:ea typeface="Times New Roman"/>
                      </a:rPr>
                      <a:t>Национальная безопасность и правоохранительная деятельность
0,2%</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5-5D05-4FDA-935F-5A7A77434D91}"/>
                </c:ext>
              </c:extLst>
            </c:dLbl>
            <c:dLbl>
              <c:idx val="3"/>
              <c:tx>
                <c:rich>
                  <a:bodyPr/>
                  <a:lstStyle/>
                  <a:p>
                    <a:r>
                      <a:rPr lang="ru-RU" sz="1000" b="0" strike="noStrike" spc="-1">
                        <a:solidFill>
                          <a:srgbClr val="000000"/>
                        </a:solidFill>
                        <a:latin typeface="Times New Roman"/>
                        <a:ea typeface="Times New Roman"/>
                      </a:rPr>
                      <a:t>Национальная экономика
10,7%</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7-5D05-4FDA-935F-5A7A77434D91}"/>
                </c:ext>
              </c:extLst>
            </c:dLbl>
            <c:dLbl>
              <c:idx val="4"/>
              <c:tx>
                <c:rich>
                  <a:bodyPr/>
                  <a:lstStyle/>
                  <a:p>
                    <a:r>
                      <a:rPr lang="ru-RU" sz="1000" b="0" strike="noStrike" spc="-1">
                        <a:solidFill>
                          <a:srgbClr val="000000"/>
                        </a:solidFill>
                        <a:latin typeface="Times New Roman"/>
                        <a:ea typeface="Times New Roman"/>
                      </a:rPr>
                      <a:t>Жилищно-коммунальное хозяйство
14,8%</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9-5D05-4FDA-935F-5A7A77434D91}"/>
                </c:ext>
              </c:extLst>
            </c:dLbl>
            <c:dLbl>
              <c:idx val="5"/>
              <c:layout>
                <c:manualLayout>
                  <c:x val="0.185988049464092"/>
                  <c:y val="-0.20006899745099119"/>
                </c:manualLayout>
              </c:layout>
              <c:tx>
                <c:rich>
                  <a:bodyPr/>
                  <a:lstStyle/>
                  <a:p>
                    <a:r>
                      <a:rPr lang="ru-RU" sz="1000" b="0" strike="noStrike" spc="-1">
                        <a:solidFill>
                          <a:srgbClr val="000000"/>
                        </a:solidFill>
                        <a:latin typeface="Times New Roman"/>
                        <a:ea typeface="Times New Roman"/>
                      </a:rPr>
                      <a:t>Образование
48,9%</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B-5D05-4FDA-935F-5A7A77434D91}"/>
                </c:ext>
              </c:extLst>
            </c:dLbl>
            <c:dLbl>
              <c:idx val="6"/>
              <c:tx>
                <c:rich>
                  <a:bodyPr/>
                  <a:lstStyle/>
                  <a:p>
                    <a:r>
                      <a:rPr lang="ru-RU" sz="1000" b="0" strike="noStrike" spc="-1">
                        <a:solidFill>
                          <a:srgbClr val="000000"/>
                        </a:solidFill>
                        <a:latin typeface="Times New Roman"/>
                        <a:ea typeface="Times New Roman"/>
                      </a:rPr>
                      <a:t>Обслуживание муниципального долга
0,3%</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D-5D05-4FDA-935F-5A7A77434D91}"/>
                </c:ext>
              </c:extLst>
            </c:dLbl>
            <c:dLbl>
              <c:idx val="7"/>
              <c:tx>
                <c:rich>
                  <a:bodyPr/>
                  <a:lstStyle/>
                  <a:p>
                    <a:r>
                      <a:rPr lang="ru-RU" sz="1000" b="0" strike="noStrike" spc="-1">
                        <a:solidFill>
                          <a:srgbClr val="000000"/>
                        </a:solidFill>
                        <a:latin typeface="Times New Roman"/>
                        <a:ea typeface="Times New Roman"/>
                      </a:rPr>
                      <a:t>Культура, кинематография и средства массовой информации
8,7%</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F-5D05-4FDA-935F-5A7A77434D91}"/>
                </c:ext>
              </c:extLst>
            </c:dLbl>
            <c:dLbl>
              <c:idx val="8"/>
              <c:tx>
                <c:rich>
                  <a:bodyPr/>
                  <a:lstStyle/>
                  <a:p>
                    <a:r>
                      <a:rPr lang="ru-RU" sz="1000" b="0" strike="noStrike" spc="-1">
                        <a:solidFill>
                          <a:srgbClr val="000000"/>
                        </a:solidFill>
                        <a:latin typeface="Times New Roman"/>
                        <a:ea typeface="Times New Roman"/>
                      </a:rPr>
                      <a:t>Социальная политика
1,4%</a:t>
                    </a:r>
                  </a:p>
                </c:rich>
              </c:tx>
              <c:numFmt formatCode="0.0%" sourceLinked="0"/>
              <c:spPr/>
              <c:dLblPos val="bestFit"/>
              <c:showLegendKey val="1"/>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11-5D05-4FDA-935F-5A7A77434D91}"/>
                </c:ext>
              </c:extLst>
            </c:dLbl>
            <c:dLbl>
              <c:idx val="9"/>
              <c:layout>
                <c:manualLayout>
                  <c:x val="0.13773195095843721"/>
                  <c:y val="7.2779703288037992E-4"/>
                </c:manualLayout>
              </c:layout>
              <c:tx>
                <c:rich>
                  <a:bodyPr/>
                  <a:lstStyle/>
                  <a:p>
                    <a:r>
                      <a:rPr lang="ru-RU" sz="1000" b="0" strike="noStrike" spc="-1">
                        <a:solidFill>
                          <a:srgbClr val="000000"/>
                        </a:solidFill>
                        <a:latin typeface="Times New Roman"/>
                        <a:ea typeface="Times New Roman"/>
                      </a:rPr>
                      <a:t>Физическая культура и спорт
0,1%</a:t>
                    </a:r>
                  </a:p>
                </c:rich>
              </c:tx>
              <c:numFmt formatCode="0.0%" sourceLinked="0"/>
              <c:spPr/>
              <c:dLblPos val="bestFit"/>
              <c:showLegendKey val="0"/>
              <c:showVal val="0"/>
              <c:showCatName val="1"/>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13-5D05-4FDA-935F-5A7A77434D91}"/>
                </c:ext>
              </c:extLst>
            </c:dLbl>
            <c:dLbl>
              <c:idx val="10"/>
              <c:numFmt formatCode="0.0%" sourceLinked="0"/>
              <c:spPr/>
              <c:txPr>
                <a:bodyPr wrap="square"/>
                <a:lstStyle/>
                <a:p>
                  <a:pPr>
                    <a:defRPr sz="1000" b="1" strike="noStrike" spc="-1">
                      <a:solidFill>
                        <a:srgbClr val="000000"/>
                      </a:solidFill>
                      <a:latin typeface="Times New Roman"/>
                    </a:defRPr>
                  </a:pPr>
                  <a:endParaRPr lang="ru-RU"/>
                </a:p>
              </c:txPr>
              <c:dLblPos val="bestFit"/>
              <c:showLegendKey val="1"/>
              <c:showVal val="0"/>
              <c:showCatName val="1"/>
              <c:showSerName val="0"/>
              <c:showPercent val="1"/>
              <c:showBubbleSize val="1"/>
              <c:extLst>
                <c:ext xmlns:c15="http://schemas.microsoft.com/office/drawing/2012/chart" uri="{CE6537A1-D6FC-4f65-9D91-7224C49458BB}"/>
                <c:ext xmlns:c16="http://schemas.microsoft.com/office/drawing/2014/chart" uri="{C3380CC4-5D6E-409C-BE32-E72D297353CC}">
                  <c16:uniqueId val="{00000015-5D05-4FDA-935F-5A7A77434D91}"/>
                </c:ext>
              </c:extLst>
            </c:dLbl>
            <c:numFmt formatCode="0.0%" sourceLinked="0"/>
            <c:spPr>
              <a:noFill/>
              <a:ln>
                <a:noFill/>
              </a:ln>
              <a:effectLst/>
            </c:spPr>
            <c:txPr>
              <a:bodyPr wrap="square"/>
              <a:lstStyle/>
              <a:p>
                <a:pPr>
                  <a:defRPr sz="1000" b="1" strike="noStrike" spc="-1">
                    <a:solidFill>
                      <a:srgbClr val="000000"/>
                    </a:solidFill>
                    <a:latin typeface="Times New Roman"/>
                    <a:ea typeface="Times New Roman"/>
                  </a:defRPr>
                </a:pPr>
                <a:endParaRPr lang="ru-RU"/>
              </a:p>
            </c:txPr>
            <c:dLblPos val="bestFit"/>
            <c:showLegendKey val="1"/>
            <c:showVal val="0"/>
            <c:showCatName val="1"/>
            <c:showSerName val="0"/>
            <c:showPercent val="1"/>
            <c:showBubbleSize val="1"/>
            <c:separator>
</c:separator>
            <c:showLeaderLines val="1"/>
            <c:extLst>
              <c:ext xmlns:c15="http://schemas.microsoft.com/office/drawing/2012/chart" uri="{CE6537A1-D6FC-4f65-9D91-7224C49458BB}"/>
            </c:extLst>
          </c:dLbls>
          <c:cat>
            <c:strRef>
              <c:f>Лист1!$A$2:$A$12</c:f>
              <c:strCache>
                <c:ptCount val="10"/>
                <c:pt idx="0">
                  <c:v>Общегосударственные вопросы</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Обслуживание муниципального долга</c:v>
                </c:pt>
                <c:pt idx="7">
                  <c:v>Культура, кинематография и средства массовой информации</c:v>
                </c:pt>
                <c:pt idx="8">
                  <c:v>Социальная политика</c:v>
                </c:pt>
                <c:pt idx="9">
                  <c:v>Физическая культура и спорт</c:v>
                </c:pt>
              </c:strCache>
            </c:strRef>
          </c:cat>
          <c:val>
            <c:numRef>
              <c:f>Лист1!$B$2:$B$12</c:f>
              <c:numCache>
                <c:formatCode>General</c:formatCode>
                <c:ptCount val="11"/>
                <c:pt idx="0">
                  <c:v>119562.1</c:v>
                </c:pt>
                <c:pt idx="2">
                  <c:v>1403.4</c:v>
                </c:pt>
                <c:pt idx="3">
                  <c:v>85798.6</c:v>
                </c:pt>
                <c:pt idx="4">
                  <c:v>119150.9</c:v>
                </c:pt>
                <c:pt idx="5">
                  <c:v>392659.9</c:v>
                </c:pt>
                <c:pt idx="6">
                  <c:v>2466.1999999999998</c:v>
                </c:pt>
                <c:pt idx="7">
                  <c:v>69562.899999999994</c:v>
                </c:pt>
                <c:pt idx="8">
                  <c:v>10856.8</c:v>
                </c:pt>
                <c:pt idx="9">
                  <c:v>451.7</c:v>
                </c:pt>
              </c:numCache>
            </c:numRef>
          </c:val>
          <c:extLst>
            <c:ext xmlns:c16="http://schemas.microsoft.com/office/drawing/2014/chart" uri="{C3380CC4-5D6E-409C-BE32-E72D297353CC}">
              <c16:uniqueId val="{00000016-5D05-4FDA-935F-5A7A77434D91}"/>
            </c:ext>
          </c:extLst>
        </c:ser>
        <c:dLbls>
          <c:showLegendKey val="0"/>
          <c:showVal val="0"/>
          <c:showCatName val="0"/>
          <c:showSerName val="0"/>
          <c:showPercent val="0"/>
          <c:showBubbleSize val="0"/>
          <c:showLeaderLines val="1"/>
        </c:dLbls>
      </c:pie3DChart>
    </c:plotArea>
    <c:plotVisOnly val="1"/>
    <c:dispBlanksAs val="gap"/>
    <c:showDLblsOverMax val="1"/>
  </c:chart>
  <c:spPr>
    <a:noFill/>
    <a:ln w="936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5.4347826086956503E-3"/>
          <c:y val="3.09456688877499E-2"/>
          <c:w val="0.92652173913043501"/>
          <c:h val="0.928434136340338"/>
        </c:manualLayout>
      </c:layout>
      <c:barChart>
        <c:barDir val="col"/>
        <c:grouping val="clustered"/>
        <c:varyColors val="0"/>
        <c:dLbls>
          <c:showLegendKey val="0"/>
          <c:showVal val="0"/>
          <c:showCatName val="0"/>
          <c:showSerName val="0"/>
          <c:showPercent val="0"/>
          <c:showBubbleSize val="0"/>
        </c:dLbls>
        <c:gapWidth val="150"/>
        <c:axId val="74296888"/>
        <c:axId val="44382278"/>
      </c:barChart>
      <c:catAx>
        <c:axId val="74296888"/>
        <c:scaling>
          <c:orientation val="minMax"/>
        </c:scaling>
        <c:delete val="0"/>
        <c:axPos val="b"/>
        <c:numFmt formatCode="General" sourceLinked="1"/>
        <c:majorTickMark val="cross"/>
        <c:minorTickMark val="cross"/>
        <c:tickLblPos val="none"/>
        <c:spPr>
          <a:ln w="0">
            <a:noFill/>
          </a:ln>
        </c:spPr>
        <c:txPr>
          <a:bodyPr/>
          <a:lstStyle/>
          <a:p>
            <a:pPr>
              <a:defRPr sz="1800" b="0" spc="-1"/>
            </a:pPr>
            <a:endParaRPr lang="ru-RU"/>
          </a:p>
        </c:txPr>
        <c:crossAx val="44382278"/>
        <c:crosses val="autoZero"/>
        <c:auto val="1"/>
        <c:lblAlgn val="ctr"/>
        <c:lblOffset val="100"/>
        <c:noMultiLvlLbl val="0"/>
      </c:catAx>
      <c:valAx>
        <c:axId val="44382278"/>
        <c:scaling>
          <c:orientation val="minMax"/>
        </c:scaling>
        <c:delete val="0"/>
        <c:axPos val="l"/>
        <c:numFmt formatCode="General" sourceLinked="1"/>
        <c:majorTickMark val="cross"/>
        <c:minorTickMark val="cross"/>
        <c:tickLblPos val="none"/>
        <c:spPr>
          <a:ln w="0">
            <a:noFill/>
          </a:ln>
        </c:spPr>
        <c:txPr>
          <a:bodyPr/>
          <a:lstStyle/>
          <a:p>
            <a:pPr>
              <a:defRPr sz="1800" b="0" spc="-1"/>
            </a:pPr>
            <a:endParaRPr lang="ru-RU"/>
          </a:p>
        </c:txPr>
        <c:crossAx val="74296888"/>
        <c:crosses val="autoZero"/>
        <c:crossBetween val="midCat"/>
      </c:valAx>
      <c:spPr>
        <a:noFill/>
        <a:ln w="0">
          <a:noFill/>
        </a:ln>
      </c:spPr>
    </c:plotArea>
    <c:plotVisOnly val="1"/>
    <c:dispBlanksAs val="gap"/>
    <c:showDLblsOverMax val="1"/>
  </c:chart>
  <c:spPr>
    <a:noFill/>
    <a:ln w="9360">
      <a:noFill/>
    </a:ln>
  </c:spPr>
  <c:userShapes r:id="rId1"/>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1"/>
    </c:view3D>
    <c:floor>
      <c:thickness val="0"/>
      <c:spPr>
        <a:noFill/>
        <a:ln w="10080">
          <a:solidFill>
            <a:srgbClr val="8B8B8B"/>
          </a:solidFill>
          <a:round/>
        </a:ln>
      </c:spPr>
    </c:floor>
    <c:sideWall>
      <c:thickness val="0"/>
      <c:spPr>
        <a:noFill/>
        <a:ln w="25560">
          <a:noFill/>
        </a:ln>
      </c:spPr>
    </c:sideWall>
    <c:backWall>
      <c:thickness val="0"/>
      <c:spPr>
        <a:noFill/>
        <a:ln w="25560">
          <a:noFill/>
        </a:ln>
      </c:spPr>
    </c:backWall>
    <c:plotArea>
      <c:layout>
        <c:manualLayout>
          <c:layoutTarget val="inner"/>
          <c:xMode val="edge"/>
          <c:yMode val="edge"/>
          <c:x val="3.6778611020541203E-2"/>
          <c:y val="3.0926191614857299E-2"/>
          <c:w val="0.63306162373654995"/>
          <c:h val="0.86457835166587005"/>
        </c:manualLayout>
      </c:layout>
      <c:bar3DChart>
        <c:barDir val="col"/>
        <c:grouping val="stacked"/>
        <c:varyColors val="0"/>
        <c:ser>
          <c:idx val="0"/>
          <c:order val="0"/>
          <c:tx>
            <c:strRef>
              <c:f>label 0</c:f>
              <c:strCache>
                <c:ptCount val="1"/>
                <c:pt idx="0">
                  <c:v>изменение остатков средств на счетах</c:v>
                </c:pt>
              </c:strCache>
            </c:strRef>
          </c:tx>
          <c:spPr>
            <a:solidFill>
              <a:srgbClr val="D2A010"/>
            </a:solidFill>
            <a:ln w="0">
              <a:noFill/>
            </a:ln>
          </c:spPr>
          <c:invertIfNegative val="0"/>
          <c:dLbls>
            <c:spPr>
              <a:noFill/>
              <a:ln>
                <a:noFill/>
              </a:ln>
              <a:effectLst/>
            </c:spPr>
            <c:txPr>
              <a:bodyPr wrap="square"/>
              <a:lstStyle/>
              <a:p>
                <a:pPr>
                  <a:defRPr sz="1800" b="0" strike="noStrike" spc="-1">
                    <a:solidFill>
                      <a:srgbClr val="000000"/>
                    </a:solidFill>
                    <a:latin typeface="Franklin Gothic Book"/>
                  </a:defRPr>
                </a:pPr>
                <a:endParaRPr lang="ru-RU"/>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2020</c:v>
                </c:pt>
                <c:pt idx="1">
                  <c:v>2021</c:v>
                </c:pt>
                <c:pt idx="2">
                  <c:v>2022</c:v>
                </c:pt>
              </c:strCache>
            </c:strRef>
          </c:cat>
          <c:val>
            <c:numRef>
              <c:f>0</c:f>
              <c:numCache>
                <c:formatCode>General</c:formatCode>
                <c:ptCount val="3"/>
                <c:pt idx="0">
                  <c:v>429.9</c:v>
                </c:pt>
                <c:pt idx="1">
                  <c:v>3080.1</c:v>
                </c:pt>
                <c:pt idx="2">
                  <c:v>10283.4</c:v>
                </c:pt>
              </c:numCache>
            </c:numRef>
          </c:val>
          <c:extLst>
            <c:ext xmlns:c16="http://schemas.microsoft.com/office/drawing/2014/chart" uri="{C3380CC4-5D6E-409C-BE32-E72D297353CC}">
              <c16:uniqueId val="{00000000-F828-420A-A31A-3B586CA63AD3}"/>
            </c:ext>
          </c:extLst>
        </c:ser>
        <c:ser>
          <c:idx val="1"/>
          <c:order val="1"/>
          <c:tx>
            <c:strRef>
              <c:f>label 1</c:f>
              <c:strCache>
                <c:ptCount val="1"/>
                <c:pt idx="0">
                  <c:v>кредиты в кредитных организациях</c:v>
                </c:pt>
              </c:strCache>
            </c:strRef>
          </c:tx>
          <c:spPr>
            <a:solidFill>
              <a:srgbClr val="BF9B93"/>
            </a:solidFill>
            <a:ln w="0">
              <a:noFill/>
            </a:ln>
          </c:spPr>
          <c:invertIfNegative val="0"/>
          <c:dLbls>
            <c:spPr>
              <a:noFill/>
              <a:ln>
                <a:noFill/>
              </a:ln>
              <a:effectLst/>
            </c:spPr>
            <c:txPr>
              <a:bodyPr wrap="square"/>
              <a:lstStyle/>
              <a:p>
                <a:pPr>
                  <a:defRPr sz="1800" b="0" strike="noStrike" spc="-1">
                    <a:solidFill>
                      <a:srgbClr val="000000"/>
                    </a:solidFill>
                    <a:latin typeface="Franklin Gothic Book"/>
                  </a:defRPr>
                </a:pPr>
                <a:endParaRPr lang="ru-RU"/>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3"/>
                <c:pt idx="0">
                  <c:v>2020</c:v>
                </c:pt>
                <c:pt idx="1">
                  <c:v>2021</c:v>
                </c:pt>
                <c:pt idx="2">
                  <c:v>2022</c:v>
                </c:pt>
              </c:strCache>
            </c:strRef>
          </c:cat>
          <c:val>
            <c:numRef>
              <c:f>1</c:f>
              <c:numCache>
                <c:formatCode>General</c:formatCode>
                <c:ptCount val="3"/>
                <c:pt idx="0">
                  <c:v>15303</c:v>
                </c:pt>
                <c:pt idx="1">
                  <c:v>103</c:v>
                </c:pt>
                <c:pt idx="2">
                  <c:v>7150</c:v>
                </c:pt>
              </c:numCache>
            </c:numRef>
          </c:val>
          <c:extLst>
            <c:ext xmlns:c16="http://schemas.microsoft.com/office/drawing/2014/chart" uri="{C3380CC4-5D6E-409C-BE32-E72D297353CC}">
              <c16:uniqueId val="{00000001-F828-420A-A31A-3B586CA63AD3}"/>
            </c:ext>
          </c:extLst>
        </c:ser>
        <c:dLbls>
          <c:showLegendKey val="0"/>
          <c:showVal val="0"/>
          <c:showCatName val="0"/>
          <c:showSerName val="0"/>
          <c:showPercent val="0"/>
          <c:showBubbleSize val="0"/>
        </c:dLbls>
        <c:gapWidth val="150"/>
        <c:shape val="box"/>
        <c:axId val="5218170"/>
        <c:axId val="45942856"/>
        <c:axId val="0"/>
      </c:bar3DChart>
      <c:catAx>
        <c:axId val="5218170"/>
        <c:scaling>
          <c:orientation val="minMax"/>
        </c:scaling>
        <c:delete val="0"/>
        <c:axPos val="b"/>
        <c:numFmt formatCode="General" sourceLinked="0"/>
        <c:majorTickMark val="out"/>
        <c:minorTickMark val="none"/>
        <c:tickLblPos val="nextTo"/>
        <c:spPr>
          <a:ln w="10080">
            <a:solidFill>
              <a:srgbClr val="8B8B8B"/>
            </a:solidFill>
            <a:round/>
          </a:ln>
        </c:spPr>
        <c:txPr>
          <a:bodyPr/>
          <a:lstStyle/>
          <a:p>
            <a:pPr>
              <a:defRPr sz="1800" b="0" strike="noStrike" spc="-1">
                <a:solidFill>
                  <a:srgbClr val="000000"/>
                </a:solidFill>
                <a:latin typeface="Times New Roman"/>
              </a:defRPr>
            </a:pPr>
            <a:endParaRPr lang="ru-RU"/>
          </a:p>
        </c:txPr>
        <c:crossAx val="45942856"/>
        <c:crosses val="autoZero"/>
        <c:auto val="1"/>
        <c:lblAlgn val="ctr"/>
        <c:lblOffset val="100"/>
        <c:noMultiLvlLbl val="0"/>
      </c:catAx>
      <c:valAx>
        <c:axId val="45942856"/>
        <c:scaling>
          <c:orientation val="minMax"/>
        </c:scaling>
        <c:delete val="1"/>
        <c:axPos val="l"/>
        <c:numFmt formatCode="General" sourceLinked="1"/>
        <c:majorTickMark val="out"/>
        <c:minorTickMark val="none"/>
        <c:tickLblPos val="nextTo"/>
        <c:crossAx val="5218170"/>
        <c:crosses val="autoZero"/>
        <c:crossBetween val="between"/>
      </c:valAx>
    </c:plotArea>
    <c:legend>
      <c:legendPos val="r"/>
      <c:layout>
        <c:manualLayout>
          <c:xMode val="edge"/>
          <c:yMode val="edge"/>
          <c:x val="0.64026288660089503"/>
          <c:y val="5.6550196850393697E-2"/>
          <c:w val="0.34456799091790402"/>
          <c:h val="0.50650612661596395"/>
        </c:manualLayout>
      </c:layout>
      <c:overlay val="0"/>
      <c:spPr>
        <a:noFill/>
        <a:ln w="0">
          <a:noFill/>
        </a:ln>
      </c:spPr>
      <c:txPr>
        <a:bodyPr/>
        <a:lstStyle/>
        <a:p>
          <a:pPr>
            <a:defRPr sz="1800" b="0" strike="noStrike" spc="-1">
              <a:solidFill>
                <a:srgbClr val="000000"/>
              </a:solidFill>
              <a:latin typeface="Franklin Gothic Book"/>
            </a:defRPr>
          </a:pPr>
          <a:endParaRPr lang="ru-RU"/>
        </a:p>
      </c:txPr>
    </c:legend>
    <c:plotVisOnly val="1"/>
    <c:dispBlanksAs val="gap"/>
    <c:showDLblsOverMax val="1"/>
  </c:chart>
  <c:spPr>
    <a:noFill/>
    <a:ln w="9360">
      <a:solidFill>
        <a:srgbClr val="D9D9D9"/>
      </a:solidFill>
      <a:round/>
    </a:ln>
  </c:spPr>
  <c:userShapes r:id="rId1"/>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0"/>
    </c:view3D>
    <c:floor>
      <c:thickness val="0"/>
      <c:spPr>
        <a:noFill/>
        <a:ln w="10080">
          <a:noFill/>
        </a:ln>
      </c:spPr>
    </c:floor>
    <c:sideWall>
      <c:thickness val="0"/>
      <c:spPr>
        <a:noFill/>
        <a:ln w="25560">
          <a:noFill/>
        </a:ln>
      </c:spPr>
    </c:sideWall>
    <c:backWall>
      <c:thickness val="0"/>
      <c:spPr>
        <a:noFill/>
        <a:ln w="25560">
          <a:noFill/>
        </a:ln>
      </c:spPr>
    </c:backWall>
    <c:plotArea>
      <c:layout>
        <c:manualLayout>
          <c:layoutTarget val="inner"/>
          <c:xMode val="edge"/>
          <c:yMode val="edge"/>
          <c:x val="2.5418955076749801E-2"/>
          <c:y val="4.4170710464103502E-3"/>
          <c:w val="0.679833826221659"/>
          <c:h val="0.77124548961055095"/>
        </c:manualLayout>
      </c:layout>
      <c:bar3DChart>
        <c:barDir val="col"/>
        <c:grouping val="stacked"/>
        <c:varyColors val="0"/>
        <c:ser>
          <c:idx val="0"/>
          <c:order val="0"/>
          <c:tx>
            <c:strRef>
              <c:f>label 0</c:f>
              <c:strCache>
                <c:ptCount val="1"/>
                <c:pt idx="0">
                  <c:v>средства РБ</c:v>
                </c:pt>
              </c:strCache>
            </c:strRef>
          </c:tx>
          <c:spPr>
            <a:solidFill>
              <a:srgbClr val="C00000"/>
            </a:solidFill>
            <a:ln w="0">
              <a:noFill/>
            </a:ln>
          </c:spPr>
          <c:invertIfNegative val="0"/>
          <c:dPt>
            <c:idx val="0"/>
            <c:invertIfNegative val="0"/>
            <c:bubble3D val="0"/>
            <c:extLst>
              <c:ext xmlns:c16="http://schemas.microsoft.com/office/drawing/2014/chart" uri="{C3380CC4-5D6E-409C-BE32-E72D297353CC}">
                <c16:uniqueId val="{00000001-97DF-4F44-95CB-5D596A347B97}"/>
              </c:ext>
            </c:extLst>
          </c:dPt>
          <c:dPt>
            <c:idx val="1"/>
            <c:invertIfNegative val="0"/>
            <c:bubble3D val="0"/>
            <c:extLst>
              <c:ext xmlns:c16="http://schemas.microsoft.com/office/drawing/2014/chart" uri="{C3380CC4-5D6E-409C-BE32-E72D297353CC}">
                <c16:uniqueId val="{00000003-97DF-4F44-95CB-5D596A347B97}"/>
              </c:ext>
            </c:extLst>
          </c:dPt>
          <c:dPt>
            <c:idx val="2"/>
            <c:invertIfNegative val="0"/>
            <c:bubble3D val="0"/>
            <c:extLst>
              <c:ext xmlns:c16="http://schemas.microsoft.com/office/drawing/2014/chart" uri="{C3380CC4-5D6E-409C-BE32-E72D297353CC}">
                <c16:uniqueId val="{00000005-97DF-4F44-95CB-5D596A347B97}"/>
              </c:ext>
            </c:extLst>
          </c:dPt>
          <c:dLbls>
            <c:dLbl>
              <c:idx val="0"/>
              <c:layout>
                <c:manualLayout>
                  <c:x val="-7.2038161644011403E-2"/>
                  <c:y val="-1.53625041192766E-2"/>
                </c:manualLayout>
              </c:layout>
              <c:numFmt formatCode="#,##0.0" sourceLinked="0"/>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97DF-4F44-95CB-5D596A347B97}"/>
                </c:ext>
              </c:extLst>
            </c:dLbl>
            <c:dLbl>
              <c:idx val="1"/>
              <c:layout>
                <c:manualLayout>
                  <c:x val="-7.4522431779880494E-2"/>
                  <c:y val="-2.4141077901720501E-2"/>
                </c:manualLayout>
              </c:layout>
              <c:numFmt formatCode="#,##0.0" sourceLinked="0"/>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97DF-4F44-95CB-5D596A347B97}"/>
                </c:ext>
              </c:extLst>
            </c:dLbl>
            <c:dLbl>
              <c:idx val="2"/>
              <c:layout>
                <c:manualLayout>
                  <c:x val="-6.4585938025665396E-2"/>
                  <c:y val="-1.0973217228054701E-2"/>
                </c:manualLayout>
              </c:layout>
              <c:numFmt formatCode="#,##0.0" sourceLinked="0"/>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97DF-4F44-95CB-5D596A347B97}"/>
                </c:ext>
              </c:extLst>
            </c:dLbl>
            <c:numFmt formatCode="#,##0.0" sourceLinked="0"/>
            <c:spPr>
              <a:noFill/>
              <a:ln>
                <a:noFill/>
              </a:ln>
              <a:effectLst/>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на 01.01.2021г.</c:v>
                </c:pt>
                <c:pt idx="1">
                  <c:v>на 01.01.2022г.</c:v>
                </c:pt>
                <c:pt idx="2">
                  <c:v>на 01.01.2023г.</c:v>
                </c:pt>
              </c:strCache>
            </c:strRef>
          </c:cat>
          <c:val>
            <c:numRef>
              <c:f>0</c:f>
              <c:numCache>
                <c:formatCode>General</c:formatCode>
                <c:ptCount val="3"/>
                <c:pt idx="0">
                  <c:v>0</c:v>
                </c:pt>
                <c:pt idx="1">
                  <c:v>0</c:v>
                </c:pt>
                <c:pt idx="2">
                  <c:v>89.9</c:v>
                </c:pt>
              </c:numCache>
            </c:numRef>
          </c:val>
          <c:extLst>
            <c:ext xmlns:c16="http://schemas.microsoft.com/office/drawing/2014/chart" uri="{C3380CC4-5D6E-409C-BE32-E72D297353CC}">
              <c16:uniqueId val="{00000006-97DF-4F44-95CB-5D596A347B97}"/>
            </c:ext>
          </c:extLst>
        </c:ser>
        <c:ser>
          <c:idx val="1"/>
          <c:order val="1"/>
          <c:tx>
            <c:strRef>
              <c:f>label 1</c:f>
              <c:strCache>
                <c:ptCount val="1"/>
                <c:pt idx="0">
                  <c:v>собственные средства</c:v>
                </c:pt>
              </c:strCache>
            </c:strRef>
          </c:tx>
          <c:spPr>
            <a:solidFill>
              <a:srgbClr val="FFFF00"/>
            </a:solidFill>
            <a:ln w="0">
              <a:noFill/>
            </a:ln>
          </c:spPr>
          <c:invertIfNegative val="0"/>
          <c:dPt>
            <c:idx val="0"/>
            <c:invertIfNegative val="0"/>
            <c:bubble3D val="0"/>
            <c:extLst>
              <c:ext xmlns:c16="http://schemas.microsoft.com/office/drawing/2014/chart" uri="{C3380CC4-5D6E-409C-BE32-E72D297353CC}">
                <c16:uniqueId val="{00000008-97DF-4F44-95CB-5D596A347B97}"/>
              </c:ext>
            </c:extLst>
          </c:dPt>
          <c:dPt>
            <c:idx val="1"/>
            <c:invertIfNegative val="0"/>
            <c:bubble3D val="0"/>
            <c:extLst>
              <c:ext xmlns:c16="http://schemas.microsoft.com/office/drawing/2014/chart" uri="{C3380CC4-5D6E-409C-BE32-E72D297353CC}">
                <c16:uniqueId val="{0000000A-97DF-4F44-95CB-5D596A347B97}"/>
              </c:ext>
            </c:extLst>
          </c:dPt>
          <c:dPt>
            <c:idx val="2"/>
            <c:invertIfNegative val="0"/>
            <c:bubble3D val="0"/>
            <c:extLst>
              <c:ext xmlns:c16="http://schemas.microsoft.com/office/drawing/2014/chart" uri="{C3380CC4-5D6E-409C-BE32-E72D297353CC}">
                <c16:uniqueId val="{0000000C-97DF-4F44-95CB-5D596A347B97}"/>
              </c:ext>
            </c:extLst>
          </c:dPt>
          <c:dLbls>
            <c:dLbl>
              <c:idx val="0"/>
              <c:layout>
                <c:manualLayout>
                  <c:x val="-3.2460986337981203E-2"/>
                  <c:y val="-0.22479058867767901"/>
                </c:manualLayout>
              </c:layout>
              <c:numFmt formatCode="#,##0.0" sourceLinked="0"/>
              <c:spPr/>
              <c:txPr>
                <a:bodyPr wrap="square"/>
                <a:lstStyle/>
                <a:p>
                  <a:pPr>
                    <a:defRPr sz="1400" b="1" strike="noStrike" spc="-1">
                      <a:solidFill>
                        <a:srgbClr val="000000"/>
                      </a:solidFill>
                      <a:latin typeface="Times New Roman"/>
                    </a:defRPr>
                  </a:pPr>
                  <a:endParaRPr lang="ru-RU"/>
                </a:p>
              </c:txPr>
              <c:showLegendKey val="1"/>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8-97DF-4F44-95CB-5D596A347B97}"/>
                </c:ext>
              </c:extLst>
            </c:dLbl>
            <c:dLbl>
              <c:idx val="1"/>
              <c:layout>
                <c:manualLayout>
                  <c:x val="-5.6441303079000603E-3"/>
                  <c:y val="-0.25068755414245902"/>
                </c:manualLayout>
              </c:layout>
              <c:numFmt formatCode="#,##0.0" sourceLinked="0"/>
              <c:spPr/>
              <c:txPr>
                <a:bodyPr wrap="square"/>
                <a:lstStyle/>
                <a:p>
                  <a:pPr>
                    <a:defRPr sz="1400" b="1" strike="noStrike" spc="-1">
                      <a:solidFill>
                        <a:srgbClr val="000000"/>
                      </a:solidFill>
                      <a:latin typeface="Times New Roman"/>
                    </a:defRPr>
                  </a:pPr>
                  <a:endParaRPr lang="ru-RU"/>
                </a:p>
              </c:txPr>
              <c:showLegendKey val="1"/>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A-97DF-4F44-95CB-5D596A347B97}"/>
                </c:ext>
              </c:extLst>
            </c:dLbl>
            <c:dLbl>
              <c:idx val="2"/>
              <c:layout>
                <c:manualLayout>
                  <c:x val="-8.1974459801806093E-2"/>
                  <c:y val="-0.28749846418160502"/>
                </c:manualLayout>
              </c:layout>
              <c:numFmt formatCode="#,##0.0" sourceLinked="0"/>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C-97DF-4F44-95CB-5D596A347B97}"/>
                </c:ext>
              </c:extLst>
            </c:dLbl>
            <c:numFmt formatCode="#,##0.0" sourceLinked="0"/>
            <c:spPr>
              <a:noFill/>
              <a:ln>
                <a:noFill/>
              </a:ln>
              <a:effectLst/>
            </c:spPr>
            <c:txPr>
              <a:bodyPr wrap="square"/>
              <a:lstStyle/>
              <a:p>
                <a:pPr>
                  <a:defRPr sz="14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на 01.01.2021г.</c:v>
                </c:pt>
                <c:pt idx="1">
                  <c:v>на 01.01.2022г.</c:v>
                </c:pt>
                <c:pt idx="2">
                  <c:v>на 01.01.2023г.</c:v>
                </c:pt>
              </c:strCache>
            </c:strRef>
          </c:cat>
          <c:val>
            <c:numRef>
              <c:f>1</c:f>
              <c:numCache>
                <c:formatCode>General</c:formatCode>
                <c:ptCount val="3"/>
                <c:pt idx="0">
                  <c:v>10577.4</c:v>
                </c:pt>
                <c:pt idx="1">
                  <c:v>13657.5</c:v>
                </c:pt>
                <c:pt idx="2">
                  <c:v>23851</c:v>
                </c:pt>
              </c:numCache>
            </c:numRef>
          </c:val>
          <c:extLst>
            <c:ext xmlns:c16="http://schemas.microsoft.com/office/drawing/2014/chart" uri="{C3380CC4-5D6E-409C-BE32-E72D297353CC}">
              <c16:uniqueId val="{0000000D-97DF-4F44-95CB-5D596A347B97}"/>
            </c:ext>
          </c:extLst>
        </c:ser>
        <c:dLbls>
          <c:showLegendKey val="0"/>
          <c:showVal val="0"/>
          <c:showCatName val="0"/>
          <c:showSerName val="0"/>
          <c:showPercent val="0"/>
          <c:showBubbleSize val="0"/>
        </c:dLbls>
        <c:gapWidth val="150"/>
        <c:shape val="cylinder"/>
        <c:axId val="13910265"/>
        <c:axId val="18321583"/>
        <c:axId val="0"/>
      </c:bar3DChart>
      <c:catAx>
        <c:axId val="13910265"/>
        <c:scaling>
          <c:orientation val="minMax"/>
        </c:scaling>
        <c:delete val="0"/>
        <c:axPos val="b"/>
        <c:numFmt formatCode="General" sourceLinked="1"/>
        <c:majorTickMark val="out"/>
        <c:minorTickMark val="none"/>
        <c:tickLblPos val="nextTo"/>
        <c:spPr>
          <a:ln w="10080">
            <a:solidFill>
              <a:srgbClr val="8B8B8B"/>
            </a:solidFill>
            <a:round/>
          </a:ln>
        </c:spPr>
        <c:txPr>
          <a:bodyPr/>
          <a:lstStyle/>
          <a:p>
            <a:pPr>
              <a:defRPr sz="1200" b="1" strike="noStrike" spc="-1">
                <a:solidFill>
                  <a:srgbClr val="000000"/>
                </a:solidFill>
                <a:latin typeface="Franklin Gothic Book"/>
              </a:defRPr>
            </a:pPr>
            <a:endParaRPr lang="ru-RU"/>
          </a:p>
        </c:txPr>
        <c:crossAx val="18321583"/>
        <c:crosses val="autoZero"/>
        <c:auto val="1"/>
        <c:lblAlgn val="ctr"/>
        <c:lblOffset val="100"/>
        <c:noMultiLvlLbl val="0"/>
      </c:catAx>
      <c:valAx>
        <c:axId val="18321583"/>
        <c:scaling>
          <c:orientation val="minMax"/>
        </c:scaling>
        <c:delete val="1"/>
        <c:axPos val="l"/>
        <c:numFmt formatCode="General" sourceLinked="1"/>
        <c:majorTickMark val="out"/>
        <c:minorTickMark val="none"/>
        <c:tickLblPos val="nextTo"/>
        <c:crossAx val="13910265"/>
        <c:crosses val="autoZero"/>
        <c:crossBetween val="between"/>
      </c:valAx>
    </c:plotArea>
    <c:legend>
      <c:legendPos val="r"/>
      <c:layout>
        <c:manualLayout>
          <c:xMode val="edge"/>
          <c:yMode val="edge"/>
          <c:x val="0.66430529628163404"/>
          <c:y val="0.20407522822995799"/>
          <c:w val="0.24683759707450301"/>
          <c:h val="0.16425817509003701"/>
        </c:manualLayout>
      </c:layout>
      <c:overlay val="0"/>
      <c:spPr>
        <a:noFill/>
        <a:ln w="0">
          <a:noFill/>
        </a:ln>
      </c:spPr>
      <c:txPr>
        <a:bodyPr/>
        <a:lstStyle/>
        <a:p>
          <a:pPr>
            <a:defRPr sz="1400" b="0" strike="noStrike" spc="-1">
              <a:solidFill>
                <a:srgbClr val="000000"/>
              </a:solidFill>
              <a:latin typeface="Franklin Gothic Book"/>
            </a:defRPr>
          </a:pPr>
          <a:endParaRPr lang="ru-RU"/>
        </a:p>
      </c:txPr>
    </c:legend>
    <c:plotVisOnly val="1"/>
    <c:dispBlanksAs val="gap"/>
    <c:showDLblsOverMax val="1"/>
  </c:chart>
  <c:spPr>
    <a:noFill/>
    <a:ln w="9360">
      <a:solidFill>
        <a:srgbClr val="D9D9D9"/>
      </a:solidFill>
      <a:round/>
    </a:ln>
  </c:spPr>
  <c:userShapes r:id="rId1"/>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1"/>
    </c:view3D>
    <c:floor>
      <c:thickness val="0"/>
      <c:spPr>
        <a:noFill/>
        <a:ln w="10080">
          <a:solidFill>
            <a:srgbClr val="8B8B8B"/>
          </a:solidFill>
          <a:round/>
        </a:ln>
      </c:spPr>
    </c:floor>
    <c:sideWall>
      <c:thickness val="0"/>
      <c:spPr>
        <a:noFill/>
        <a:ln w="10080">
          <a:solidFill>
            <a:srgbClr val="8B8B8B"/>
          </a:solidFill>
          <a:round/>
        </a:ln>
      </c:spPr>
    </c:sideWall>
    <c:backWall>
      <c:thickness val="0"/>
      <c:spPr>
        <a:noFill/>
        <a:ln w="10080">
          <a:solidFill>
            <a:srgbClr val="8B8B8B"/>
          </a:solidFill>
          <a:round/>
        </a:ln>
      </c:spPr>
    </c:backWall>
    <c:plotArea>
      <c:layout>
        <c:manualLayout>
          <c:layoutTarget val="inner"/>
          <c:xMode val="edge"/>
          <c:yMode val="edge"/>
          <c:x val="6.6752136752136704E-2"/>
          <c:y val="2.8122070617644002E-3"/>
          <c:w val="0.60239316239316198"/>
          <c:h val="0.79835433808978196"/>
        </c:manualLayout>
      </c:layout>
      <c:bar3DChart>
        <c:barDir val="col"/>
        <c:grouping val="clustered"/>
        <c:varyColors val="0"/>
        <c:ser>
          <c:idx val="0"/>
          <c:order val="0"/>
          <c:tx>
            <c:strRef>
              <c:f>label 0</c:f>
              <c:strCache>
                <c:ptCount val="1"/>
                <c:pt idx="0">
                  <c:v>На 01.01.2021</c:v>
                </c:pt>
              </c:strCache>
            </c:strRef>
          </c:tx>
          <c:spPr>
            <a:solidFill>
              <a:srgbClr val="FFFF00"/>
            </a:solidFill>
            <a:ln w="0">
              <a:solidFill>
                <a:srgbClr val="FF0000"/>
              </a:solidFill>
            </a:ln>
          </c:spPr>
          <c:invertIfNegative val="0"/>
          <c:dPt>
            <c:idx val="0"/>
            <c:invertIfNegative val="0"/>
            <c:bubble3D val="0"/>
            <c:spPr>
              <a:solidFill>
                <a:srgbClr val="FFFF00"/>
              </a:solidFill>
              <a:ln w="0">
                <a:solidFill>
                  <a:srgbClr val="FFFF00"/>
                </a:solidFill>
              </a:ln>
            </c:spPr>
            <c:extLst>
              <c:ext xmlns:c16="http://schemas.microsoft.com/office/drawing/2014/chart" uri="{C3380CC4-5D6E-409C-BE32-E72D297353CC}">
                <c16:uniqueId val="{00000001-0580-4AE6-B9EE-B178C02C77CF}"/>
              </c:ext>
            </c:extLst>
          </c:dPt>
          <c:dLbls>
            <c:dLbl>
              <c:idx val="0"/>
              <c:layout>
                <c:manualLayout>
                  <c:x val="1.44172256952377E-2"/>
                  <c:y val="0.26087980462802002"/>
                </c:manualLayout>
              </c:layout>
              <c:numFmt formatCode="#,##0.0" sourceLinked="0"/>
              <c:spPr/>
              <c:txPr>
                <a:bodyPr rot="-5400000" wrap="square"/>
                <a:lstStyle/>
                <a:p>
                  <a:pPr>
                    <a:defRPr sz="1800" b="0" strike="noStrike" spc="-1">
                      <a:solidFill>
                        <a:srgbClr val="000000"/>
                      </a:solidFill>
                      <a:latin typeface="Franklin Gothic Book"/>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0580-4AE6-B9EE-B178C02C77CF}"/>
                </c:ext>
              </c:extLst>
            </c:dLbl>
            <c:numFmt formatCode="#,##0.0" sourceLinked="0"/>
            <c:spPr>
              <a:noFill/>
              <a:ln>
                <a:noFill/>
              </a:ln>
              <a:effectLst/>
            </c:spPr>
            <c:txPr>
              <a:bodyPr rot="-5400000" wrap="square"/>
              <a:lstStyle/>
              <a:p>
                <a:pPr>
                  <a:defRPr sz="1800" b="0" strike="noStrike" spc="-1">
                    <a:solidFill>
                      <a:srgbClr val="000000"/>
                    </a:solidFill>
                    <a:latin typeface="Franklin Gothic Book"/>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
                <c:pt idx="0">
                  <c:v>Просроченная кредиторская задолженность</c:v>
                </c:pt>
              </c:strCache>
            </c:strRef>
          </c:cat>
          <c:val>
            <c:numRef>
              <c:f>0</c:f>
              <c:numCache>
                <c:formatCode>General</c:formatCode>
                <c:ptCount val="1"/>
                <c:pt idx="0">
                  <c:v>13210.6</c:v>
                </c:pt>
              </c:numCache>
            </c:numRef>
          </c:val>
          <c:extLst>
            <c:ext xmlns:c16="http://schemas.microsoft.com/office/drawing/2014/chart" uri="{C3380CC4-5D6E-409C-BE32-E72D297353CC}">
              <c16:uniqueId val="{00000002-0580-4AE6-B9EE-B178C02C77CF}"/>
            </c:ext>
          </c:extLst>
        </c:ser>
        <c:ser>
          <c:idx val="1"/>
          <c:order val="1"/>
          <c:tx>
            <c:strRef>
              <c:f>label 1</c:f>
              <c:strCache>
                <c:ptCount val="1"/>
                <c:pt idx="0">
                  <c:v>На 01.01.2022</c:v>
                </c:pt>
              </c:strCache>
            </c:strRef>
          </c:tx>
          <c:spPr>
            <a:solidFill>
              <a:srgbClr val="0070C0"/>
            </a:solidFill>
            <a:ln w="0">
              <a:noFill/>
            </a:ln>
          </c:spPr>
          <c:invertIfNegative val="0"/>
          <c:dPt>
            <c:idx val="0"/>
            <c:invertIfNegative val="0"/>
            <c:bubble3D val="0"/>
            <c:extLst>
              <c:ext xmlns:c16="http://schemas.microsoft.com/office/drawing/2014/chart" uri="{C3380CC4-5D6E-409C-BE32-E72D297353CC}">
                <c16:uniqueId val="{00000004-0580-4AE6-B9EE-B178C02C77CF}"/>
              </c:ext>
            </c:extLst>
          </c:dPt>
          <c:dLbls>
            <c:dLbl>
              <c:idx val="0"/>
              <c:layout>
                <c:manualLayout>
                  <c:x val="1.9087364223555999E-2"/>
                  <c:y val="0.33069271009185602"/>
                </c:manualLayout>
              </c:layout>
              <c:numFmt formatCode="#,##0.0" sourceLinked="0"/>
              <c:spPr/>
              <c:txPr>
                <a:bodyPr rot="-5400000" wrap="square"/>
                <a:lstStyle/>
                <a:p>
                  <a:pPr>
                    <a:defRPr sz="1800" b="0" strike="noStrike" spc="-1">
                      <a:solidFill>
                        <a:srgbClr val="000000"/>
                      </a:solidFill>
                      <a:latin typeface="Franklin Gothic Book"/>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4-0580-4AE6-B9EE-B178C02C77CF}"/>
                </c:ext>
              </c:extLst>
            </c:dLbl>
            <c:spPr>
              <a:noFill/>
              <a:ln>
                <a:noFill/>
              </a:ln>
              <a:effectLst/>
            </c:spPr>
            <c:txPr>
              <a:bodyPr wrap="square"/>
              <a:lstStyle/>
              <a:p>
                <a:pPr>
                  <a:defRPr sz="1800" b="0" strike="noStrike" spc="-1">
                    <a:solidFill>
                      <a:srgbClr val="000000"/>
                    </a:solidFill>
                    <a:latin typeface="Franklin Gothic Book"/>
                  </a:defRPr>
                </a:pPr>
                <a:endParaRPr lang="ru-RU"/>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1"/>
                <c:pt idx="0">
                  <c:v>Просроченная кредиторская задолженность</c:v>
                </c:pt>
              </c:strCache>
            </c:strRef>
          </c:cat>
          <c:val>
            <c:numRef>
              <c:f>1</c:f>
              <c:numCache>
                <c:formatCode>General</c:formatCode>
                <c:ptCount val="1"/>
                <c:pt idx="0">
                  <c:v>10608.3</c:v>
                </c:pt>
              </c:numCache>
            </c:numRef>
          </c:val>
          <c:extLst>
            <c:ext xmlns:c16="http://schemas.microsoft.com/office/drawing/2014/chart" uri="{C3380CC4-5D6E-409C-BE32-E72D297353CC}">
              <c16:uniqueId val="{00000005-0580-4AE6-B9EE-B178C02C77CF}"/>
            </c:ext>
          </c:extLst>
        </c:ser>
        <c:ser>
          <c:idx val="2"/>
          <c:order val="2"/>
          <c:tx>
            <c:strRef>
              <c:f>label 2</c:f>
              <c:strCache>
                <c:ptCount val="1"/>
                <c:pt idx="0">
                  <c:v>На 01.01.2023</c:v>
                </c:pt>
              </c:strCache>
            </c:strRef>
          </c:tx>
          <c:spPr>
            <a:solidFill>
              <a:srgbClr val="CCA192"/>
            </a:solidFill>
            <a:ln w="0">
              <a:solidFill>
                <a:srgbClr val="00FFCC"/>
              </a:solidFill>
            </a:ln>
          </c:spPr>
          <c:invertIfNegative val="0"/>
          <c:dPt>
            <c:idx val="0"/>
            <c:invertIfNegative val="0"/>
            <c:bubble3D val="0"/>
            <c:extLst>
              <c:ext xmlns:c16="http://schemas.microsoft.com/office/drawing/2014/chart" uri="{C3380CC4-5D6E-409C-BE32-E72D297353CC}">
                <c16:uniqueId val="{00000007-0580-4AE6-B9EE-B178C02C77CF}"/>
              </c:ext>
            </c:extLst>
          </c:dPt>
          <c:dLbls>
            <c:dLbl>
              <c:idx val="0"/>
              <c:layout>
                <c:manualLayout>
                  <c:x val="2.1110361921765599E-2"/>
                  <c:y val="0.192624308489139"/>
                </c:manualLayout>
              </c:layout>
              <c:numFmt formatCode="#,##0.0" sourceLinked="0"/>
              <c:spPr/>
              <c:txPr>
                <a:bodyPr rot="-5400000" wrap="square"/>
                <a:lstStyle/>
                <a:p>
                  <a:pPr>
                    <a:defRPr sz="1800" b="0" strike="noStrike" spc="-1">
                      <a:solidFill>
                        <a:srgbClr val="000000"/>
                      </a:solidFill>
                      <a:latin typeface="Franklin Gothic Book"/>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0580-4AE6-B9EE-B178C02C77CF}"/>
                </c:ext>
              </c:extLst>
            </c:dLbl>
            <c:numFmt formatCode="#,##0.0" sourceLinked="0"/>
            <c:spPr>
              <a:noFill/>
              <a:ln>
                <a:noFill/>
              </a:ln>
              <a:effectLst/>
            </c:spPr>
            <c:txPr>
              <a:bodyPr rot="-5400000" wrap="square"/>
              <a:lstStyle/>
              <a:p>
                <a:pPr>
                  <a:defRPr sz="1800" b="0" strike="noStrike" spc="-1">
                    <a:solidFill>
                      <a:srgbClr val="000000"/>
                    </a:solidFill>
                    <a:latin typeface="Franklin Gothic Book"/>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1"/>
                <c:pt idx="0">
                  <c:v>Просроченная кредиторская задолженность</c:v>
                </c:pt>
              </c:strCache>
            </c:strRef>
          </c:cat>
          <c:val>
            <c:numRef>
              <c:f>2</c:f>
              <c:numCache>
                <c:formatCode>General</c:formatCode>
                <c:ptCount val="1"/>
                <c:pt idx="0">
                  <c:v>3707.6</c:v>
                </c:pt>
              </c:numCache>
            </c:numRef>
          </c:val>
          <c:extLst>
            <c:ext xmlns:c16="http://schemas.microsoft.com/office/drawing/2014/chart" uri="{C3380CC4-5D6E-409C-BE32-E72D297353CC}">
              <c16:uniqueId val="{00000008-0580-4AE6-B9EE-B178C02C77CF}"/>
            </c:ext>
          </c:extLst>
        </c:ser>
        <c:dLbls>
          <c:showLegendKey val="0"/>
          <c:showVal val="0"/>
          <c:showCatName val="0"/>
          <c:showSerName val="0"/>
          <c:showPercent val="0"/>
          <c:showBubbleSize val="0"/>
        </c:dLbls>
        <c:gapWidth val="166"/>
        <c:shape val="cylinder"/>
        <c:axId val="90661942"/>
        <c:axId val="46395560"/>
        <c:axId val="0"/>
      </c:bar3DChart>
      <c:catAx>
        <c:axId val="90661942"/>
        <c:scaling>
          <c:orientation val="minMax"/>
        </c:scaling>
        <c:delete val="1"/>
        <c:axPos val="b"/>
        <c:numFmt formatCode="General" sourceLinked="1"/>
        <c:majorTickMark val="out"/>
        <c:minorTickMark val="none"/>
        <c:tickLblPos val="nextTo"/>
        <c:crossAx val="46395560"/>
        <c:crosses val="autoZero"/>
        <c:auto val="1"/>
        <c:lblAlgn val="ctr"/>
        <c:lblOffset val="100"/>
        <c:noMultiLvlLbl val="0"/>
      </c:catAx>
      <c:valAx>
        <c:axId val="46395560"/>
        <c:scaling>
          <c:orientation val="minMax"/>
        </c:scaling>
        <c:delete val="0"/>
        <c:axPos val="l"/>
        <c:numFmt formatCode="#,##0.00" sourceLinked="0"/>
        <c:majorTickMark val="out"/>
        <c:minorTickMark val="none"/>
        <c:tickLblPos val="none"/>
        <c:spPr>
          <a:ln w="10080">
            <a:noFill/>
          </a:ln>
        </c:spPr>
        <c:txPr>
          <a:bodyPr/>
          <a:lstStyle/>
          <a:p>
            <a:pPr>
              <a:defRPr sz="1800" b="0" strike="noStrike" spc="-1">
                <a:solidFill>
                  <a:srgbClr val="000000"/>
                </a:solidFill>
                <a:latin typeface="Franklin Gothic Book"/>
              </a:defRPr>
            </a:pPr>
            <a:endParaRPr lang="ru-RU"/>
          </a:p>
        </c:txPr>
        <c:crossAx val="90661942"/>
        <c:crosses val="autoZero"/>
        <c:crossBetween val="between"/>
        <c:majorUnit val="50"/>
      </c:valAx>
    </c:plotArea>
    <c:legend>
      <c:legendPos val="r"/>
      <c:layout>
        <c:manualLayout>
          <c:xMode val="edge"/>
          <c:yMode val="edge"/>
          <c:x val="0.56749666011560695"/>
          <c:y val="6.7234650147702003E-3"/>
          <c:w val="0.33650794404505302"/>
          <c:h val="0.23932517856104399"/>
        </c:manualLayout>
      </c:layout>
      <c:overlay val="0"/>
      <c:spPr>
        <a:noFill/>
        <a:ln w="0">
          <a:noFill/>
        </a:ln>
      </c:spPr>
      <c:txPr>
        <a:bodyPr/>
        <a:lstStyle/>
        <a:p>
          <a:pPr>
            <a:defRPr sz="1400" b="0" strike="noStrike" spc="-1">
              <a:solidFill>
                <a:srgbClr val="000000"/>
              </a:solidFill>
              <a:latin typeface="Franklin Gothic Book"/>
            </a:defRPr>
          </a:pPr>
          <a:endParaRPr lang="ru-RU"/>
        </a:p>
      </c:txPr>
    </c:legend>
    <c:plotVisOnly val="1"/>
    <c:dispBlanksAs val="gap"/>
    <c:showDLblsOverMax val="1"/>
  </c:chart>
  <c:spPr>
    <a:noFill/>
    <a:ln w="9360">
      <a:solidFill>
        <a:srgbClr val="D9D9D9"/>
      </a:solidFill>
      <a:round/>
    </a:ln>
  </c:spPr>
  <c:userShapes r:id="rId1"/>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title>
      <c:tx>
        <c:rich>
          <a:bodyPr rot="0"/>
          <a:lstStyle/>
          <a:p>
            <a:pPr>
              <a:defRPr lang="ru-RU" sz="1600" b="1" strike="noStrike" spc="-1">
                <a:solidFill>
                  <a:srgbClr val="000000"/>
                </a:solidFill>
                <a:latin typeface="Times New Roman"/>
              </a:defRPr>
            </a:pPr>
            <a:r>
              <a:rPr lang="ru-RU" sz="1600" b="1" strike="noStrike" spc="-1">
                <a:solidFill>
                  <a:srgbClr val="000000"/>
                </a:solidFill>
                <a:latin typeface="Times New Roman"/>
              </a:rPr>
              <a:t>Муниципальный долг (тыс. руб.)</a:t>
            </a:r>
          </a:p>
        </c:rich>
      </c:tx>
      <c:layout>
        <c:manualLayout>
          <c:xMode val="edge"/>
          <c:yMode val="edge"/>
          <c:x val="0.21093023255814"/>
          <c:y val="0.84558823529411797"/>
        </c:manualLayout>
      </c:layout>
      <c:overlay val="0"/>
      <c:spPr>
        <a:noFill/>
        <a:ln w="0">
          <a:noFill/>
        </a:ln>
      </c:spPr>
    </c:title>
    <c:autoTitleDeleted val="0"/>
    <c:view3D>
      <c:rotX val="15"/>
      <c:rotY val="20"/>
      <c:rAngAx val="0"/>
    </c:view3D>
    <c:floor>
      <c:thickness val="0"/>
      <c:spPr>
        <a:noFill/>
        <a:ln w="10080">
          <a:solidFill>
            <a:srgbClr val="8B8B8B"/>
          </a:solidFill>
          <a:round/>
        </a:ln>
      </c:spPr>
    </c:floor>
    <c:sideWall>
      <c:thickness val="0"/>
      <c:spPr>
        <a:noFill/>
        <a:ln w="10080">
          <a:solidFill>
            <a:srgbClr val="8B8B8B"/>
          </a:solidFill>
          <a:round/>
        </a:ln>
      </c:spPr>
    </c:sideWall>
    <c:backWall>
      <c:thickness val="0"/>
      <c:spPr>
        <a:noFill/>
        <a:ln w="10080">
          <a:solidFill>
            <a:srgbClr val="8B8B8B"/>
          </a:solidFill>
          <a:round/>
        </a:ln>
      </c:spPr>
    </c:backWall>
    <c:plotArea>
      <c:layout>
        <c:manualLayout>
          <c:layoutTarget val="inner"/>
          <c:xMode val="edge"/>
          <c:yMode val="edge"/>
          <c:x val="3.6976744186046497E-2"/>
          <c:y val="9.0294117647058803E-2"/>
          <c:w val="0.58147286821705402"/>
          <c:h val="0.74367647058823505"/>
        </c:manualLayout>
      </c:layout>
      <c:bar3DChart>
        <c:barDir val="col"/>
        <c:grouping val="stacked"/>
        <c:varyColors val="0"/>
        <c:ser>
          <c:idx val="0"/>
          <c:order val="0"/>
          <c:tx>
            <c:strRef>
              <c:f>label 0</c:f>
              <c:strCache>
                <c:ptCount val="1"/>
                <c:pt idx="0">
                  <c:v>муниципальный долг</c:v>
                </c:pt>
              </c:strCache>
            </c:strRef>
          </c:tx>
          <c:spPr>
            <a:solidFill>
              <a:srgbClr val="F0A22E"/>
            </a:solidFill>
            <a:ln w="0">
              <a:noFill/>
            </a:ln>
          </c:spPr>
          <c:invertIfNegative val="0"/>
          <c:dPt>
            <c:idx val="0"/>
            <c:invertIfNegative val="0"/>
            <c:bubble3D val="0"/>
            <c:spPr>
              <a:solidFill>
                <a:srgbClr val="CC00CC"/>
              </a:solidFill>
              <a:ln w="0">
                <a:noFill/>
              </a:ln>
            </c:spPr>
            <c:extLst>
              <c:ext xmlns:c16="http://schemas.microsoft.com/office/drawing/2014/chart" uri="{C3380CC4-5D6E-409C-BE32-E72D297353CC}">
                <c16:uniqueId val="{00000001-FB6F-41DA-90A1-E9365373C1E0}"/>
              </c:ext>
            </c:extLst>
          </c:dPt>
          <c:dPt>
            <c:idx val="1"/>
            <c:invertIfNegative val="0"/>
            <c:bubble3D val="0"/>
            <c:spPr>
              <a:solidFill>
                <a:srgbClr val="0000CC"/>
              </a:solidFill>
              <a:ln w="0">
                <a:noFill/>
              </a:ln>
            </c:spPr>
            <c:extLst>
              <c:ext xmlns:c16="http://schemas.microsoft.com/office/drawing/2014/chart" uri="{C3380CC4-5D6E-409C-BE32-E72D297353CC}">
                <c16:uniqueId val="{00000003-FB6F-41DA-90A1-E9365373C1E0}"/>
              </c:ext>
            </c:extLst>
          </c:dPt>
          <c:dPt>
            <c:idx val="2"/>
            <c:invertIfNegative val="0"/>
            <c:bubble3D val="0"/>
            <c:extLst>
              <c:ext xmlns:c16="http://schemas.microsoft.com/office/drawing/2014/chart" uri="{C3380CC4-5D6E-409C-BE32-E72D297353CC}">
                <c16:uniqueId val="{00000005-FB6F-41DA-90A1-E9365373C1E0}"/>
              </c:ext>
            </c:extLst>
          </c:dPt>
          <c:dLbls>
            <c:dLbl>
              <c:idx val="0"/>
              <c:layout>
                <c:manualLayout>
                  <c:x val="0.161740462118067"/>
                  <c:y val="-0.243832296974584"/>
                </c:manualLayout>
              </c:layout>
              <c:tx>
                <c:rich>
                  <a:bodyPr/>
                  <a:lstStyle/>
                  <a:p>
                    <a:r>
                      <a:rPr lang="en-US" sz="1400" b="0" strike="noStrike" spc="-1">
                        <a:solidFill>
                          <a:srgbClr val="000000"/>
                        </a:solidFill>
                        <a:latin typeface="Times New Roman"/>
                      </a:rPr>
                      <a:t>45 700,0</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FB6F-41DA-90A1-E9365373C1E0}"/>
                </c:ext>
              </c:extLst>
            </c:dLbl>
            <c:dLbl>
              <c:idx val="1"/>
              <c:layout>
                <c:manualLayout>
                  <c:x val="-0.14900189663756"/>
                  <c:y val="-0.223081020623417"/>
                </c:manualLayout>
              </c:layout>
              <c:tx>
                <c:rich>
                  <a:bodyPr/>
                  <a:lstStyle/>
                  <a:p>
                    <a:r>
                      <a:rPr lang="en-US" sz="1400" b="0" strike="noStrike" spc="-1">
                        <a:solidFill>
                          <a:srgbClr val="000000"/>
                        </a:solidFill>
                        <a:latin typeface="Times New Roman"/>
                      </a:rPr>
                      <a:t>45 803,0</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FB6F-41DA-90A1-E9365373C1E0}"/>
                </c:ext>
              </c:extLst>
            </c:dLbl>
            <c:dLbl>
              <c:idx val="2"/>
              <c:layout>
                <c:manualLayout>
                  <c:x val="2.4612360702221E-2"/>
                  <c:y val="-0.33202736608014599"/>
                </c:manualLayout>
              </c:layout>
              <c:numFmt formatCode="#,##0.0" sourceLinked="0"/>
              <c:spPr/>
              <c:txPr>
                <a:bodyPr wrap="square"/>
                <a:lstStyle/>
                <a:p>
                  <a:pPr>
                    <a:defRPr sz="1400" b="0" strike="noStrike" spc="-1">
                      <a:solidFill>
                        <a:srgbClr val="000000"/>
                      </a:solidFill>
                      <a:latin typeface="Times New Roman"/>
                    </a:defRPr>
                  </a:pPr>
                  <a:endParaRPr lang="ru-RU"/>
                </a:p>
              </c:txPr>
              <c:showLegendKey val="0"/>
              <c:showVal val="1"/>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5-FB6F-41DA-90A1-E9365373C1E0}"/>
                </c:ext>
              </c:extLst>
            </c:dLbl>
            <c:numFmt formatCode="#,##0.0" sourceLinked="0"/>
            <c:spPr>
              <a:noFill/>
              <a:ln>
                <a:noFill/>
              </a:ln>
              <a:effectLst/>
            </c:spPr>
            <c:txPr>
              <a:bodyPr wrap="square"/>
              <a:lstStyle/>
              <a:p>
                <a:pPr>
                  <a:defRPr sz="1400" b="0"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на 01.01.2021г.</c:v>
                </c:pt>
                <c:pt idx="1">
                  <c:v>на 01.01.2022г.</c:v>
                </c:pt>
                <c:pt idx="2">
                  <c:v>на 01.01.2023г.</c:v>
                </c:pt>
              </c:strCache>
            </c:strRef>
          </c:cat>
          <c:val>
            <c:numRef>
              <c:f>0</c:f>
              <c:numCache>
                <c:formatCode>General</c:formatCode>
                <c:ptCount val="3"/>
                <c:pt idx="0">
                  <c:v>45803</c:v>
                </c:pt>
                <c:pt idx="1">
                  <c:v>45700</c:v>
                </c:pt>
                <c:pt idx="2">
                  <c:v>52850</c:v>
                </c:pt>
              </c:numCache>
            </c:numRef>
          </c:val>
          <c:extLst>
            <c:ext xmlns:c16="http://schemas.microsoft.com/office/drawing/2014/chart" uri="{C3380CC4-5D6E-409C-BE32-E72D297353CC}">
              <c16:uniqueId val="{00000006-FB6F-41DA-90A1-E9365373C1E0}"/>
            </c:ext>
          </c:extLst>
        </c:ser>
        <c:dLbls>
          <c:showLegendKey val="0"/>
          <c:showVal val="0"/>
          <c:showCatName val="0"/>
          <c:showSerName val="0"/>
          <c:showPercent val="0"/>
          <c:showBubbleSize val="0"/>
        </c:dLbls>
        <c:gapWidth val="150"/>
        <c:shape val="cylinder"/>
        <c:axId val="90218877"/>
        <c:axId val="38047943"/>
        <c:axId val="0"/>
      </c:bar3DChart>
      <c:catAx>
        <c:axId val="90218877"/>
        <c:scaling>
          <c:orientation val="minMax"/>
        </c:scaling>
        <c:delete val="1"/>
        <c:axPos val="b"/>
        <c:numFmt formatCode="General" sourceLinked="1"/>
        <c:majorTickMark val="out"/>
        <c:minorTickMark val="none"/>
        <c:tickLblPos val="nextTo"/>
        <c:crossAx val="38047943"/>
        <c:crosses val="autoZero"/>
        <c:auto val="1"/>
        <c:lblAlgn val="ctr"/>
        <c:lblOffset val="100"/>
        <c:noMultiLvlLbl val="0"/>
      </c:catAx>
      <c:valAx>
        <c:axId val="38047943"/>
        <c:scaling>
          <c:orientation val="minMax"/>
        </c:scaling>
        <c:delete val="1"/>
        <c:axPos val="l"/>
        <c:numFmt formatCode="General" sourceLinked="1"/>
        <c:majorTickMark val="out"/>
        <c:minorTickMark val="none"/>
        <c:tickLblPos val="nextTo"/>
        <c:crossAx val="90218877"/>
        <c:crosses val="autoZero"/>
        <c:crossBetween val="between"/>
      </c:valAx>
    </c:plotArea>
    <c:legend>
      <c:legendPos val="r"/>
      <c:layout>
        <c:manualLayout>
          <c:xMode val="edge"/>
          <c:yMode val="edge"/>
          <c:x val="0.59478603424383703"/>
          <c:y val="0.30971971336531001"/>
          <c:w val="0.294854789225169"/>
          <c:h val="0.33228512814982403"/>
        </c:manualLayout>
      </c:layout>
      <c:overlay val="0"/>
      <c:spPr>
        <a:noFill/>
        <a:ln w="0">
          <a:noFill/>
        </a:ln>
      </c:spPr>
      <c:txPr>
        <a:bodyPr/>
        <a:lstStyle/>
        <a:p>
          <a:pPr>
            <a:defRPr sz="1400" b="0" strike="noStrike" spc="-1">
              <a:solidFill>
                <a:srgbClr val="000000"/>
              </a:solidFill>
              <a:latin typeface="Times New Roman"/>
            </a:defRPr>
          </a:pPr>
          <a:endParaRPr lang="ru-RU"/>
        </a:p>
      </c:txPr>
    </c:legend>
    <c:plotVisOnly val="1"/>
    <c:dispBlanksAs val="gap"/>
    <c:showDLblsOverMax val="1"/>
  </c:chart>
  <c:spPr>
    <a:noFill/>
    <a:ln w="9360">
      <a:solidFill>
        <a:srgbClr val="D9D9D9"/>
      </a:solidFill>
      <a:round/>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1.12487217361663E-2"/>
          <c:y val="8.9320217811347302E-2"/>
          <c:w val="0.64072264515396005"/>
          <c:h val="0.59696118039697899"/>
        </c:manualLayout>
      </c:layout>
      <c:barChart>
        <c:barDir val="col"/>
        <c:grouping val="clustered"/>
        <c:varyColors val="0"/>
        <c:dLbls>
          <c:showLegendKey val="0"/>
          <c:showVal val="0"/>
          <c:showCatName val="0"/>
          <c:showSerName val="0"/>
          <c:showPercent val="0"/>
          <c:showBubbleSize val="0"/>
        </c:dLbls>
        <c:gapWidth val="150"/>
        <c:axId val="61810672"/>
        <c:axId val="64383081"/>
      </c:barChart>
      <c:catAx>
        <c:axId val="61810672"/>
        <c:scaling>
          <c:orientation val="minMax"/>
        </c:scaling>
        <c:delete val="0"/>
        <c:axPos val="b"/>
        <c:numFmt formatCode="General" sourceLinked="1"/>
        <c:majorTickMark val="cross"/>
        <c:minorTickMark val="cross"/>
        <c:tickLblPos val="none"/>
        <c:spPr>
          <a:ln w="0">
            <a:noFill/>
          </a:ln>
        </c:spPr>
        <c:txPr>
          <a:bodyPr/>
          <a:lstStyle/>
          <a:p>
            <a:pPr>
              <a:defRPr sz="1800" b="0" spc="-1"/>
            </a:pPr>
            <a:endParaRPr lang="ru-RU"/>
          </a:p>
        </c:txPr>
        <c:crossAx val="64383081"/>
        <c:crosses val="autoZero"/>
        <c:auto val="1"/>
        <c:lblAlgn val="ctr"/>
        <c:lblOffset val="100"/>
        <c:noMultiLvlLbl val="0"/>
      </c:catAx>
      <c:valAx>
        <c:axId val="64383081"/>
        <c:scaling>
          <c:orientation val="minMax"/>
        </c:scaling>
        <c:delete val="0"/>
        <c:axPos val="l"/>
        <c:numFmt formatCode="General" sourceLinked="1"/>
        <c:majorTickMark val="cross"/>
        <c:minorTickMark val="cross"/>
        <c:tickLblPos val="none"/>
        <c:spPr>
          <a:ln w="0">
            <a:noFill/>
          </a:ln>
        </c:spPr>
        <c:txPr>
          <a:bodyPr/>
          <a:lstStyle/>
          <a:p>
            <a:pPr>
              <a:defRPr sz="1800" b="0" spc="-1"/>
            </a:pPr>
            <a:endParaRPr lang="ru-RU"/>
          </a:p>
        </c:txPr>
        <c:crossAx val="61810672"/>
        <c:crosses val="autoZero"/>
        <c:crossBetween val="midCat"/>
      </c:valAx>
      <c:spPr>
        <a:noFill/>
        <a:ln w="0">
          <a:noFill/>
        </a:ln>
      </c:spPr>
    </c:plotArea>
    <c:plotVisOnly val="1"/>
    <c:dispBlanksAs val="gap"/>
    <c:showDLblsOverMax val="1"/>
  </c:chart>
  <c:spPr>
    <a:noFill/>
    <a:ln w="9360">
      <a:noFill/>
    </a:ln>
  </c:spPr>
  <c:userShapes r:id="rId1"/>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0.28059577127382601"/>
          <c:y val="0.21642196846112"/>
          <c:w val="0.40120820747838798"/>
          <c:h val="0.51046764545948897"/>
        </c:manualLayout>
      </c:layout>
      <c:doughnutChart>
        <c:varyColors val="1"/>
        <c:ser>
          <c:idx val="0"/>
          <c:order val="0"/>
          <c:tx>
            <c:strRef>
              <c:f>label 0</c:f>
              <c:strCache>
                <c:ptCount val="1"/>
                <c:pt idx="0">
                  <c:v>Структура доходной части бюджета МР "Вуктыл" на 2011, 2012 год</c:v>
                </c:pt>
              </c:strCache>
            </c:strRef>
          </c:tx>
          <c:spPr>
            <a:solidFill>
              <a:srgbClr val="FFFF66"/>
            </a:solidFill>
            <a:ln w="0">
              <a:noFill/>
            </a:ln>
          </c:spPr>
          <c:dPt>
            <c:idx val="0"/>
            <c:bubble3D val="0"/>
            <c:spPr>
              <a:solidFill>
                <a:srgbClr val="92D050"/>
              </a:solidFill>
              <a:ln w="0">
                <a:noFill/>
              </a:ln>
            </c:spPr>
            <c:extLst>
              <c:ext xmlns:c16="http://schemas.microsoft.com/office/drawing/2014/chart" uri="{C3380CC4-5D6E-409C-BE32-E72D297353CC}">
                <c16:uniqueId val="{00000001-E9F0-4830-8C09-46336DDE373D}"/>
              </c:ext>
            </c:extLst>
          </c:dPt>
          <c:dPt>
            <c:idx val="1"/>
            <c:bubble3D val="0"/>
            <c:spPr>
              <a:solidFill>
                <a:srgbClr val="FF33CC"/>
              </a:solidFill>
              <a:ln w="0">
                <a:noFill/>
              </a:ln>
            </c:spPr>
            <c:extLst>
              <c:ext xmlns:c16="http://schemas.microsoft.com/office/drawing/2014/chart" uri="{C3380CC4-5D6E-409C-BE32-E72D297353CC}">
                <c16:uniqueId val="{00000003-E9F0-4830-8C09-46336DDE373D}"/>
              </c:ext>
            </c:extLst>
          </c:dPt>
          <c:dLbls>
            <c:dLbl>
              <c:idx val="0"/>
              <c:layout>
                <c:manualLayout>
                  <c:x val="0.14331597222222223"/>
                  <c:y val="1.9185739104161947E-2"/>
                </c:manualLayout>
              </c:layout>
              <c:tx>
                <c:rich>
                  <a:bodyPr/>
                  <a:lstStyle/>
                  <a:p>
                    <a:r>
                      <a:rPr lang="en-US" sz="1159" b="0" strike="noStrike" spc="-1">
                        <a:solidFill>
                          <a:srgbClr val="000000"/>
                        </a:solidFill>
                        <a:latin typeface="Courier New"/>
                        <a:ea typeface="Courier New"/>
                      </a:rPr>
                      <a:t>27,8%</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E9F0-4830-8C09-46336DDE373D}"/>
                </c:ext>
              </c:extLst>
            </c:dLbl>
            <c:dLbl>
              <c:idx val="1"/>
              <c:layout>
                <c:manualLayout>
                  <c:x val="-0.14331597222222223"/>
                  <c:y val="-0.11031799984893123"/>
                </c:manualLayout>
              </c:layout>
              <c:tx>
                <c:rich>
                  <a:bodyPr/>
                  <a:lstStyle/>
                  <a:p>
                    <a:r>
                      <a:rPr lang="en-US" sz="1159" b="0" strike="noStrike" spc="-1">
                        <a:solidFill>
                          <a:srgbClr val="000000"/>
                        </a:solidFill>
                        <a:latin typeface="Courier New"/>
                        <a:ea typeface="Courier New"/>
                      </a:rPr>
                      <a:t>72,2%</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E9F0-4830-8C09-46336DDE373D}"/>
                </c:ext>
              </c:extLst>
            </c:dLbl>
            <c:numFmt formatCode="0.0%" sourceLinked="0"/>
            <c:spPr>
              <a:noFill/>
              <a:ln>
                <a:noFill/>
              </a:ln>
              <a:effectLst/>
            </c:spPr>
            <c:txPr>
              <a:bodyPr wrap="square"/>
              <a:lstStyle/>
              <a:p>
                <a:pPr>
                  <a:defRPr sz="1159" b="1" strike="noStrike" spc="-1">
                    <a:solidFill>
                      <a:srgbClr val="000000"/>
                    </a:solidFill>
                    <a:latin typeface="Courier New"/>
                    <a:ea typeface="Courier New"/>
                  </a:defRPr>
                </a:pPr>
                <a:endParaRPr lang="ru-RU"/>
              </a:p>
            </c:txPr>
            <c:showLegendKey val="1"/>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2"/>
                <c:pt idx="0">
                  <c:v>Налоговые и неналоговые доходы</c:v>
                </c:pt>
                <c:pt idx="1">
                  <c:v>Безвоздмездные поступления </c:v>
                </c:pt>
              </c:strCache>
            </c:strRef>
          </c:cat>
          <c:val>
            <c:numRef>
              <c:f>0</c:f>
              <c:numCache>
                <c:formatCode>General</c:formatCode>
                <c:ptCount val="2"/>
                <c:pt idx="0">
                  <c:v>27.8</c:v>
                </c:pt>
                <c:pt idx="1">
                  <c:v>72.2</c:v>
                </c:pt>
              </c:numCache>
            </c:numRef>
          </c:val>
          <c:extLst>
            <c:ext xmlns:c16="http://schemas.microsoft.com/office/drawing/2014/chart" uri="{C3380CC4-5D6E-409C-BE32-E72D297353CC}">
              <c16:uniqueId val="{00000004-E9F0-4830-8C09-46336DDE373D}"/>
            </c:ext>
          </c:extLst>
        </c:ser>
        <c:dLbls>
          <c:showLegendKey val="0"/>
          <c:showVal val="0"/>
          <c:showCatName val="0"/>
          <c:showSerName val="0"/>
          <c:showPercent val="0"/>
          <c:showBubbleSize val="0"/>
          <c:showLeaderLines val="0"/>
        </c:dLbls>
        <c:firstSliceAng val="50"/>
        <c:holeSize val="50"/>
      </c:doughnutChart>
      <c:spPr>
        <a:noFill/>
        <a:ln w="25200">
          <a:noFill/>
        </a:ln>
      </c:spPr>
    </c:plotArea>
    <c:plotVisOnly val="1"/>
    <c:dispBlanksAs val="gap"/>
    <c:showDLblsOverMax val="1"/>
  </c:chart>
  <c:spPr>
    <a:noFill/>
    <a:ln w="9360">
      <a:noFill/>
    </a:ln>
  </c:spPr>
  <c:userShapes r:id="rId1"/>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0.24098901098901099"/>
          <c:y val="0.27667057444314203"/>
          <c:w val="0.53406593406593394"/>
          <c:h val="0.49068646606747401"/>
        </c:manualLayout>
      </c:layout>
      <c:doughnutChart>
        <c:varyColors val="1"/>
        <c:ser>
          <c:idx val="0"/>
          <c:order val="0"/>
          <c:tx>
            <c:strRef>
              <c:f>label 0</c:f>
              <c:strCache>
                <c:ptCount val="1"/>
                <c:pt idx="0">
                  <c:v>Структура доходной части бюджета МР "Вуктыл" на 2011, 2012 год</c:v>
                </c:pt>
              </c:strCache>
            </c:strRef>
          </c:tx>
          <c:spPr>
            <a:solidFill>
              <a:srgbClr val="FFFF66"/>
            </a:solidFill>
            <a:ln w="0">
              <a:noFill/>
            </a:ln>
          </c:spPr>
          <c:dPt>
            <c:idx val="0"/>
            <c:bubble3D val="0"/>
            <c:spPr>
              <a:solidFill>
                <a:srgbClr val="92D050"/>
              </a:solidFill>
              <a:ln w="0">
                <a:noFill/>
              </a:ln>
            </c:spPr>
            <c:extLst>
              <c:ext xmlns:c16="http://schemas.microsoft.com/office/drawing/2014/chart" uri="{C3380CC4-5D6E-409C-BE32-E72D297353CC}">
                <c16:uniqueId val="{00000001-7D37-432C-904B-EC5A704788F7}"/>
              </c:ext>
            </c:extLst>
          </c:dPt>
          <c:dPt>
            <c:idx val="1"/>
            <c:bubble3D val="0"/>
            <c:spPr>
              <a:solidFill>
                <a:srgbClr val="FF33CC"/>
              </a:solidFill>
              <a:ln w="0">
                <a:noFill/>
              </a:ln>
            </c:spPr>
            <c:extLst>
              <c:ext xmlns:c16="http://schemas.microsoft.com/office/drawing/2014/chart" uri="{C3380CC4-5D6E-409C-BE32-E72D297353CC}">
                <c16:uniqueId val="{00000003-7D37-432C-904B-EC5A704788F7}"/>
              </c:ext>
            </c:extLst>
          </c:dPt>
          <c:dLbls>
            <c:dLbl>
              <c:idx val="0"/>
              <c:layout>
                <c:manualLayout>
                  <c:x val="0.13356809661623378"/>
                  <c:y val="1.8383417289097245E-2"/>
                </c:manualLayout>
              </c:layout>
              <c:tx>
                <c:rich>
                  <a:bodyPr/>
                  <a:lstStyle/>
                  <a:p>
                    <a:r>
                      <a:rPr lang="en-US" sz="1159" b="0" strike="noStrike" spc="-1">
                        <a:solidFill>
                          <a:srgbClr val="000000"/>
                        </a:solidFill>
                        <a:latin typeface="Courier New"/>
                        <a:ea typeface="Courier New"/>
                      </a:rPr>
                      <a:t>40,1%</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layout>
                    <c:manualLayout>
                      <c:w val="0.16952656580088166"/>
                      <c:h val="8.7918693185107991E-2"/>
                    </c:manualLayout>
                  </c15:layout>
                  <c15:showDataLabelsRange val="0"/>
                </c:ext>
                <c:ext xmlns:c16="http://schemas.microsoft.com/office/drawing/2014/chart" uri="{C3380CC4-5D6E-409C-BE32-E72D297353CC}">
                  <c16:uniqueId val="{00000001-7D37-432C-904B-EC5A704788F7}"/>
                </c:ext>
              </c:extLst>
            </c:dLbl>
            <c:dLbl>
              <c:idx val="1"/>
              <c:layout>
                <c:manualLayout>
                  <c:x val="-0.18222393181179861"/>
                  <c:y val="-3.6766834578194664E-2"/>
                </c:manualLayout>
              </c:layout>
              <c:tx>
                <c:rich>
                  <a:bodyPr/>
                  <a:lstStyle/>
                  <a:p>
                    <a:r>
                      <a:rPr lang="en-US" sz="1159" b="0" strike="noStrike" spc="-1">
                        <a:solidFill>
                          <a:srgbClr val="000000"/>
                        </a:solidFill>
                        <a:latin typeface="Courier New"/>
                        <a:ea typeface="Courier New"/>
                      </a:rPr>
                      <a:t>59,9%</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7D37-432C-904B-EC5A704788F7}"/>
                </c:ext>
              </c:extLst>
            </c:dLbl>
            <c:numFmt formatCode="0.0%" sourceLinked="0"/>
            <c:spPr>
              <a:noFill/>
              <a:ln>
                <a:noFill/>
              </a:ln>
              <a:effectLst/>
            </c:spPr>
            <c:txPr>
              <a:bodyPr wrap="square"/>
              <a:lstStyle/>
              <a:p>
                <a:pPr>
                  <a:defRPr sz="1159" b="1" strike="noStrike" spc="-1">
                    <a:solidFill>
                      <a:srgbClr val="000000"/>
                    </a:solidFill>
                    <a:latin typeface="Courier New"/>
                    <a:ea typeface="Courier New"/>
                  </a:defRPr>
                </a:pPr>
                <a:endParaRPr lang="ru-RU"/>
              </a:p>
            </c:txPr>
            <c:showLegendKey val="1"/>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2"/>
                <c:pt idx="0">
                  <c:v>Налоговые и неналоговые доходы</c:v>
                </c:pt>
                <c:pt idx="1">
                  <c:v>Безвоздмездные поступления </c:v>
                </c:pt>
              </c:strCache>
            </c:strRef>
          </c:cat>
          <c:val>
            <c:numRef>
              <c:f>0</c:f>
              <c:numCache>
                <c:formatCode>General</c:formatCode>
                <c:ptCount val="2"/>
                <c:pt idx="0">
                  <c:v>40.1</c:v>
                </c:pt>
                <c:pt idx="1">
                  <c:v>59.9</c:v>
                </c:pt>
              </c:numCache>
            </c:numRef>
          </c:val>
          <c:extLst>
            <c:ext xmlns:c16="http://schemas.microsoft.com/office/drawing/2014/chart" uri="{C3380CC4-5D6E-409C-BE32-E72D297353CC}">
              <c16:uniqueId val="{00000004-7D37-432C-904B-EC5A704788F7}"/>
            </c:ext>
          </c:extLst>
        </c:ser>
        <c:dLbls>
          <c:showLegendKey val="0"/>
          <c:showVal val="0"/>
          <c:showCatName val="0"/>
          <c:showSerName val="0"/>
          <c:showPercent val="0"/>
          <c:showBubbleSize val="0"/>
          <c:showLeaderLines val="0"/>
        </c:dLbls>
        <c:firstSliceAng val="50"/>
        <c:holeSize val="50"/>
      </c:doughnutChart>
      <c:spPr>
        <a:noFill/>
        <a:ln w="25200">
          <a:noFill/>
        </a:ln>
      </c:spPr>
    </c:plotArea>
    <c:legend>
      <c:legendPos val="r"/>
      <c:layout>
        <c:manualLayout>
          <c:xMode val="edge"/>
          <c:yMode val="edge"/>
          <c:x val="3.8461538461538498E-2"/>
          <c:y val="0.797244094488189"/>
          <c:w val="0.91452991452991494"/>
          <c:h val="0.14960629921259799"/>
        </c:manualLayout>
      </c:layout>
      <c:overlay val="0"/>
      <c:spPr>
        <a:noFill/>
        <a:ln w="4680">
          <a:solidFill>
            <a:srgbClr val="000000"/>
          </a:solidFill>
          <a:round/>
        </a:ln>
      </c:spPr>
      <c:txPr>
        <a:bodyPr/>
        <a:lstStyle/>
        <a:p>
          <a:pPr>
            <a:defRPr sz="974" b="0" strike="noStrike" spc="-1">
              <a:solidFill>
                <a:srgbClr val="000000"/>
              </a:solidFill>
              <a:latin typeface="Times New Roman"/>
              <a:ea typeface="Times New Roman"/>
            </a:defRPr>
          </a:pPr>
          <a:endParaRPr lang="ru-RU"/>
        </a:p>
      </c:txPr>
    </c:legend>
    <c:plotVisOnly val="1"/>
    <c:dispBlanksAs val="gap"/>
    <c:showDLblsOverMax val="1"/>
  </c:chart>
  <c:spPr>
    <a:noFill/>
    <a:ln w="9360">
      <a:noFill/>
    </a:ln>
  </c:spPr>
  <c:userShapes r:id="rId1"/>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1"/>
    </c:view3D>
    <c:floor>
      <c:thickness val="0"/>
      <c:spPr>
        <a:noFill/>
        <a:ln w="10080">
          <a:solidFill>
            <a:srgbClr val="8B8B8B"/>
          </a:solidFill>
          <a:round/>
        </a:ln>
      </c:spPr>
    </c:floor>
    <c:sideWall>
      <c:thickness val="0"/>
      <c:spPr>
        <a:noFill/>
        <a:ln w="10080">
          <a:solidFill>
            <a:srgbClr val="8B8B8B"/>
          </a:solidFill>
          <a:round/>
        </a:ln>
      </c:spPr>
    </c:sideWall>
    <c:backWall>
      <c:thickness val="0"/>
      <c:spPr>
        <a:noFill/>
        <a:ln w="10080">
          <a:solidFill>
            <a:srgbClr val="8B8B8B"/>
          </a:solidFill>
          <a:round/>
        </a:ln>
      </c:spPr>
    </c:backWall>
    <c:plotArea>
      <c:layout/>
      <c:bar3DChart>
        <c:barDir val="col"/>
        <c:grouping val="clustered"/>
        <c:varyColors val="0"/>
        <c:ser>
          <c:idx val="0"/>
          <c:order val="0"/>
          <c:tx>
            <c:strRef>
              <c:f>label 0</c:f>
              <c:strCache>
                <c:ptCount val="1"/>
                <c:pt idx="0">
                  <c:v>Столбец1</c:v>
                </c:pt>
              </c:strCache>
            </c:strRef>
          </c:tx>
          <c:spPr>
            <a:gradFill>
              <a:gsLst>
                <a:gs pos="0">
                  <a:srgbClr val="FFAF69"/>
                </a:gs>
                <a:gs pos="100000">
                  <a:srgbClr val="FF9725"/>
                </a:gs>
              </a:gsLst>
              <a:lin ang="5400000"/>
            </a:gradFill>
            <a:ln w="0">
              <a:noFill/>
            </a:ln>
          </c:spPr>
          <c:invertIfNegative val="0"/>
          <c:dPt>
            <c:idx val="0"/>
            <c:invertIfNegative val="0"/>
            <c:bubble3D val="0"/>
            <c:spPr>
              <a:solidFill>
                <a:srgbClr val="00B0F0"/>
              </a:solidFill>
              <a:ln w="0">
                <a:noFill/>
              </a:ln>
            </c:spPr>
            <c:extLst>
              <c:ext xmlns:c16="http://schemas.microsoft.com/office/drawing/2014/chart" uri="{C3380CC4-5D6E-409C-BE32-E72D297353CC}">
                <c16:uniqueId val="{00000001-8AEE-4DF4-B592-09F00499B06B}"/>
              </c:ext>
            </c:extLst>
          </c:dPt>
          <c:dPt>
            <c:idx val="1"/>
            <c:invertIfNegative val="0"/>
            <c:bubble3D val="0"/>
            <c:spPr>
              <a:solidFill>
                <a:srgbClr val="FFFF00"/>
              </a:solidFill>
              <a:ln w="0">
                <a:noFill/>
              </a:ln>
            </c:spPr>
            <c:extLst>
              <c:ext xmlns:c16="http://schemas.microsoft.com/office/drawing/2014/chart" uri="{C3380CC4-5D6E-409C-BE32-E72D297353CC}">
                <c16:uniqueId val="{00000003-8AEE-4DF4-B592-09F00499B06B}"/>
              </c:ext>
            </c:extLst>
          </c:dPt>
          <c:dPt>
            <c:idx val="2"/>
            <c:invertIfNegative val="0"/>
            <c:bubble3D val="0"/>
            <c:spPr>
              <a:solidFill>
                <a:srgbClr val="4ED267"/>
              </a:solidFill>
              <a:ln w="0">
                <a:noFill/>
              </a:ln>
            </c:spPr>
            <c:extLst>
              <c:ext xmlns:c16="http://schemas.microsoft.com/office/drawing/2014/chart" uri="{C3380CC4-5D6E-409C-BE32-E72D297353CC}">
                <c16:uniqueId val="{00000005-8AEE-4DF4-B592-09F00499B06B}"/>
              </c:ext>
            </c:extLst>
          </c:dPt>
          <c:dLbls>
            <c:dLbl>
              <c:idx val="0"/>
              <c:layout>
                <c:manualLayout>
                  <c:x val="1.2257197505719099E-2"/>
                  <c:y val="0.33547975692966697"/>
                </c:manualLayout>
              </c:layout>
              <c:tx>
                <c:rich>
                  <a:bodyPr rot="-5400000" vert="horz"/>
                  <a:lstStyle/>
                  <a:p>
                    <a:r>
                      <a:rPr lang="en-US" sz="1600" b="0" strike="noStrike" spc="-1">
                        <a:solidFill>
                          <a:srgbClr val="000000"/>
                        </a:solidFill>
                        <a:latin typeface="Times New Roman"/>
                      </a:rPr>
                      <a:t>833 360,4 </a:t>
                    </a:r>
                  </a:p>
                </c:rich>
              </c:tx>
              <c:numFmt formatCode="#,##0.0_ ;\-#,##0.0\ "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8AEE-4DF4-B592-09F00499B06B}"/>
                </c:ext>
              </c:extLst>
            </c:dLbl>
            <c:dLbl>
              <c:idx val="1"/>
              <c:layout>
                <c:manualLayout>
                  <c:x val="1.6343157223135601E-2"/>
                  <c:y val="0.37271305282105299"/>
                </c:manualLayout>
              </c:layout>
              <c:tx>
                <c:rich>
                  <a:bodyPr rot="-5400000" vert="horz"/>
                  <a:lstStyle/>
                  <a:p>
                    <a:r>
                      <a:rPr lang="en-US" sz="1600" b="0" strike="noStrike" spc="-1">
                        <a:solidFill>
                          <a:srgbClr val="000000"/>
                        </a:solidFill>
                        <a:latin typeface="Times New Roman"/>
                      </a:rPr>
                      <a:t>693 320,6</a:t>
                    </a:r>
                  </a:p>
                </c:rich>
              </c:tx>
              <c:numFmt formatCode="#,##0.0_ ;\-#,##0.0\ "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8AEE-4DF4-B592-09F00499B06B}"/>
                </c:ext>
              </c:extLst>
            </c:dLbl>
            <c:dLbl>
              <c:idx val="2"/>
              <c:layout>
                <c:manualLayout>
                  <c:x val="1.69902101925242E-2"/>
                  <c:y val="0.36737862181074799"/>
                </c:manualLayout>
              </c:layout>
              <c:tx>
                <c:rich>
                  <a:bodyPr rot="-5400000" vert="horz"/>
                  <a:lstStyle/>
                  <a:p>
                    <a:r>
                      <a:rPr lang="en-US" sz="1600" b="0" strike="noStrike" spc="-1">
                        <a:solidFill>
                          <a:srgbClr val="000000"/>
                        </a:solidFill>
                        <a:latin typeface="Times New Roman"/>
                      </a:rPr>
                      <a:t>805 045,9</a:t>
                    </a:r>
                  </a:p>
                </c:rich>
              </c:tx>
              <c:numFmt formatCode="#,##0.0_ ;\-#,##0.0\ "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5-8AEE-4DF4-B592-09F00499B06B}"/>
                </c:ext>
              </c:extLst>
            </c:dLbl>
            <c:numFmt formatCode="#,##0.0_ ;\-#,##0.0\ " sourceLinked="0"/>
            <c:spPr>
              <a:noFill/>
              <a:ln>
                <a:noFill/>
              </a:ln>
              <a:effectLst/>
            </c:spPr>
            <c:txPr>
              <a:bodyPr rot="-5400000" wrap="square"/>
              <a:lstStyle/>
              <a:p>
                <a:pPr>
                  <a:defRPr sz="1600" b="1" strike="noStrike" spc="-1">
                    <a:solidFill>
                      <a:srgbClr val="000000"/>
                    </a:solidFill>
                    <a:latin typeface="Times New Roman"/>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2020</c:v>
                </c:pt>
                <c:pt idx="1">
                  <c:v>2021</c:v>
                </c:pt>
                <c:pt idx="2">
                  <c:v>2022</c:v>
                </c:pt>
              </c:strCache>
            </c:strRef>
          </c:cat>
          <c:val>
            <c:numRef>
              <c:f>0</c:f>
              <c:numCache>
                <c:formatCode>General</c:formatCode>
                <c:ptCount val="3"/>
                <c:pt idx="0">
                  <c:v>833360.4</c:v>
                </c:pt>
                <c:pt idx="1">
                  <c:v>693320.6</c:v>
                </c:pt>
                <c:pt idx="2">
                  <c:v>805045.9</c:v>
                </c:pt>
              </c:numCache>
            </c:numRef>
          </c:val>
          <c:extLst>
            <c:ext xmlns:c16="http://schemas.microsoft.com/office/drawing/2014/chart" uri="{C3380CC4-5D6E-409C-BE32-E72D297353CC}">
              <c16:uniqueId val="{00000006-8AEE-4DF4-B592-09F00499B06B}"/>
            </c:ext>
          </c:extLst>
        </c:ser>
        <c:dLbls>
          <c:showLegendKey val="0"/>
          <c:showVal val="0"/>
          <c:showCatName val="0"/>
          <c:showSerName val="0"/>
          <c:showPercent val="0"/>
          <c:showBubbleSize val="0"/>
        </c:dLbls>
        <c:gapWidth val="150"/>
        <c:shape val="cylinder"/>
        <c:axId val="14330873"/>
        <c:axId val="56410722"/>
        <c:axId val="0"/>
      </c:bar3DChart>
      <c:catAx>
        <c:axId val="14330873"/>
        <c:scaling>
          <c:orientation val="minMax"/>
        </c:scaling>
        <c:delete val="0"/>
        <c:axPos val="b"/>
        <c:numFmt formatCode="General" sourceLinked="0"/>
        <c:majorTickMark val="out"/>
        <c:minorTickMark val="none"/>
        <c:tickLblPos val="nextTo"/>
        <c:spPr>
          <a:ln w="10080">
            <a:solidFill>
              <a:srgbClr val="8B8B8B"/>
            </a:solidFill>
            <a:round/>
          </a:ln>
        </c:spPr>
        <c:txPr>
          <a:bodyPr/>
          <a:lstStyle/>
          <a:p>
            <a:pPr>
              <a:defRPr sz="1800" b="1" strike="noStrike" spc="-1">
                <a:solidFill>
                  <a:srgbClr val="000000"/>
                </a:solidFill>
                <a:latin typeface="Times New Roman"/>
              </a:defRPr>
            </a:pPr>
            <a:endParaRPr lang="ru-RU"/>
          </a:p>
        </c:txPr>
        <c:crossAx val="56410722"/>
        <c:crosses val="autoZero"/>
        <c:auto val="1"/>
        <c:lblAlgn val="ctr"/>
        <c:lblOffset val="100"/>
        <c:noMultiLvlLbl val="0"/>
      </c:catAx>
      <c:valAx>
        <c:axId val="56410722"/>
        <c:scaling>
          <c:orientation val="minMax"/>
        </c:scaling>
        <c:delete val="1"/>
        <c:axPos val="l"/>
        <c:numFmt formatCode="General" sourceLinked="1"/>
        <c:majorTickMark val="out"/>
        <c:minorTickMark val="none"/>
        <c:tickLblPos val="nextTo"/>
        <c:crossAx val="14330873"/>
        <c:crosses val="autoZero"/>
        <c:crossBetween val="between"/>
      </c:valAx>
    </c:plotArea>
    <c:plotVisOnly val="1"/>
    <c:dispBlanksAs val="gap"/>
    <c:showDLblsOverMax val="1"/>
  </c:chart>
  <c:spPr>
    <a:noFill/>
    <a:ln w="9360">
      <a:solidFill>
        <a:srgbClr val="D9D9D9"/>
      </a:solidFill>
      <a:round/>
    </a:ln>
  </c:sp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0.280627705627706"/>
          <c:y val="0.21635883905013201"/>
          <c:w val="0.40119047619047599"/>
          <c:h val="0.51048465490904005"/>
        </c:manualLayout>
      </c:layout>
      <c:doughnutChart>
        <c:varyColors val="1"/>
        <c:ser>
          <c:idx val="0"/>
          <c:order val="0"/>
          <c:tx>
            <c:strRef>
              <c:f>label 0</c:f>
              <c:strCache>
                <c:ptCount val="1"/>
                <c:pt idx="0">
                  <c:v>Структура доходной части бюджета МР "Вуктыл" на 2011, 2012 год</c:v>
                </c:pt>
              </c:strCache>
            </c:strRef>
          </c:tx>
          <c:spPr>
            <a:solidFill>
              <a:srgbClr val="FFFF66"/>
            </a:solidFill>
            <a:ln w="0">
              <a:noFill/>
            </a:ln>
          </c:spPr>
          <c:dPt>
            <c:idx val="0"/>
            <c:bubble3D val="0"/>
            <c:spPr>
              <a:solidFill>
                <a:srgbClr val="92D050"/>
              </a:solidFill>
              <a:ln w="0">
                <a:noFill/>
              </a:ln>
            </c:spPr>
            <c:extLst>
              <c:ext xmlns:c16="http://schemas.microsoft.com/office/drawing/2014/chart" uri="{C3380CC4-5D6E-409C-BE32-E72D297353CC}">
                <c16:uniqueId val="{00000001-3EEB-444A-9DA0-9445DE8B36C8}"/>
              </c:ext>
            </c:extLst>
          </c:dPt>
          <c:dPt>
            <c:idx val="1"/>
            <c:bubble3D val="0"/>
            <c:spPr>
              <a:solidFill>
                <a:srgbClr val="FF33CC"/>
              </a:solidFill>
              <a:ln w="0">
                <a:noFill/>
              </a:ln>
            </c:spPr>
            <c:extLst>
              <c:ext xmlns:c16="http://schemas.microsoft.com/office/drawing/2014/chart" uri="{C3380CC4-5D6E-409C-BE32-E72D297353CC}">
                <c16:uniqueId val="{00000003-3EEB-444A-9DA0-9445DE8B36C8}"/>
              </c:ext>
            </c:extLst>
          </c:dPt>
          <c:dLbls>
            <c:dLbl>
              <c:idx val="0"/>
              <c:layout>
                <c:manualLayout>
                  <c:x val="0.15273418239107167"/>
                  <c:y val="3.9197530864197534E-2"/>
                </c:manualLayout>
              </c:layout>
              <c:tx>
                <c:rich>
                  <a:bodyPr/>
                  <a:lstStyle/>
                  <a:p>
                    <a:r>
                      <a:rPr lang="en-US" sz="1159" b="0" strike="noStrike" spc="-1">
                        <a:solidFill>
                          <a:srgbClr val="000000"/>
                        </a:solidFill>
                        <a:latin typeface="Courier New"/>
                        <a:ea typeface="Courier New"/>
                      </a:rPr>
                      <a:t>38,9%</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3EEB-444A-9DA0-9445DE8B36C8}"/>
                </c:ext>
              </c:extLst>
            </c:dLbl>
            <c:dLbl>
              <c:idx val="1"/>
              <c:layout>
                <c:manualLayout>
                  <c:x val="-0.17182595518995561"/>
                  <c:y val="-4.8996913580246918E-3"/>
                </c:manualLayout>
              </c:layout>
              <c:tx>
                <c:rich>
                  <a:bodyPr/>
                  <a:lstStyle/>
                  <a:p>
                    <a:r>
                      <a:rPr lang="en-US" sz="1159" b="0" strike="noStrike" spc="-1">
                        <a:solidFill>
                          <a:srgbClr val="000000"/>
                        </a:solidFill>
                        <a:latin typeface="Courier New"/>
                        <a:ea typeface="Courier New"/>
                      </a:rPr>
                      <a:t>61,0%</a:t>
                    </a:r>
                  </a:p>
                </c:rich>
              </c:tx>
              <c:numFmt formatCode="0.0%" sourceLinked="0"/>
              <c:spPr/>
              <c:showLegendKey val="1"/>
              <c:showVal val="0"/>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3EEB-444A-9DA0-9445DE8B36C8}"/>
                </c:ext>
              </c:extLst>
            </c:dLbl>
            <c:numFmt formatCode="0.0%" sourceLinked="0"/>
            <c:spPr>
              <a:noFill/>
              <a:ln>
                <a:noFill/>
              </a:ln>
              <a:effectLst/>
            </c:spPr>
            <c:txPr>
              <a:bodyPr wrap="square"/>
              <a:lstStyle/>
              <a:p>
                <a:pPr>
                  <a:defRPr sz="1159" b="1" strike="noStrike" spc="-1">
                    <a:solidFill>
                      <a:srgbClr val="000000"/>
                    </a:solidFill>
                    <a:latin typeface="Courier New"/>
                    <a:ea typeface="Courier New"/>
                  </a:defRPr>
                </a:pPr>
                <a:endParaRPr lang="ru-RU"/>
              </a:p>
            </c:txPr>
            <c:showLegendKey val="1"/>
            <c:showVal val="0"/>
            <c:showCatName val="0"/>
            <c:showSerName val="0"/>
            <c:showPercent val="1"/>
            <c:showBubbleSize val="1"/>
            <c:separator>
</c:separator>
            <c:showLeaderLines val="0"/>
            <c:extLst>
              <c:ext xmlns:c15="http://schemas.microsoft.com/office/drawing/2012/chart" uri="{CE6537A1-D6FC-4f65-9D91-7224C49458BB}"/>
            </c:extLst>
          </c:dLbls>
          <c:cat>
            <c:strRef>
              <c:f>categories</c:f>
              <c:strCache>
                <c:ptCount val="2"/>
                <c:pt idx="0">
                  <c:v>Налоговые и неналоговые доходы</c:v>
                </c:pt>
                <c:pt idx="1">
                  <c:v>Безвоздмездные поступления </c:v>
                </c:pt>
              </c:strCache>
            </c:strRef>
          </c:cat>
          <c:val>
            <c:numRef>
              <c:f>0</c:f>
              <c:numCache>
                <c:formatCode>General</c:formatCode>
                <c:ptCount val="2"/>
                <c:pt idx="0">
                  <c:v>38.9</c:v>
                </c:pt>
                <c:pt idx="1">
                  <c:v>61</c:v>
                </c:pt>
              </c:numCache>
            </c:numRef>
          </c:val>
          <c:extLst>
            <c:ext xmlns:c16="http://schemas.microsoft.com/office/drawing/2014/chart" uri="{C3380CC4-5D6E-409C-BE32-E72D297353CC}">
              <c16:uniqueId val="{00000004-3EEB-444A-9DA0-9445DE8B36C8}"/>
            </c:ext>
          </c:extLst>
        </c:ser>
        <c:dLbls>
          <c:showLegendKey val="0"/>
          <c:showVal val="0"/>
          <c:showCatName val="0"/>
          <c:showSerName val="0"/>
          <c:showPercent val="0"/>
          <c:showBubbleSize val="0"/>
          <c:showLeaderLines val="0"/>
        </c:dLbls>
        <c:firstSliceAng val="50"/>
        <c:holeSize val="50"/>
      </c:doughnutChart>
      <c:spPr>
        <a:noFill/>
        <a:ln w="25200">
          <a:noFill/>
        </a:ln>
      </c:spPr>
    </c:plotArea>
    <c:plotVisOnly val="1"/>
    <c:dispBlanksAs val="gap"/>
    <c:showDLblsOverMax val="1"/>
  </c:chart>
  <c:spPr>
    <a:noFill/>
    <a:ln w="9360">
      <a:noFill/>
    </a:ln>
  </c:spPr>
  <c:userShapes r:id="rId1"/>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view3D>
      <c:rotX val="15"/>
      <c:rotY val="20"/>
      <c:rAngAx val="1"/>
    </c:view3D>
    <c:floor>
      <c:thickness val="0"/>
      <c:spPr>
        <a:noFill/>
        <a:ln w="10080">
          <a:noFill/>
        </a:ln>
      </c:spPr>
    </c:floor>
    <c:sideWall>
      <c:thickness val="0"/>
      <c:spPr>
        <a:noFill/>
        <a:ln w="10080">
          <a:solidFill>
            <a:srgbClr val="8B8B8B"/>
          </a:solidFill>
          <a:round/>
        </a:ln>
      </c:spPr>
    </c:sideWall>
    <c:backWall>
      <c:thickness val="0"/>
      <c:spPr>
        <a:noFill/>
        <a:ln w="10080">
          <a:solidFill>
            <a:srgbClr val="8B8B8B"/>
          </a:solidFill>
          <a:round/>
        </a:ln>
      </c:spPr>
    </c:backWall>
    <c:plotArea>
      <c:layout>
        <c:manualLayout>
          <c:layoutTarget val="inner"/>
          <c:xMode val="edge"/>
          <c:yMode val="edge"/>
          <c:x val="2.8210255677760299E-2"/>
          <c:y val="2.78989913441591E-3"/>
          <c:w val="0.90844165119268705"/>
          <c:h val="0.882824236354532"/>
        </c:manualLayout>
      </c:layout>
      <c:bar3DChart>
        <c:barDir val="col"/>
        <c:grouping val="clustered"/>
        <c:varyColors val="0"/>
        <c:ser>
          <c:idx val="0"/>
          <c:order val="0"/>
          <c:tx>
            <c:strRef>
              <c:f>label 0</c:f>
              <c:strCache>
                <c:ptCount val="1"/>
                <c:pt idx="0">
                  <c:v>Налоговые и неналоговые доходы</c:v>
                </c:pt>
              </c:strCache>
            </c:strRef>
          </c:tx>
          <c:spPr>
            <a:solidFill>
              <a:srgbClr val="FF99FF"/>
            </a:solidFill>
            <a:ln w="0">
              <a:noFill/>
            </a:ln>
          </c:spPr>
          <c:invertIfNegative val="0"/>
          <c:dPt>
            <c:idx val="0"/>
            <c:invertIfNegative val="0"/>
            <c:bubble3D val="0"/>
            <c:extLst>
              <c:ext xmlns:c16="http://schemas.microsoft.com/office/drawing/2014/chart" uri="{C3380CC4-5D6E-409C-BE32-E72D297353CC}">
                <c16:uniqueId val="{00000001-8A0E-4330-B96B-019C1ECFEC74}"/>
              </c:ext>
            </c:extLst>
          </c:dPt>
          <c:dPt>
            <c:idx val="1"/>
            <c:invertIfNegative val="0"/>
            <c:bubble3D val="0"/>
            <c:extLst>
              <c:ext xmlns:c16="http://schemas.microsoft.com/office/drawing/2014/chart" uri="{C3380CC4-5D6E-409C-BE32-E72D297353CC}">
                <c16:uniqueId val="{00000003-8A0E-4330-B96B-019C1ECFEC74}"/>
              </c:ext>
            </c:extLst>
          </c:dPt>
          <c:dPt>
            <c:idx val="2"/>
            <c:invertIfNegative val="0"/>
            <c:bubble3D val="0"/>
            <c:extLst>
              <c:ext xmlns:c16="http://schemas.microsoft.com/office/drawing/2014/chart" uri="{C3380CC4-5D6E-409C-BE32-E72D297353CC}">
                <c16:uniqueId val="{00000005-8A0E-4330-B96B-019C1ECFEC74}"/>
              </c:ext>
            </c:extLst>
          </c:dPt>
          <c:dLbls>
            <c:dLbl>
              <c:idx val="0"/>
              <c:layout>
                <c:manualLayout>
                  <c:x val="0.240105266081546"/>
                  <c:y val="-7.5999123278873398E-2"/>
                </c:manualLayout>
              </c:layout>
              <c:tx>
                <c:rich>
                  <a:bodyPr/>
                  <a:lstStyle/>
                  <a:p>
                    <a:r>
                      <a:rPr lang="en-US" sz="1200" b="0" strike="noStrike" spc="-1">
                        <a:solidFill>
                          <a:srgbClr val="000000"/>
                        </a:solidFill>
                        <a:latin typeface="Franklin Gothic Book"/>
                      </a:rPr>
                      <a:t>270 058,0</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1-8A0E-4330-B96B-019C1ECFEC74}"/>
                </c:ext>
              </c:extLst>
            </c:dLbl>
            <c:dLbl>
              <c:idx val="1"/>
              <c:layout>
                <c:manualLayout>
                  <c:x val="-0.31087418858222099"/>
                  <c:y val="-1.58735804698645E-2"/>
                </c:manualLayout>
              </c:layout>
              <c:tx>
                <c:rich>
                  <a:bodyPr/>
                  <a:lstStyle/>
                  <a:p>
                    <a:r>
                      <a:rPr lang="en-US" sz="1200" b="0" strike="noStrike" spc="-1">
                        <a:solidFill>
                          <a:srgbClr val="000000"/>
                        </a:solidFill>
                        <a:latin typeface="Franklin Gothic Book"/>
                      </a:rPr>
                      <a:t>231 819,5</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3-8A0E-4330-B96B-019C1ECFEC74}"/>
                </c:ext>
              </c:extLst>
            </c:dLbl>
            <c:dLbl>
              <c:idx val="2"/>
              <c:layout>
                <c:manualLayout>
                  <c:x val="-4.0076697827225498E-2"/>
                  <c:y val="-1.91271060830576E-2"/>
                </c:manualLayout>
              </c:layout>
              <c:tx>
                <c:rich>
                  <a:bodyPr/>
                  <a:lstStyle/>
                  <a:p>
                    <a:r>
                      <a:rPr lang="en-US" sz="1200" b="0" strike="noStrike" spc="-1">
                        <a:solidFill>
                          <a:srgbClr val="000000"/>
                        </a:solidFill>
                        <a:latin typeface="Franklin Gothic Book"/>
                      </a:rPr>
                      <a:t>322 605,0</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5-8A0E-4330-B96B-019C1ECFEC74}"/>
                </c:ext>
              </c:extLst>
            </c:dLbl>
            <c:numFmt formatCode="#,##0.0" sourceLinked="0"/>
            <c:spPr>
              <a:noFill/>
              <a:ln>
                <a:noFill/>
              </a:ln>
              <a:effectLst/>
            </c:spPr>
            <c:txPr>
              <a:bodyPr wrap="square"/>
              <a:lstStyle/>
              <a:p>
                <a:pPr>
                  <a:defRPr sz="1200" b="1" i="1" strike="noStrike" spc="-1">
                    <a:solidFill>
                      <a:srgbClr val="000000"/>
                    </a:solidFill>
                    <a:latin typeface="Franklin Gothic Book"/>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2020</c:v>
                </c:pt>
                <c:pt idx="1">
                  <c:v>2021</c:v>
                </c:pt>
                <c:pt idx="2">
                  <c:v>2022</c:v>
                </c:pt>
              </c:strCache>
            </c:strRef>
          </c:cat>
          <c:val>
            <c:numRef>
              <c:f>0</c:f>
              <c:numCache>
                <c:formatCode>General</c:formatCode>
                <c:ptCount val="3"/>
                <c:pt idx="0">
                  <c:v>231819.5</c:v>
                </c:pt>
                <c:pt idx="1">
                  <c:v>270058</c:v>
                </c:pt>
                <c:pt idx="2">
                  <c:v>322605</c:v>
                </c:pt>
              </c:numCache>
            </c:numRef>
          </c:val>
          <c:extLst>
            <c:ext xmlns:c16="http://schemas.microsoft.com/office/drawing/2014/chart" uri="{C3380CC4-5D6E-409C-BE32-E72D297353CC}">
              <c16:uniqueId val="{00000006-8A0E-4330-B96B-019C1ECFEC74}"/>
            </c:ext>
          </c:extLst>
        </c:ser>
        <c:ser>
          <c:idx val="1"/>
          <c:order val="1"/>
          <c:tx>
            <c:strRef>
              <c:f>label 1</c:f>
              <c:strCache>
                <c:ptCount val="1"/>
                <c:pt idx="0">
                  <c:v>Безвозмездные поступления</c:v>
                </c:pt>
              </c:strCache>
            </c:strRef>
          </c:tx>
          <c:spPr>
            <a:solidFill>
              <a:srgbClr val="00B050"/>
            </a:solidFill>
            <a:ln w="0">
              <a:noFill/>
            </a:ln>
          </c:spPr>
          <c:invertIfNegative val="0"/>
          <c:dPt>
            <c:idx val="0"/>
            <c:invertIfNegative val="0"/>
            <c:bubble3D val="0"/>
            <c:extLst>
              <c:ext xmlns:c16="http://schemas.microsoft.com/office/drawing/2014/chart" uri="{C3380CC4-5D6E-409C-BE32-E72D297353CC}">
                <c16:uniqueId val="{00000008-8A0E-4330-B96B-019C1ECFEC74}"/>
              </c:ext>
            </c:extLst>
          </c:dPt>
          <c:dPt>
            <c:idx val="1"/>
            <c:invertIfNegative val="0"/>
            <c:bubble3D val="0"/>
            <c:extLst>
              <c:ext xmlns:c16="http://schemas.microsoft.com/office/drawing/2014/chart" uri="{C3380CC4-5D6E-409C-BE32-E72D297353CC}">
                <c16:uniqueId val="{0000000A-8A0E-4330-B96B-019C1ECFEC74}"/>
              </c:ext>
            </c:extLst>
          </c:dPt>
          <c:dPt>
            <c:idx val="2"/>
            <c:invertIfNegative val="0"/>
            <c:bubble3D val="0"/>
            <c:extLst>
              <c:ext xmlns:c16="http://schemas.microsoft.com/office/drawing/2014/chart" uri="{C3380CC4-5D6E-409C-BE32-E72D297353CC}">
                <c16:uniqueId val="{0000000C-8A0E-4330-B96B-019C1ECFEC74}"/>
              </c:ext>
            </c:extLst>
          </c:dPt>
          <c:dLbls>
            <c:dLbl>
              <c:idx val="0"/>
              <c:layout>
                <c:manualLayout>
                  <c:x val="0.29116268827273201"/>
                  <c:y val="0.167960452961984"/>
                </c:manualLayout>
              </c:layout>
              <c:tx>
                <c:rich>
                  <a:bodyPr/>
                  <a:lstStyle/>
                  <a:p>
                    <a:r>
                      <a:rPr lang="en-US" sz="1200" b="0" strike="noStrike" spc="-1">
                        <a:solidFill>
                          <a:srgbClr val="000000"/>
                        </a:solidFill>
                        <a:latin typeface="Franklin Gothic Book"/>
                      </a:rPr>
                      <a:t>423 262,6</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8-8A0E-4330-B96B-019C1ECFEC74}"/>
                </c:ext>
              </c:extLst>
            </c:dLbl>
            <c:dLbl>
              <c:idx val="1"/>
              <c:layout>
                <c:manualLayout>
                  <c:x val="-0.14501543479296"/>
                  <c:y val="-0.22004587485024499"/>
                </c:manualLayout>
              </c:layout>
              <c:tx>
                <c:rich>
                  <a:bodyPr/>
                  <a:lstStyle/>
                  <a:p>
                    <a:r>
                      <a:rPr lang="en-US" sz="1200" b="0" strike="noStrike" spc="-1">
                        <a:solidFill>
                          <a:srgbClr val="000000"/>
                        </a:solidFill>
                        <a:latin typeface="Franklin Gothic Book"/>
                      </a:rPr>
                      <a:t>601 540,9</a:t>
                    </a:r>
                  </a:p>
                </c:rich>
              </c:tx>
              <c:numFmt formatCode="#,##0.0" sourceLinked="0"/>
              <c:spPr/>
              <c:showLegendKey val="0"/>
              <c:showVal val="1"/>
              <c:showCatName val="0"/>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A-8A0E-4330-B96B-019C1ECFEC74}"/>
                </c:ext>
              </c:extLst>
            </c:dLbl>
            <c:dLbl>
              <c:idx val="2"/>
              <c:layout>
                <c:manualLayout>
                  <c:x val="8.1000920532638306E-3"/>
                  <c:y val="-3.1135920190557699E-2"/>
                </c:manualLayout>
              </c:layout>
              <c:tx>
                <c:rich>
                  <a:bodyPr/>
                  <a:lstStyle/>
                  <a:p>
                    <a:r>
                      <a:rPr lang="en-US" sz="1200" b="0" strike="noStrike" spc="-1">
                        <a:solidFill>
                          <a:srgbClr val="000000"/>
                        </a:solidFill>
                        <a:latin typeface="Franklin Gothic Book"/>
                      </a:rPr>
                      <a:t>482 440,9</a:t>
                    </a:r>
                  </a:p>
                </c:rich>
              </c:tx>
              <c:numFmt formatCode="#,##0.00" sourceLinked="0"/>
              <c:spPr/>
              <c:showLegendKey val="0"/>
              <c:showVal val="1"/>
              <c:showCatName val="1"/>
              <c:showSerName val="0"/>
              <c:showPercent val="0"/>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C-8A0E-4330-B96B-019C1ECFEC74}"/>
                </c:ext>
              </c:extLst>
            </c:dLbl>
            <c:numFmt formatCode="#,##0.00" sourceLinked="0"/>
            <c:spPr>
              <a:noFill/>
              <a:ln>
                <a:noFill/>
              </a:ln>
              <a:effectLst/>
            </c:spPr>
            <c:txPr>
              <a:bodyPr wrap="square"/>
              <a:lstStyle/>
              <a:p>
                <a:pPr>
                  <a:defRPr sz="1200" b="1" i="1" strike="noStrike" spc="-1">
                    <a:solidFill>
                      <a:srgbClr val="000000"/>
                    </a:solidFill>
                    <a:latin typeface="Franklin Gothic Book"/>
                  </a:defRPr>
                </a:pPr>
                <a:endParaRPr lang="ru-RU"/>
              </a:p>
            </c:txPr>
            <c:showLegendKey val="0"/>
            <c:showVal val="1"/>
            <c:showCatName val="1"/>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2020</c:v>
                </c:pt>
                <c:pt idx="1">
                  <c:v>2021</c:v>
                </c:pt>
                <c:pt idx="2">
                  <c:v>2022</c:v>
                </c:pt>
              </c:strCache>
            </c:strRef>
          </c:cat>
          <c:val>
            <c:numRef>
              <c:f>1</c:f>
              <c:numCache>
                <c:formatCode>General</c:formatCode>
                <c:ptCount val="3"/>
                <c:pt idx="0">
                  <c:v>601540.9</c:v>
                </c:pt>
                <c:pt idx="1">
                  <c:v>423262.6</c:v>
                </c:pt>
                <c:pt idx="2">
                  <c:v>482440.9</c:v>
                </c:pt>
              </c:numCache>
            </c:numRef>
          </c:val>
          <c:extLst>
            <c:ext xmlns:c16="http://schemas.microsoft.com/office/drawing/2014/chart" uri="{C3380CC4-5D6E-409C-BE32-E72D297353CC}">
              <c16:uniqueId val="{0000000D-8A0E-4330-B96B-019C1ECFEC74}"/>
            </c:ext>
          </c:extLst>
        </c:ser>
        <c:dLbls>
          <c:showLegendKey val="0"/>
          <c:showVal val="0"/>
          <c:showCatName val="0"/>
          <c:showSerName val="0"/>
          <c:showPercent val="0"/>
          <c:showBubbleSize val="0"/>
        </c:dLbls>
        <c:gapWidth val="150"/>
        <c:shape val="cylinder"/>
        <c:axId val="43972767"/>
        <c:axId val="37804056"/>
        <c:axId val="0"/>
      </c:bar3DChart>
      <c:catAx>
        <c:axId val="43972767"/>
        <c:scaling>
          <c:orientation val="minMax"/>
        </c:scaling>
        <c:delete val="1"/>
        <c:axPos val="b"/>
        <c:numFmt formatCode="General" sourceLinked="1"/>
        <c:majorTickMark val="out"/>
        <c:minorTickMark val="none"/>
        <c:tickLblPos val="nextTo"/>
        <c:crossAx val="37804056"/>
        <c:crosses val="autoZero"/>
        <c:auto val="1"/>
        <c:lblAlgn val="ctr"/>
        <c:lblOffset val="100"/>
        <c:noMultiLvlLbl val="0"/>
      </c:catAx>
      <c:valAx>
        <c:axId val="37804056"/>
        <c:scaling>
          <c:orientation val="minMax"/>
        </c:scaling>
        <c:delete val="1"/>
        <c:axPos val="l"/>
        <c:numFmt formatCode="General" sourceLinked="1"/>
        <c:majorTickMark val="out"/>
        <c:minorTickMark val="none"/>
        <c:tickLblPos val="nextTo"/>
        <c:crossAx val="43972767"/>
        <c:crosses val="autoZero"/>
        <c:crossBetween val="between"/>
      </c:valAx>
    </c:plotArea>
    <c:legend>
      <c:legendPos val="r"/>
      <c:layout>
        <c:manualLayout>
          <c:xMode val="edge"/>
          <c:yMode val="edge"/>
          <c:x val="5.5588863142190602E-2"/>
          <c:y val="2.5236532881910698E-3"/>
          <c:w val="0.62885234973891802"/>
          <c:h val="8.3955784799539496E-2"/>
        </c:manualLayout>
      </c:layout>
      <c:overlay val="0"/>
      <c:spPr>
        <a:noFill/>
        <a:ln w="0">
          <a:noFill/>
        </a:ln>
      </c:spPr>
      <c:txPr>
        <a:bodyPr/>
        <a:lstStyle/>
        <a:p>
          <a:pPr>
            <a:defRPr sz="1800" b="0" strike="noStrike" spc="-1">
              <a:solidFill>
                <a:srgbClr val="000000"/>
              </a:solidFill>
              <a:latin typeface="Franklin Gothic Book"/>
            </a:defRPr>
          </a:pPr>
          <a:endParaRPr lang="ru-RU"/>
        </a:p>
      </c:txPr>
    </c:legend>
    <c:plotVisOnly val="1"/>
    <c:dispBlanksAs val="gap"/>
    <c:showDLblsOverMax val="1"/>
  </c:chart>
  <c:spPr>
    <a:noFill/>
    <a:ln w="9360">
      <a:solidFill>
        <a:srgbClr val="D9D9D9"/>
      </a:solidFill>
      <a:round/>
    </a:ln>
  </c:spPr>
  <c:userShapes r:id="rId1"/>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3.56364568645045E-2"/>
          <c:y val="7.6165960024227694E-2"/>
          <c:w val="0.80355082681707501"/>
          <c:h val="0.89900060569351903"/>
        </c:manualLayout>
      </c:layout>
      <c:barChart>
        <c:barDir val="col"/>
        <c:grouping val="clustered"/>
        <c:varyColors val="0"/>
        <c:dLbls>
          <c:showLegendKey val="0"/>
          <c:showVal val="0"/>
          <c:showCatName val="0"/>
          <c:showSerName val="0"/>
          <c:showPercent val="0"/>
          <c:showBubbleSize val="0"/>
        </c:dLbls>
        <c:gapWidth val="150"/>
        <c:axId val="3433484"/>
        <c:axId val="65245851"/>
      </c:barChart>
      <c:catAx>
        <c:axId val="3433484"/>
        <c:scaling>
          <c:orientation val="minMax"/>
        </c:scaling>
        <c:delete val="0"/>
        <c:axPos val="b"/>
        <c:numFmt formatCode="General" sourceLinked="1"/>
        <c:majorTickMark val="cross"/>
        <c:minorTickMark val="cross"/>
        <c:tickLblPos val="none"/>
        <c:spPr>
          <a:ln w="0">
            <a:noFill/>
          </a:ln>
        </c:spPr>
        <c:txPr>
          <a:bodyPr/>
          <a:lstStyle/>
          <a:p>
            <a:pPr>
              <a:defRPr sz="1800" b="0" spc="-1"/>
            </a:pPr>
            <a:endParaRPr lang="ru-RU"/>
          </a:p>
        </c:txPr>
        <c:crossAx val="65245851"/>
        <c:crosses val="autoZero"/>
        <c:auto val="1"/>
        <c:lblAlgn val="ctr"/>
        <c:lblOffset val="100"/>
        <c:noMultiLvlLbl val="0"/>
      </c:catAx>
      <c:valAx>
        <c:axId val="65245851"/>
        <c:scaling>
          <c:orientation val="minMax"/>
        </c:scaling>
        <c:delete val="0"/>
        <c:axPos val="l"/>
        <c:numFmt formatCode="General" sourceLinked="1"/>
        <c:majorTickMark val="cross"/>
        <c:minorTickMark val="cross"/>
        <c:tickLblPos val="none"/>
        <c:spPr>
          <a:ln w="0">
            <a:noFill/>
          </a:ln>
        </c:spPr>
        <c:txPr>
          <a:bodyPr/>
          <a:lstStyle/>
          <a:p>
            <a:pPr>
              <a:defRPr sz="1800" b="0" spc="-1"/>
            </a:pPr>
            <a:endParaRPr lang="ru-RU"/>
          </a:p>
        </c:txPr>
        <c:crossAx val="3433484"/>
        <c:crosses val="autoZero"/>
        <c:crossBetween val="midCat"/>
      </c:valAx>
      <c:spPr>
        <a:noFill/>
        <a:ln w="0">
          <a:noFill/>
        </a:ln>
      </c:spPr>
    </c:plotArea>
    <c:plotVisOnly val="1"/>
    <c:dispBlanksAs val="gap"/>
    <c:showDLblsOverMax val="1"/>
  </c:chart>
  <c:spPr>
    <a:noFill/>
    <a:ln w="9360">
      <a:noFill/>
    </a:ln>
  </c:sp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manualLayout>
          <c:layoutTarget val="inner"/>
          <c:xMode val="edge"/>
          <c:yMode val="edge"/>
          <c:x val="3.5658354415130697E-2"/>
          <c:y val="7.6147728167572301E-2"/>
          <c:w val="0.80351764847608698"/>
          <c:h val="0.89896842271044997"/>
        </c:manualLayout>
      </c:layout>
      <c:barChart>
        <c:barDir val="col"/>
        <c:grouping val="clustered"/>
        <c:varyColors val="0"/>
        <c:dLbls>
          <c:showLegendKey val="0"/>
          <c:showVal val="0"/>
          <c:showCatName val="0"/>
          <c:showSerName val="0"/>
          <c:showPercent val="0"/>
          <c:showBubbleSize val="0"/>
        </c:dLbls>
        <c:gapWidth val="150"/>
        <c:axId val="63289495"/>
        <c:axId val="38398494"/>
      </c:barChart>
      <c:catAx>
        <c:axId val="63289495"/>
        <c:scaling>
          <c:orientation val="minMax"/>
        </c:scaling>
        <c:delete val="0"/>
        <c:axPos val="b"/>
        <c:numFmt formatCode="General" sourceLinked="1"/>
        <c:majorTickMark val="cross"/>
        <c:minorTickMark val="cross"/>
        <c:tickLblPos val="none"/>
        <c:spPr>
          <a:ln w="0">
            <a:noFill/>
          </a:ln>
        </c:spPr>
        <c:txPr>
          <a:bodyPr/>
          <a:lstStyle/>
          <a:p>
            <a:pPr>
              <a:defRPr sz="1800" b="0" spc="-1"/>
            </a:pPr>
            <a:endParaRPr lang="ru-RU"/>
          </a:p>
        </c:txPr>
        <c:crossAx val="38398494"/>
        <c:crosses val="autoZero"/>
        <c:auto val="1"/>
        <c:lblAlgn val="ctr"/>
        <c:lblOffset val="100"/>
        <c:noMultiLvlLbl val="0"/>
      </c:catAx>
      <c:valAx>
        <c:axId val="38398494"/>
        <c:scaling>
          <c:orientation val="minMax"/>
        </c:scaling>
        <c:delete val="0"/>
        <c:axPos val="l"/>
        <c:numFmt formatCode="General" sourceLinked="1"/>
        <c:majorTickMark val="cross"/>
        <c:minorTickMark val="cross"/>
        <c:tickLblPos val="none"/>
        <c:spPr>
          <a:ln w="0">
            <a:noFill/>
          </a:ln>
        </c:spPr>
        <c:txPr>
          <a:bodyPr/>
          <a:lstStyle/>
          <a:p>
            <a:pPr>
              <a:defRPr sz="1800" b="0" spc="-1"/>
            </a:pPr>
            <a:endParaRPr lang="ru-RU"/>
          </a:p>
        </c:txPr>
        <c:crossAx val="63289495"/>
        <c:crosses val="autoZero"/>
        <c:crossBetween val="midCat"/>
      </c:valAx>
      <c:spPr>
        <a:noFill/>
        <a:ln w="0">
          <a:noFill/>
        </a:ln>
      </c:spPr>
    </c:plotArea>
    <c:plotVisOnly val="1"/>
    <c:dispBlanksAs val="gap"/>
    <c:showDLblsOverMax val="1"/>
  </c:chart>
  <c:spPr>
    <a:noFill/>
    <a:ln w="9360">
      <a:noFill/>
    </a:ln>
  </c:spPr>
</c:chartSpace>
</file>

<file path=ppt/drawings/drawing1.xml><?xml version="1.0" encoding="utf-8"?>
<c:userShapes xmlns:c="http://schemas.openxmlformats.org/drawingml/2006/chart">
  <cdr:relSizeAnchor xmlns:cdr="http://schemas.openxmlformats.org/drawingml/2006/chartDrawing">
    <cdr:from>
      <cdr:x>0.49801</cdr:x>
      <cdr:y>0.6111</cdr:y>
    </cdr:from>
    <cdr:to>
      <cdr:x>0.89797</cdr:x>
      <cdr:y>0.65976</cdr:y>
    </cdr:to>
    <cdr:sp macro="" textlink="">
      <cdr:nvSpPr>
        <cdr:cNvPr id="192" name="Text Box 14"/>
        <cdr:cNvSpPr/>
      </cdr:nvSpPr>
      <cdr:spPr>
        <a:xfrm xmlns:a="http://schemas.openxmlformats.org/drawingml/2006/main">
          <a:off x="1577880" y="2504880"/>
          <a:ext cx="1267200" cy="1994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userShapes>
</file>

<file path=ppt/drawings/drawing2.xml><?xml version="1.0" encoding="utf-8"?>
<c:userShapes xmlns:c="http://schemas.openxmlformats.org/drawingml/2006/chart">
  <cdr:relSizeAnchor xmlns:cdr="http://schemas.openxmlformats.org/drawingml/2006/chartDrawing">
    <cdr:from>
      <cdr:x>0.72909</cdr:x>
      <cdr:y>0.25748</cdr:y>
    </cdr:from>
    <cdr:to>
      <cdr:x>0.91251</cdr:x>
      <cdr:y>0.44562</cdr:y>
    </cdr:to>
    <cdr:sp macro="" textlink="">
      <cdr:nvSpPr>
        <cdr:cNvPr id="194" name="Text Box 1"/>
        <cdr:cNvSpPr/>
      </cdr:nvSpPr>
      <cdr:spPr>
        <a:xfrm xmlns:a="http://schemas.openxmlformats.org/drawingml/2006/main">
          <a:off x="2520000" y="681840"/>
          <a:ext cx="633960" cy="4982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lIns="18360" tIns="18360" rIns="18360" bIns="0" anchor="t" upright="1">
          <a:noAutofit/>
        </a:bodyPr>
        <a:lstStyle xmlns:a="http://schemas.openxmlformats.org/drawingml/2006/main"/>
        <a:p xmlns:a="http://schemas.openxmlformats.org/drawingml/2006/main">
          <a:pPr algn="ctr">
            <a:lnSpc>
              <a:spcPct val="100000"/>
            </a:lnSpc>
            <a:buNone/>
          </a:pPr>
          <a:r>
            <a:rPr lang="ru-RU" sz="1100" b="1" strike="noStrike" spc="-1">
              <a:solidFill>
                <a:srgbClr val="000000"/>
              </a:solidFill>
              <a:latin typeface="Times New Roman"/>
            </a:rPr>
            <a:t>доходы 2020 год</a:t>
          </a:r>
          <a:endParaRPr sz="1100" b="0" strike="noStrike" spc="-1">
            <a:latin typeface="Times New Roman"/>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0.71198</cdr:x>
      <cdr:y>0.21037</cdr:y>
    </cdr:from>
    <cdr:to>
      <cdr:x>0.91758</cdr:x>
      <cdr:y>0.35274</cdr:y>
    </cdr:to>
    <cdr:sp macro="" textlink="">
      <cdr:nvSpPr>
        <cdr:cNvPr id="196" name="Text Box 1"/>
        <cdr:cNvSpPr/>
      </cdr:nvSpPr>
      <cdr:spPr>
        <a:xfrm xmlns:a="http://schemas.openxmlformats.org/drawingml/2006/main">
          <a:off x="2332440" y="581400"/>
          <a:ext cx="673560" cy="39348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lIns="18360" tIns="18360" rIns="18360" bIns="0" anchor="t" upright="1">
          <a:noAutofit/>
        </a:bodyPr>
        <a:lstStyle xmlns:a="http://schemas.openxmlformats.org/drawingml/2006/main"/>
        <a:p xmlns:a="http://schemas.openxmlformats.org/drawingml/2006/main">
          <a:pPr algn="ctr">
            <a:lnSpc>
              <a:spcPct val="100000"/>
            </a:lnSpc>
            <a:buNone/>
          </a:pPr>
          <a:r>
            <a:rPr lang="ru-RU" sz="1100" b="1" strike="noStrike" spc="-1">
              <a:solidFill>
                <a:srgbClr val="000000"/>
              </a:solidFill>
              <a:latin typeface="Times New Roman"/>
            </a:rPr>
            <a:t>доходы 2022 год</a:t>
          </a:r>
          <a:endParaRPr sz="1100" b="0" strike="noStrike" spc="-1">
            <a:latin typeface="Times New Roman"/>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0.72338</cdr:x>
      <cdr:y>0.23288</cdr:y>
    </cdr:from>
    <cdr:to>
      <cdr:x>0.90671</cdr:x>
      <cdr:y>0.42091</cdr:y>
    </cdr:to>
    <cdr:sp macro="" textlink="">
      <cdr:nvSpPr>
        <cdr:cNvPr id="203" name="Text Box 1"/>
        <cdr:cNvSpPr/>
      </cdr:nvSpPr>
      <cdr:spPr>
        <a:xfrm xmlns:a="http://schemas.openxmlformats.org/drawingml/2006/main">
          <a:off x="2406240" y="603720"/>
          <a:ext cx="609840" cy="4874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lIns="18360" tIns="18360" rIns="18360" bIns="0" anchor="t" upright="1">
          <a:noAutofit/>
        </a:bodyPr>
        <a:lstStyle xmlns:a="http://schemas.openxmlformats.org/drawingml/2006/main"/>
        <a:p xmlns:a="http://schemas.openxmlformats.org/drawingml/2006/main">
          <a:pPr algn="ctr">
            <a:lnSpc>
              <a:spcPct val="100000"/>
            </a:lnSpc>
            <a:buNone/>
          </a:pPr>
          <a:r>
            <a:rPr lang="ru-RU" sz="1100" b="1" strike="noStrike" spc="-1">
              <a:solidFill>
                <a:srgbClr val="000000"/>
              </a:solidFill>
              <a:latin typeface="Times New Roman"/>
            </a:rPr>
            <a:t>доходы 2021 год</a:t>
          </a:r>
          <a:endParaRPr sz="1100" b="0" strike="noStrike" spc="-1">
            <a:latin typeface="Times New Roman"/>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0.39994</cdr:x>
      <cdr:y>0.88826</cdr:y>
    </cdr:from>
    <cdr:to>
      <cdr:x>0.56478</cdr:x>
      <cdr:y>0.96151</cdr:y>
    </cdr:to>
    <cdr:sp macro="" textlink="">
      <cdr:nvSpPr>
        <cdr:cNvPr id="207" name="TextBox 1"/>
        <cdr:cNvSpPr/>
      </cdr:nvSpPr>
      <cdr:spPr>
        <a:xfrm xmlns:a="http://schemas.openxmlformats.org/drawingml/2006/main">
          <a:off x="2016000" y="4470120"/>
          <a:ext cx="830880" cy="3686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400" b="1" strike="noStrike" spc="-1">
              <a:latin typeface="Times New Roman"/>
            </a:rPr>
            <a:t>2021 год</a:t>
          </a:r>
          <a:endParaRPr sz="1400" b="0" strike="noStrike" spc="-1">
            <a:latin typeface="Times New Roman"/>
          </a:endParaRPr>
        </a:p>
      </cdr:txBody>
    </cdr:sp>
  </cdr:relSizeAnchor>
  <cdr:relSizeAnchor xmlns:cdr="http://schemas.openxmlformats.org/drawingml/2006/chartDrawing">
    <cdr:from>
      <cdr:x>0.6764</cdr:x>
      <cdr:y>0.88826</cdr:y>
    </cdr:from>
    <cdr:to>
      <cdr:x>0.84124</cdr:x>
      <cdr:y>0.96151</cdr:y>
    </cdr:to>
    <cdr:sp macro="" textlink="">
      <cdr:nvSpPr>
        <cdr:cNvPr id="208" name="TextBox 1"/>
        <cdr:cNvSpPr/>
      </cdr:nvSpPr>
      <cdr:spPr>
        <a:xfrm xmlns:a="http://schemas.openxmlformats.org/drawingml/2006/main">
          <a:off x="3409560" y="4470120"/>
          <a:ext cx="830880" cy="3686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wrap="none" lIns="90000" tIns="45000" rIns="90000" bIns="45000" anchor="t">
          <a:noAutofit/>
        </a:bodyPr>
        <a:lstStyle xmlns:a="http://schemas.openxmlformats.org/drawingml/2006/main"/>
        <a:p xmlns:a="http://schemas.openxmlformats.org/drawingml/2006/main">
          <a:pPr>
            <a:lnSpc>
              <a:spcPct val="100000"/>
            </a:lnSpc>
            <a:buNone/>
            <a:tabLst>
              <a:tab pos="0" algn="l"/>
            </a:tabLst>
          </a:pPr>
          <a:r>
            <a:rPr lang="ru-RU" sz="1400" b="1" strike="noStrike" spc="-1">
              <a:latin typeface="Franklin Gothic Book"/>
            </a:rPr>
            <a:t>2022 год</a:t>
          </a:r>
          <a:endParaRPr sz="1400" b="0" strike="noStrike" spc="-1">
            <a:latin typeface="Times New Roman"/>
          </a:endParaRPr>
        </a:p>
      </cdr:txBody>
    </cdr:sp>
  </cdr:relSizeAnchor>
  <cdr:relSizeAnchor xmlns:cdr="http://schemas.openxmlformats.org/drawingml/2006/chartDrawing">
    <cdr:from>
      <cdr:x>0.54285</cdr:x>
      <cdr:y>0.03498</cdr:y>
    </cdr:from>
    <cdr:to>
      <cdr:x>0.72418</cdr:x>
      <cdr:y>0.21661</cdr:y>
    </cdr:to>
    <cdr:sp macro="" textlink="">
      <cdr:nvSpPr>
        <cdr:cNvPr id="209" name="TextBox 2"/>
        <cdr:cNvSpPr/>
      </cdr:nvSpPr>
      <cdr:spPr>
        <a:xfrm xmlns:a="http://schemas.openxmlformats.org/drawingml/2006/main">
          <a:off x="2736360" y="176040"/>
          <a:ext cx="914040" cy="9140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userShapes>
</file>

<file path=ppt/drawings/drawing6.xml><?xml version="1.0" encoding="utf-8"?>
<c:userShapes xmlns:c="http://schemas.openxmlformats.org/drawingml/2006/chart">
  <cdr:relSizeAnchor xmlns:cdr="http://schemas.openxmlformats.org/drawingml/2006/chartDrawing">
    <cdr:from>
      <cdr:x>0.0287</cdr:x>
      <cdr:y>0.88403</cdr:y>
    </cdr:from>
    <cdr:to>
      <cdr:x>0.3029</cdr:x>
      <cdr:y>0.99987</cdr:y>
    </cdr:to>
    <cdr:sp macro="" textlink="">
      <cdr:nvSpPr>
        <cdr:cNvPr id="381" name="TextBox 1"/>
        <cdr:cNvSpPr/>
      </cdr:nvSpPr>
      <cdr:spPr>
        <a:xfrm xmlns:a="http://schemas.openxmlformats.org/drawingml/2006/main">
          <a:off x="142560" y="4967280"/>
          <a:ext cx="1362240" cy="65088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userShapes>
</file>

<file path=ppt/drawings/drawing7.xml><?xml version="1.0" encoding="utf-8"?>
<c:userShapes xmlns:c="http://schemas.openxmlformats.org/drawingml/2006/chart">
  <cdr:relSizeAnchor xmlns:cdr="http://schemas.openxmlformats.org/drawingml/2006/chartDrawing">
    <cdr:from>
      <cdr:x>0.27388</cdr:x>
      <cdr:y>0.63016</cdr:y>
    </cdr:from>
    <cdr:to>
      <cdr:x>0.45184</cdr:x>
      <cdr:y>0.73083</cdr:y>
    </cdr:to>
    <cdr:sp macro="" textlink="">
      <cdr:nvSpPr>
        <cdr:cNvPr id="393" name="TextBox 1"/>
        <cdr:cNvSpPr/>
      </cdr:nvSpPr>
      <cdr:spPr>
        <a:xfrm xmlns:a="http://schemas.openxmlformats.org/drawingml/2006/main">
          <a:off x="1512000" y="2846160"/>
          <a:ext cx="982440" cy="45468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600" b="0" strike="noStrike" spc="-1">
              <a:latin typeface="Times New Roman"/>
            </a:rPr>
            <a:t>103,0</a:t>
          </a:r>
          <a:endParaRPr sz="1600" b="0" strike="noStrike" spc="-1">
            <a:latin typeface="Times New Roman"/>
          </a:endParaRPr>
        </a:p>
      </cdr:txBody>
    </cdr:sp>
  </cdr:relSizeAnchor>
  <cdr:relSizeAnchor xmlns:cdr="http://schemas.openxmlformats.org/drawingml/2006/chartDrawing">
    <cdr:from>
      <cdr:x>0.47297</cdr:x>
      <cdr:y>0.13231</cdr:y>
    </cdr:from>
    <cdr:to>
      <cdr:x>0.64447</cdr:x>
      <cdr:y>0.34226</cdr:y>
    </cdr:to>
    <cdr:sp macro="" textlink="">
      <cdr:nvSpPr>
        <cdr:cNvPr id="394" name="TextBox 2"/>
        <cdr:cNvSpPr/>
      </cdr:nvSpPr>
      <cdr:spPr>
        <a:xfrm xmlns:a="http://schemas.openxmlformats.org/drawingml/2006/main">
          <a:off x="2611080" y="597600"/>
          <a:ext cx="946800" cy="9482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dr:relSizeAnchor xmlns:cdr="http://schemas.openxmlformats.org/drawingml/2006/chartDrawing">
    <cdr:from>
      <cdr:x>0.34464</cdr:x>
      <cdr:y>0.15519</cdr:y>
    </cdr:from>
    <cdr:to>
      <cdr:x>0.51614</cdr:x>
      <cdr:y>0.25434</cdr:y>
    </cdr:to>
    <cdr:sp macro="" textlink="">
      <cdr:nvSpPr>
        <cdr:cNvPr id="395" name="TextBox 3"/>
        <cdr:cNvSpPr/>
      </cdr:nvSpPr>
      <cdr:spPr>
        <a:xfrm xmlns:a="http://schemas.openxmlformats.org/drawingml/2006/main">
          <a:off x="1902600" y="700920"/>
          <a:ext cx="946800" cy="4478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600" b="0" strike="noStrike" spc="-1">
              <a:latin typeface="Times New Roman"/>
            </a:rPr>
            <a:t>7 150,0</a:t>
          </a:r>
          <a:endParaRPr sz="1600" b="0" strike="noStrike" spc="-1">
            <a:latin typeface="Times New Roman"/>
          </a:endParaRPr>
        </a:p>
        <a:p xmlns:a="http://schemas.openxmlformats.org/drawingml/2006/main">
          <a:pPr>
            <a:lnSpc>
              <a:spcPct val="100000"/>
            </a:lnSpc>
            <a:buNone/>
          </a:pPr>
          <a:endParaRPr sz="1100" b="0" strike="noStrike" spc="-1">
            <a:latin typeface="Times New Roman"/>
          </a:endParaRPr>
        </a:p>
      </cdr:txBody>
    </cdr:sp>
  </cdr:relSizeAnchor>
  <cdr:relSizeAnchor xmlns:cdr="http://schemas.openxmlformats.org/drawingml/2006/chartDrawing">
    <cdr:from>
      <cdr:x>0.2068</cdr:x>
      <cdr:y>0.75604</cdr:y>
    </cdr:from>
    <cdr:to>
      <cdr:x>0.38475</cdr:x>
      <cdr:y>0.83822</cdr:y>
    </cdr:to>
    <cdr:sp macro="" textlink="">
      <cdr:nvSpPr>
        <cdr:cNvPr id="396" name="TextBox 4"/>
        <cdr:cNvSpPr/>
      </cdr:nvSpPr>
      <cdr:spPr>
        <a:xfrm xmlns:a="http://schemas.openxmlformats.org/drawingml/2006/main">
          <a:off x="1141560" y="3414435"/>
          <a:ext cx="982375" cy="37113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600" b="0" strike="noStrike" spc="-1" dirty="0">
              <a:latin typeface="Times New Roman"/>
            </a:rPr>
            <a:t>3 080,1</a:t>
          </a:r>
          <a:endParaRPr sz="1600" b="0" strike="noStrike" spc="-1" dirty="0">
            <a:latin typeface="Times New Roman"/>
          </a:endParaRPr>
        </a:p>
      </cdr:txBody>
    </cdr:sp>
  </cdr:relSizeAnchor>
  <cdr:relSizeAnchor xmlns:cdr="http://schemas.openxmlformats.org/drawingml/2006/chartDrawing">
    <cdr:from>
      <cdr:x>0.32885</cdr:x>
      <cdr:y>0.51819</cdr:y>
    </cdr:from>
    <cdr:to>
      <cdr:x>0.49533</cdr:x>
      <cdr:y>0.59176</cdr:y>
    </cdr:to>
    <cdr:sp macro="" textlink="">
      <cdr:nvSpPr>
        <cdr:cNvPr id="397" name="TextBox 5"/>
        <cdr:cNvSpPr/>
      </cdr:nvSpPr>
      <cdr:spPr>
        <a:xfrm xmlns:a="http://schemas.openxmlformats.org/drawingml/2006/main">
          <a:off x="1815330" y="2340260"/>
          <a:ext cx="919020" cy="332253"/>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600" b="0" strike="noStrike" spc="-1" dirty="0">
              <a:latin typeface="Times New Roman"/>
            </a:rPr>
            <a:t>10 283,4</a:t>
          </a:r>
          <a:endParaRPr sz="1600" b="0" strike="noStrike" spc="-1" dirty="0">
            <a:latin typeface="Times New Roman"/>
          </a:endParaRPr>
        </a:p>
      </cdr:txBody>
    </cdr:sp>
  </cdr:relSizeAnchor>
  <cdr:relSizeAnchor xmlns:cdr="http://schemas.openxmlformats.org/drawingml/2006/chartDrawing">
    <cdr:from>
      <cdr:x>0.76909</cdr:x>
      <cdr:y>0.564</cdr:y>
    </cdr:from>
    <cdr:to>
      <cdr:x>0.92977</cdr:x>
      <cdr:y>0.77395</cdr:y>
    </cdr:to>
    <cdr:sp macro="" textlink="">
      <cdr:nvSpPr>
        <cdr:cNvPr id="398" name="TextBox 6"/>
        <cdr:cNvSpPr/>
      </cdr:nvSpPr>
      <cdr:spPr>
        <a:xfrm xmlns:a="http://schemas.openxmlformats.org/drawingml/2006/main">
          <a:off x="4245840" y="2547360"/>
          <a:ext cx="887040" cy="9482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dr:relSizeAnchor xmlns:cdr="http://schemas.openxmlformats.org/drawingml/2006/chartDrawing">
    <cdr:from>
      <cdr:x>0</cdr:x>
      <cdr:y>0</cdr:y>
    </cdr:from>
    <cdr:to>
      <cdr:x>0.16068</cdr:x>
      <cdr:y>0.20995</cdr:y>
    </cdr:to>
    <cdr:sp macro="" textlink="">
      <cdr:nvSpPr>
        <cdr:cNvPr id="399" name="TextBox 7"/>
        <cdr:cNvSpPr/>
      </cdr:nvSpPr>
      <cdr:spPr>
        <a:xfrm xmlns:a="http://schemas.openxmlformats.org/drawingml/2006/main">
          <a:off x="0" y="0"/>
          <a:ext cx="887040" cy="9482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sp>
  </cdr:relSizeAnchor>
</c:userShapes>
</file>

<file path=ppt/drawings/drawing8.xml><?xml version="1.0" encoding="utf-8"?>
<c:userShapes xmlns:c="http://schemas.openxmlformats.org/drawingml/2006/chart">
  <cdr:relSizeAnchor xmlns:cdr="http://schemas.openxmlformats.org/drawingml/2006/chartDrawing">
    <cdr:from>
      <cdr:x>0</cdr:x>
      <cdr:y>0.892</cdr:y>
    </cdr:from>
    <cdr:to>
      <cdr:x>0.99986</cdr:x>
      <cdr:y>0.99988</cdr:y>
    </cdr:to>
    <cdr:sp macro="" textlink="">
      <cdr:nvSpPr>
        <cdr:cNvPr id="408" name="TextBox 1"/>
        <cdr:cNvSpPr/>
      </cdr:nvSpPr>
      <cdr:spPr>
        <a:xfrm xmlns:a="http://schemas.openxmlformats.org/drawingml/2006/main">
          <a:off x="0" y="5161680"/>
          <a:ext cx="5112000" cy="6242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gn="ctr">
            <a:lnSpc>
              <a:spcPct val="100000"/>
            </a:lnSpc>
            <a:buNone/>
          </a:pPr>
          <a:r>
            <a:rPr lang="ru-RU" sz="1400" b="1" strike="noStrike" spc="-1">
              <a:latin typeface="Times New Roman"/>
            </a:rPr>
            <a:t>Расшифровка остатков денежных средств </a:t>
          </a:r>
          <a:endParaRPr sz="1400" b="0" strike="noStrike" spc="-1">
            <a:latin typeface="Times New Roman"/>
          </a:endParaRPr>
        </a:p>
        <a:p xmlns:a="http://schemas.openxmlformats.org/drawingml/2006/main">
          <a:pPr algn="ctr">
            <a:lnSpc>
              <a:spcPct val="100000"/>
            </a:lnSpc>
            <a:buNone/>
          </a:pPr>
          <a:r>
            <a:rPr lang="ru-RU" sz="1400" b="1" strike="noStrike" spc="-1">
              <a:latin typeface="Times New Roman"/>
            </a:rPr>
            <a:t>на счете МО ГО «Вуктыл» </a:t>
          </a:r>
          <a:r>
            <a:rPr lang="ru-RU" sz="1400" b="0" strike="noStrike" spc="-1">
              <a:latin typeface="Times New Roman"/>
            </a:rPr>
            <a:t>(тыс. руб.)</a:t>
          </a:r>
          <a:endParaRPr sz="1400" b="0" strike="noStrike" spc="-1">
            <a:latin typeface="Times New Roman"/>
          </a:endParaRPr>
        </a:p>
      </cdr:txBody>
    </cdr:sp>
  </cdr:relSizeAnchor>
  <cdr:relSizeAnchor xmlns:cdr="http://schemas.openxmlformats.org/drawingml/2006/chartDrawing">
    <cdr:from>
      <cdr:x>0.22532</cdr:x>
      <cdr:y>0.8212</cdr:y>
    </cdr:from>
    <cdr:to>
      <cdr:x>0.40663</cdr:x>
      <cdr:y>0.87128</cdr:y>
    </cdr:to>
    <cdr:sp macro="" textlink="">
      <cdr:nvSpPr>
        <cdr:cNvPr id="409" name="TextBox 2"/>
        <cdr:cNvSpPr/>
      </cdr:nvSpPr>
      <cdr:spPr>
        <a:xfrm xmlns:a="http://schemas.openxmlformats.org/drawingml/2006/main">
          <a:off x="1152000" y="4752000"/>
          <a:ext cx="927000" cy="28980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nSpc>
              <a:spcPct val="100000"/>
            </a:lnSpc>
            <a:buNone/>
          </a:pPr>
          <a:r>
            <a:rPr lang="ru-RU" sz="1400" b="1" strike="noStrike" spc="-1">
              <a:latin typeface="Times New Roman"/>
            </a:rPr>
            <a:t> 13 657,5</a:t>
          </a:r>
          <a:endParaRPr sz="1400" b="0" strike="noStrike" spc="-1">
            <a:latin typeface="Times New Roman"/>
          </a:endParaRPr>
        </a:p>
      </cdr:txBody>
    </cdr:sp>
  </cdr:relSizeAnchor>
  <cdr:relSizeAnchor xmlns:cdr="http://schemas.openxmlformats.org/drawingml/2006/chartDrawing">
    <cdr:from>
      <cdr:x>0.43656</cdr:x>
      <cdr:y>0.83812</cdr:y>
    </cdr:from>
    <cdr:to>
      <cdr:x>0.61534</cdr:x>
      <cdr:y>0.88646</cdr:y>
    </cdr:to>
    <cdr:sp macro="" textlink="">
      <cdr:nvSpPr>
        <cdr:cNvPr id="410" name="TextBox 1"/>
        <cdr:cNvSpPr/>
      </cdr:nvSpPr>
      <cdr:spPr>
        <a:xfrm xmlns:a="http://schemas.openxmlformats.org/drawingml/2006/main">
          <a:off x="2232000" y="4849920"/>
          <a:ext cx="914040" cy="27972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wrap="none" lIns="90000" tIns="45000" rIns="90000" bIns="45000" anchor="t">
          <a:noAutofit/>
        </a:bodyPr>
        <a:lstStyle xmlns:a="http://schemas.openxmlformats.org/drawingml/2006/main"/>
        <a:p xmlns:a="http://schemas.openxmlformats.org/drawingml/2006/main">
          <a:pPr>
            <a:lnSpc>
              <a:spcPct val="100000"/>
            </a:lnSpc>
            <a:buNone/>
          </a:pPr>
          <a:r>
            <a:rPr lang="ru-RU" sz="1400" b="1" strike="noStrike" spc="-1">
              <a:solidFill>
                <a:srgbClr val="000000"/>
              </a:solidFill>
              <a:latin typeface="Franklin Gothic Book"/>
            </a:rPr>
            <a:t> 23 940,9</a:t>
          </a:r>
          <a:endParaRPr sz="1400" b="0" strike="noStrike" spc="-1">
            <a:latin typeface="Times New Roman"/>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0.0253</cdr:x>
      <cdr:y>0.7995</cdr:y>
    </cdr:from>
    <cdr:to>
      <cdr:x>0.97085</cdr:x>
      <cdr:y>0.98688</cdr:y>
    </cdr:to>
    <cdr:sp macro="" textlink="">
      <cdr:nvSpPr>
        <cdr:cNvPr id="412" name="TextBox 2"/>
        <cdr:cNvSpPr/>
      </cdr:nvSpPr>
      <cdr:spPr>
        <a:xfrm xmlns:a="http://schemas.openxmlformats.org/drawingml/2006/main">
          <a:off x="106560" y="2763360"/>
          <a:ext cx="3982680" cy="647640"/>
        </a:xfrm>
        <a:prstGeom xmlns:a="http://schemas.openxmlformats.org/drawingml/2006/main" prst="rect">
          <a:avLst/>
        </a:prstGeom>
        <a:noFill xmlns:a="http://schemas.openxmlformats.org/drawingml/2006/main"/>
        <a:ln xmlns:a="http://schemas.openxmlformats.org/drawingml/2006/main" w="0">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cdr:style>
      <cdr:txBody>
        <a:bodyPr xmlns:a="http://schemas.openxmlformats.org/drawingml/2006/main" vertOverflow="clip" wrap="none" lIns="90000" tIns="45000" rIns="90000" bIns="45000" anchor="t">
          <a:noAutofit/>
        </a:bodyPr>
        <a:lstStyle xmlns:a="http://schemas.openxmlformats.org/drawingml/2006/main"/>
        <a:p xmlns:a="http://schemas.openxmlformats.org/drawingml/2006/main">
          <a:pPr algn="ctr">
            <a:lnSpc>
              <a:spcPct val="100000"/>
            </a:lnSpc>
            <a:buNone/>
          </a:pPr>
          <a:r>
            <a:rPr lang="ru-RU" sz="1400" b="1" strike="noStrike" spc="-1">
              <a:latin typeface="Times New Roman"/>
            </a:rPr>
            <a:t>Просроченная кредиторская задолженность </a:t>
          </a:r>
          <a:endParaRPr sz="1400" b="0" strike="noStrike" spc="-1">
            <a:latin typeface="Times New Roman"/>
          </a:endParaRPr>
        </a:p>
        <a:p xmlns:a="http://schemas.openxmlformats.org/drawingml/2006/main">
          <a:pPr algn="ctr">
            <a:lnSpc>
              <a:spcPct val="100000"/>
            </a:lnSpc>
            <a:buNone/>
          </a:pPr>
          <a:r>
            <a:rPr lang="ru-RU" sz="1400" b="0" strike="noStrike" spc="-1">
              <a:latin typeface="Times New Roman"/>
            </a:rPr>
            <a:t>(тыс. руб.)</a:t>
          </a:r>
          <a:endParaRPr sz="1400" b="0" strike="noStrike" spc="-1">
            <a:latin typeface="Times New Roma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ru-RU" sz="1800" b="0" strike="noStrike" spc="-1">
                <a:solidFill>
                  <a:srgbClr val="000000"/>
                </a:solidFill>
                <a:latin typeface="Franklin Gothic Book"/>
              </a:rPr>
              <a:t>Для перемещения страницы щёлкните мышью</a:t>
            </a:r>
          </a:p>
        </p:txBody>
      </p:sp>
      <p:sp>
        <p:nvSpPr>
          <p:cNvPr id="137"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ru-RU" sz="2000" b="0" strike="noStrike" spc="-1">
                <a:latin typeface="Arial"/>
              </a:rPr>
              <a:t>Для правки формата примечаний щёлкните мышью</a:t>
            </a:r>
          </a:p>
        </p:txBody>
      </p:sp>
      <p:sp>
        <p:nvSpPr>
          <p:cNvPr id="138"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ru-RU" sz="1400" b="0" strike="noStrike" spc="-1">
                <a:latin typeface="Times New Roman"/>
              </a:rPr>
              <a:t>&lt;верхний колонтитул&gt;</a:t>
            </a:r>
          </a:p>
        </p:txBody>
      </p:sp>
      <p:sp>
        <p:nvSpPr>
          <p:cNvPr id="139"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algn="r">
              <a:buNone/>
              <a:defRPr lang="ru-RU" sz="1400" b="0" strike="noStrike" spc="-1">
                <a:latin typeface="Times New Roman"/>
              </a:defRPr>
            </a:lvl1pPr>
          </a:lstStyle>
          <a:p>
            <a:pPr algn="r">
              <a:buNone/>
            </a:pPr>
            <a:r>
              <a:rPr lang="ru-RU" sz="1400" b="0" strike="noStrike" spc="-1">
                <a:latin typeface="Times New Roman"/>
              </a:rPr>
              <a:t>&lt;дата/время&gt;</a:t>
            </a:r>
          </a:p>
        </p:txBody>
      </p:sp>
      <p:sp>
        <p:nvSpPr>
          <p:cNvPr id="140"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a:defRPr lang="ru-RU" sz="1400" b="0" strike="noStrike" spc="-1">
                <a:latin typeface="Times New Roman"/>
              </a:defRPr>
            </a:lvl1pPr>
          </a:lstStyle>
          <a:p>
            <a:r>
              <a:rPr lang="ru-RU" sz="1400" b="0" strike="noStrike" spc="-1">
                <a:latin typeface="Times New Roman"/>
              </a:rPr>
              <a:t>&lt;нижний колонтитул&gt;</a:t>
            </a:r>
          </a:p>
        </p:txBody>
      </p:sp>
      <p:sp>
        <p:nvSpPr>
          <p:cNvPr id="141"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algn="r">
              <a:buNone/>
              <a:defRPr lang="ru-RU" sz="1400" b="0" strike="noStrike" spc="-1">
                <a:latin typeface="Times New Roman"/>
              </a:defRPr>
            </a:lvl1pPr>
          </a:lstStyle>
          <a:p>
            <a:pPr algn="r">
              <a:buNone/>
            </a:pPr>
            <a:fld id="{F2AC1728-B7A1-42BE-82FF-94993D5EE836}" type="slidenum">
              <a:rPr lang="ru-RU" sz="1400" b="0" strike="noStrike" spc="-1">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noRot="1" noChangeAspect="1"/>
          </p:cNvSpPr>
          <p:nvPr>
            <p:ph type="sldImg"/>
          </p:nvPr>
        </p:nvSpPr>
        <p:spPr>
          <a:xfrm>
            <a:off x="917575" y="744538"/>
            <a:ext cx="4964113" cy="3722687"/>
          </a:xfrm>
          <a:prstGeom prst="rect">
            <a:avLst/>
          </a:prstGeom>
          <a:ln w="0">
            <a:noFill/>
          </a:ln>
        </p:spPr>
      </p:sp>
      <p:sp>
        <p:nvSpPr>
          <p:cNvPr id="426" name="PlaceHolder 2"/>
          <p:cNvSpPr>
            <a:spLocks noGrp="1"/>
          </p:cNvSpPr>
          <p:nvPr>
            <p:ph type="body"/>
          </p:nvPr>
        </p:nvSpPr>
        <p:spPr>
          <a:xfrm>
            <a:off x="679320" y="4716000"/>
            <a:ext cx="5438880" cy="4466880"/>
          </a:xfrm>
          <a:prstGeom prst="rect">
            <a:avLst/>
          </a:prstGeom>
          <a:noFill/>
          <a:ln w="0">
            <a:noFill/>
          </a:ln>
        </p:spPr>
        <p:txBody>
          <a:bodyPr anchor="t">
            <a:noAutofit/>
          </a:bodyPr>
          <a:lstStyle/>
          <a:p>
            <a:endParaRPr lang="ru-RU" sz="2000" b="0" strike="noStrike" spc="-1">
              <a:latin typeface="Arial"/>
            </a:endParaRPr>
          </a:p>
        </p:txBody>
      </p:sp>
      <p:sp>
        <p:nvSpPr>
          <p:cNvPr id="427" name="PlaceHolder 3"/>
          <p:cNvSpPr>
            <a:spLocks noGrp="1"/>
          </p:cNvSpPr>
          <p:nvPr>
            <p:ph type="sldNum" idx="13"/>
          </p:nvPr>
        </p:nvSpPr>
        <p:spPr>
          <a:xfrm>
            <a:off x="3850920" y="9430560"/>
            <a:ext cx="2944800" cy="495720"/>
          </a:xfrm>
          <a:prstGeom prst="rect">
            <a:avLst/>
          </a:prstGeom>
          <a:noFill/>
          <a:ln w="0">
            <a:noFill/>
          </a:ln>
        </p:spPr>
        <p:txBody>
          <a:bodyPr anchor="b">
            <a:noAutofit/>
          </a:bodyPr>
          <a:lstStyle>
            <a:lvl1pPr algn="r">
              <a:lnSpc>
                <a:spcPct val="100000"/>
              </a:lnSpc>
              <a:buNone/>
              <a:defRPr lang="ru-RU" sz="1200" b="0" strike="noStrike" spc="-1">
                <a:solidFill>
                  <a:srgbClr val="000000"/>
                </a:solidFill>
                <a:latin typeface="+mn-lt"/>
                <a:ea typeface="+mn-ea"/>
              </a:defRPr>
            </a:lvl1pPr>
          </a:lstStyle>
          <a:p>
            <a:pPr algn="r">
              <a:lnSpc>
                <a:spcPct val="100000"/>
              </a:lnSpc>
              <a:buNone/>
            </a:pPr>
            <a:fld id="{7977326F-1FE3-4033-BCF7-C605AE3798D3}" type="slidenum">
              <a:rPr lang="ru-RU" sz="1200" b="0" strike="noStrike" spc="-1">
                <a:solidFill>
                  <a:srgbClr val="000000"/>
                </a:solidFill>
                <a:latin typeface="+mn-lt"/>
                <a:ea typeface="+mn-ea"/>
              </a:rPr>
              <a:t>10</a:t>
            </a:fld>
            <a:endParaRPr lang="ru-RU"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noRot="1" noChangeAspect="1"/>
          </p:cNvSpPr>
          <p:nvPr>
            <p:ph type="sldImg"/>
          </p:nvPr>
        </p:nvSpPr>
        <p:spPr>
          <a:xfrm>
            <a:off x="917575" y="744538"/>
            <a:ext cx="4964113" cy="3722687"/>
          </a:xfrm>
          <a:prstGeom prst="rect">
            <a:avLst/>
          </a:prstGeom>
          <a:ln w="0">
            <a:noFill/>
          </a:ln>
        </p:spPr>
      </p:sp>
      <p:sp>
        <p:nvSpPr>
          <p:cNvPr id="429" name="PlaceHolder 2"/>
          <p:cNvSpPr>
            <a:spLocks noGrp="1"/>
          </p:cNvSpPr>
          <p:nvPr>
            <p:ph type="body"/>
          </p:nvPr>
        </p:nvSpPr>
        <p:spPr>
          <a:xfrm>
            <a:off x="679320" y="4716000"/>
            <a:ext cx="5438880" cy="4466880"/>
          </a:xfrm>
          <a:prstGeom prst="rect">
            <a:avLst/>
          </a:prstGeom>
          <a:noFill/>
          <a:ln w="0">
            <a:noFill/>
          </a:ln>
        </p:spPr>
        <p:txBody>
          <a:bodyPr anchor="t">
            <a:noAutofit/>
          </a:bodyPr>
          <a:lstStyle/>
          <a:p>
            <a:endParaRPr lang="ru-RU" sz="2000" b="0" strike="noStrike" spc="-1">
              <a:latin typeface="Arial"/>
            </a:endParaRPr>
          </a:p>
        </p:txBody>
      </p:sp>
      <p:sp>
        <p:nvSpPr>
          <p:cNvPr id="430" name="PlaceHolder 3"/>
          <p:cNvSpPr>
            <a:spLocks noGrp="1"/>
          </p:cNvSpPr>
          <p:nvPr>
            <p:ph type="sldNum" idx="14"/>
          </p:nvPr>
        </p:nvSpPr>
        <p:spPr>
          <a:xfrm>
            <a:off x="3850920" y="9430560"/>
            <a:ext cx="2944800" cy="495720"/>
          </a:xfrm>
          <a:prstGeom prst="rect">
            <a:avLst/>
          </a:prstGeom>
          <a:noFill/>
          <a:ln w="0">
            <a:noFill/>
          </a:ln>
        </p:spPr>
        <p:txBody>
          <a:bodyPr anchor="b">
            <a:noAutofit/>
          </a:bodyPr>
          <a:lstStyle>
            <a:lvl1pPr algn="r">
              <a:lnSpc>
                <a:spcPct val="100000"/>
              </a:lnSpc>
              <a:buNone/>
              <a:defRPr lang="ru-RU" sz="1200" b="0" strike="noStrike" spc="-1">
                <a:solidFill>
                  <a:srgbClr val="000000"/>
                </a:solidFill>
                <a:latin typeface="+mn-lt"/>
                <a:ea typeface="+mn-ea"/>
              </a:defRPr>
            </a:lvl1pPr>
          </a:lstStyle>
          <a:p>
            <a:pPr algn="r">
              <a:lnSpc>
                <a:spcPct val="100000"/>
              </a:lnSpc>
              <a:buNone/>
            </a:pPr>
            <a:fld id="{8CD62431-E8ED-4E1D-910A-8B999D11151A}" type="slidenum">
              <a:rPr lang="ru-RU" sz="1200" b="0" strike="noStrike" spc="-1">
                <a:solidFill>
                  <a:srgbClr val="000000"/>
                </a:solidFill>
                <a:latin typeface="+mn-lt"/>
                <a:ea typeface="+mn-ea"/>
              </a:rPr>
              <a:t>17</a:t>
            </a:fld>
            <a:endParaRPr lang="ru-RU"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359C3ABB-2AE5-4D93-A01B-1EDDBF59DFC8}"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4"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35"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F105A21-B83E-4E5B-83AB-B66AFA28E5CF}"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38"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3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40"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D35B412-CFBE-4DA5-81A1-49F4C5833906}"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42"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43"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44"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45"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46"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47"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32366090-8DBF-40F4-B3C3-876F4E182F6A}"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A73E7250-CA83-44FD-B920-838BCB8A6E8B}"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5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C9281F06-1CA8-4D05-8EBC-58C1F57C631B}"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5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6DF99633-F008-49BC-80EE-180DFCC8DCE7}"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6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C193EAC9-25BF-4C94-A6BA-6E5D982456A9}"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69F1512D-B45E-4C3D-B0B4-5990D33C77BD}"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9A4B862A-6386-46F2-96CD-5D91AA06FA70}"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6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3E90FCD-3379-49B8-BA94-14324AD1B6D1}"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3"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61392B6F-F48F-4A45-A2CC-6583ED4A5B2D}"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7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567DC5F1-CEC3-4186-92CB-B4475EE26073}"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7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942A5F73-1795-49E1-8A58-D7A7E51A4780}"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7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B474ADF3-7462-4E67-98F2-4588EAFBED93}"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8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8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8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8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6A2B37A9-4FB1-4B2D-A55C-F8FCE6ACF64E}"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86"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87"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88"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89"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90"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91"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F7729625-ECCA-4BB6-AFB1-A87B83D42DAD}"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FBD27FC1-889D-4866-8FF7-239903AC5C3D}"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0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B2793C2-DDD2-458E-ABCA-40D6EFE42544}"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0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060CCC95-584E-4550-AFFD-A81E1E444EF9}"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0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0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508662C-2B93-4DBA-B5F2-09AF0BF490AE}"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BDBEA8C-840D-43C7-9EC9-3A96F1F6E3FF}"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5"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E7F3B7E-4583-4495-92EA-718D87D190DA}"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C926244-A77F-4F79-B8AC-98AAF0211BCE}"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1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1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F022B8D0-5F9D-45DB-A0DD-45865554E1D6}"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1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1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1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F9726CE-75FA-4B5B-8B48-39CCF56EF578}"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1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1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2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CB79746-47EF-44F8-AB14-3A6B4F9989C1}"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2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2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72748EBD-EAD4-4A0E-B52F-44786ABE9A6A}"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2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2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CF3C3157-D44F-411B-8334-84BE5D227FF8}"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30" name="PlaceHolder 2"/>
          <p:cNvSpPr>
            <a:spLocks noGrp="1"/>
          </p:cNvSpPr>
          <p:nvPr>
            <p:ph/>
          </p:nvPr>
        </p:nvSpPr>
        <p:spPr>
          <a:xfrm>
            <a:off x="45720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131" name="PlaceHolder 3"/>
          <p:cNvSpPr>
            <a:spLocks noGrp="1"/>
          </p:cNvSpPr>
          <p:nvPr>
            <p:ph/>
          </p:nvPr>
        </p:nvSpPr>
        <p:spPr>
          <a:xfrm>
            <a:off x="323964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132" name="PlaceHolder 4"/>
          <p:cNvSpPr>
            <a:spLocks noGrp="1"/>
          </p:cNvSpPr>
          <p:nvPr>
            <p:ph/>
          </p:nvPr>
        </p:nvSpPr>
        <p:spPr>
          <a:xfrm>
            <a:off x="6022080" y="160452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133" name="PlaceHolder 5"/>
          <p:cNvSpPr>
            <a:spLocks noGrp="1"/>
          </p:cNvSpPr>
          <p:nvPr>
            <p:ph/>
          </p:nvPr>
        </p:nvSpPr>
        <p:spPr>
          <a:xfrm>
            <a:off x="45720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134" name="PlaceHolder 6"/>
          <p:cNvSpPr>
            <a:spLocks noGrp="1"/>
          </p:cNvSpPr>
          <p:nvPr>
            <p:ph/>
          </p:nvPr>
        </p:nvSpPr>
        <p:spPr>
          <a:xfrm>
            <a:off x="323964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135" name="PlaceHolder 7"/>
          <p:cNvSpPr>
            <a:spLocks noGrp="1"/>
          </p:cNvSpPr>
          <p:nvPr>
            <p:ph/>
          </p:nvPr>
        </p:nvSpPr>
        <p:spPr>
          <a:xfrm>
            <a:off x="6022080" y="3682080"/>
            <a:ext cx="2649600" cy="1896840"/>
          </a:xfrm>
          <a:prstGeom prst="rect">
            <a:avLst/>
          </a:prstGeom>
          <a:noFill/>
          <a:ln w="0">
            <a:noFill/>
          </a:ln>
        </p:spPr>
        <p:txBody>
          <a:bodyPr lIns="0" tIns="0" rIns="0" bIns="0" anchor="t">
            <a:normAutofit fontScale="82000"/>
          </a:bodyPr>
          <a:lstStyle/>
          <a:p>
            <a:endParaRPr lang="ru-RU" sz="3200" b="0" strike="noStrike" spc="-1">
              <a:solidFill>
                <a:srgbClr val="4E3B30"/>
              </a:solidFill>
              <a:latin typeface="Franklin Gothic Book"/>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2372D6E3-E39F-40ED-95DE-3BDEA75F68D1}"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66B221B-D7C1-44F1-BD5E-2D191CDA15AD}"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668639F-5D37-4AE2-AD95-1483F2F5FD54}"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buNone/>
            </a:pPr>
            <a:endParaRPr lang="ru-RU"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9EAF7E85-5DC7-4CAF-9663-4966ED7AB74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2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2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2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EB8DB72-3701-4DCA-9F2B-1FC18CEB3F9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26"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2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28"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A26CBAA4-A366-478B-A506-BA614B546A1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endParaRPr lang="ru-RU" sz="1800" b="0" strike="noStrike" spc="-1">
              <a:solidFill>
                <a:srgbClr val="000000"/>
              </a:solidFill>
              <a:latin typeface="Franklin Gothic Book"/>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32"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ru-RU" sz="3200" b="0" strike="noStrike" spc="-1">
              <a:solidFill>
                <a:srgbClr val="4E3B30"/>
              </a:solidFill>
              <a:latin typeface="Franklin Gothic Book"/>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819201FD-EB82-4501-A297-0DD2AC1A5954}"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 name="Прямая соединительная линия 6"/>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13" name="Прямая соединительная линия 8"/>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2" name="Прямая соединительная линия 11"/>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3" name="PlaceHolder 1"/>
          <p:cNvSpPr>
            <a:spLocks noGrp="1"/>
          </p:cNvSpPr>
          <p:nvPr>
            <p:ph type="title"/>
          </p:nvPr>
        </p:nvSpPr>
        <p:spPr>
          <a:xfrm>
            <a:off x="304920" y="5410080"/>
            <a:ext cx="8610120" cy="882360"/>
          </a:xfrm>
          <a:prstGeom prst="rect">
            <a:avLst/>
          </a:prstGeom>
          <a:noFill/>
          <a:ln w="0">
            <a:noFill/>
          </a:ln>
        </p:spPr>
        <p:txBody>
          <a:bodyPr lIns="90000" tIns="45000" rIns="90000" bIns="45000" anchor="ctr">
            <a:noAutofit/>
          </a:bodyPr>
          <a:lstStyle/>
          <a:p>
            <a:pPr>
              <a:lnSpc>
                <a:spcPct val="100000"/>
              </a:lnSpc>
              <a:buNone/>
            </a:pPr>
            <a:r>
              <a:rPr lang="ru-RU" sz="3600" b="0" strike="noStrike" cap="all" spc="-1">
                <a:solidFill>
                  <a:srgbClr val="4E3B30"/>
                </a:solidFill>
                <a:latin typeface="Franklin Gothic Medium"/>
              </a:rPr>
              <a:t>Образец заголовка</a:t>
            </a:r>
            <a:endParaRPr lang="ru-RU" sz="3600" b="0" strike="noStrike" spc="-1">
              <a:solidFill>
                <a:srgbClr val="000000"/>
              </a:solidFill>
              <a:latin typeface="Franklin Gothic Book"/>
            </a:endParaRPr>
          </a:p>
        </p:txBody>
      </p:sp>
      <p:sp>
        <p:nvSpPr>
          <p:cNvPr id="4" name="PlaceHolder 2"/>
          <p:cNvSpPr>
            <a:spLocks noGrp="1"/>
          </p:cNvSpPr>
          <p:nvPr>
            <p:ph type="body"/>
          </p:nvPr>
        </p:nvSpPr>
        <p:spPr>
          <a:xfrm>
            <a:off x="281520" y="666720"/>
            <a:ext cx="4290120" cy="639360"/>
          </a:xfrm>
          <a:prstGeom prst="rect">
            <a:avLst/>
          </a:prstGeom>
          <a:noFill/>
          <a:ln w="0">
            <a:noFill/>
          </a:ln>
        </p:spPr>
        <p:txBody>
          <a:bodyPr lIns="90000" tIns="45000" rIns="90000" bIns="45000" anchor="ctr">
            <a:noAutofit/>
          </a:bodyPr>
          <a:lstStyle/>
          <a:p>
            <a:pPr>
              <a:lnSpc>
                <a:spcPct val="100000"/>
              </a:lnSpc>
              <a:spcBef>
                <a:spcPts val="360"/>
              </a:spcBef>
              <a:buNone/>
              <a:tabLst>
                <a:tab pos="0" algn="l"/>
              </a:tabLst>
            </a:pPr>
            <a:r>
              <a:rPr lang="ru-RU" sz="1800" b="0" strike="noStrike" cap="all" spc="-1">
                <a:solidFill>
                  <a:srgbClr val="B17722"/>
                </a:solidFill>
                <a:latin typeface="Franklin Gothic Medium"/>
              </a:rPr>
              <a:t>Образец текста</a:t>
            </a:r>
            <a:endParaRPr lang="ru-RU" sz="1800" b="0" strike="noStrike" spc="-1">
              <a:solidFill>
                <a:srgbClr val="4E3B30"/>
              </a:solidFill>
              <a:latin typeface="Franklin Gothic Book"/>
            </a:endParaRPr>
          </a:p>
        </p:txBody>
      </p:sp>
      <p:sp>
        <p:nvSpPr>
          <p:cNvPr id="5" name="PlaceHolder 3"/>
          <p:cNvSpPr>
            <a:spLocks noGrp="1"/>
          </p:cNvSpPr>
          <p:nvPr>
            <p:ph type="body"/>
          </p:nvPr>
        </p:nvSpPr>
        <p:spPr>
          <a:xfrm>
            <a:off x="4645080" y="666720"/>
            <a:ext cx="4291920" cy="639360"/>
          </a:xfrm>
          <a:prstGeom prst="rect">
            <a:avLst/>
          </a:prstGeom>
          <a:noFill/>
          <a:ln w="0">
            <a:noFill/>
          </a:ln>
        </p:spPr>
        <p:txBody>
          <a:bodyPr lIns="90000" tIns="45000" rIns="90000" bIns="45000" anchor="ctr">
            <a:noAutofit/>
          </a:bodyPr>
          <a:lstStyle/>
          <a:p>
            <a:pPr>
              <a:lnSpc>
                <a:spcPct val="100000"/>
              </a:lnSpc>
              <a:spcBef>
                <a:spcPts val="360"/>
              </a:spcBef>
              <a:buNone/>
              <a:tabLst>
                <a:tab pos="0" algn="l"/>
              </a:tabLst>
            </a:pPr>
            <a:r>
              <a:rPr lang="ru-RU" sz="1800" b="0" strike="noStrike" cap="all" spc="-1">
                <a:solidFill>
                  <a:srgbClr val="B17722"/>
                </a:solidFill>
                <a:latin typeface="Franklin Gothic Medium"/>
              </a:rPr>
              <a:t>Образец текста</a:t>
            </a:r>
            <a:endParaRPr lang="ru-RU" sz="1800" b="0" strike="noStrike" spc="-1">
              <a:solidFill>
                <a:srgbClr val="4E3B30"/>
              </a:solidFill>
              <a:latin typeface="Franklin Gothic Book"/>
            </a:endParaRPr>
          </a:p>
        </p:txBody>
      </p:sp>
      <p:sp>
        <p:nvSpPr>
          <p:cNvPr id="6" name="PlaceHolder 4"/>
          <p:cNvSpPr>
            <a:spLocks noGrp="1"/>
          </p:cNvSpPr>
          <p:nvPr>
            <p:ph type="body"/>
          </p:nvPr>
        </p:nvSpPr>
        <p:spPr>
          <a:xfrm>
            <a:off x="281520" y="1316160"/>
            <a:ext cx="4290120" cy="3941280"/>
          </a:xfrm>
          <a:prstGeom prst="rect">
            <a:avLst/>
          </a:prstGeom>
          <a:noFill/>
          <a:ln w="0">
            <a:noFill/>
          </a:ln>
        </p:spPr>
        <p:txBody>
          <a:bodyPr lIns="90000" tIns="45000" rIns="90000" bIns="45000" anchor="t">
            <a:noAutofit/>
          </a:bodyPr>
          <a:lstStyle/>
          <a:p>
            <a:pPr marL="343080" indent="-343080">
              <a:lnSpc>
                <a:spcPct val="100000"/>
              </a:lnSpc>
              <a:spcBef>
                <a:spcPts val="479"/>
              </a:spcBef>
              <a:buClr>
                <a:srgbClr val="F0A22E"/>
              </a:buClr>
              <a:buSzPct val="70000"/>
              <a:buFont typeface="Wingdings 2" charset="2"/>
              <a:buChar char=""/>
            </a:pPr>
            <a:r>
              <a:rPr lang="ru-RU" sz="2400" b="0" strike="noStrike" spc="-1">
                <a:solidFill>
                  <a:srgbClr val="4E3B30"/>
                </a:solidFill>
                <a:latin typeface="Franklin Gothic Book"/>
              </a:rPr>
              <a:t>Образец текста</a:t>
            </a:r>
          </a:p>
          <a:p>
            <a:pPr marL="743040" lvl="1" indent="-285840">
              <a:lnSpc>
                <a:spcPct val="100000"/>
              </a:lnSpc>
              <a:spcBef>
                <a:spcPts val="400"/>
              </a:spcBef>
              <a:buClr>
                <a:srgbClr val="F0A22E"/>
              </a:buClr>
              <a:buSzPct val="70000"/>
              <a:buFont typeface="Wingdings 2" charset="2"/>
              <a:buChar char=""/>
            </a:pPr>
            <a:r>
              <a:rPr lang="ru-RU" sz="2000" b="0" strike="noStrike" spc="-1">
                <a:solidFill>
                  <a:srgbClr val="4E3B30"/>
                </a:solidFill>
                <a:latin typeface="Franklin Gothic Book"/>
              </a:rPr>
              <a:t>Второй уровень</a:t>
            </a:r>
          </a:p>
          <a:p>
            <a:pPr marL="1143000" lvl="2" indent="-228600">
              <a:lnSpc>
                <a:spcPct val="100000"/>
              </a:lnSpc>
              <a:spcBef>
                <a:spcPts val="360"/>
              </a:spcBef>
              <a:buClr>
                <a:srgbClr val="F0A22E"/>
              </a:buClr>
              <a:buSzPct val="70000"/>
              <a:buFont typeface="Wingdings 2" charset="2"/>
              <a:buChar char=""/>
            </a:pPr>
            <a:r>
              <a:rPr lang="ru-RU" sz="1800" b="0" strike="noStrike" spc="-1">
                <a:solidFill>
                  <a:srgbClr val="4E3B30"/>
                </a:solidFill>
                <a:latin typeface="Franklin Gothic Book"/>
              </a:rPr>
              <a:t>Третий уровень</a:t>
            </a:r>
          </a:p>
          <a:p>
            <a:pPr marL="1600200" lvl="3" indent="-228600">
              <a:lnSpc>
                <a:spcPct val="100000"/>
              </a:lnSpc>
              <a:spcBef>
                <a:spcPts val="320"/>
              </a:spcBef>
              <a:buClr>
                <a:srgbClr val="F0A22E"/>
              </a:buClr>
              <a:buSzPct val="70000"/>
              <a:buFont typeface="Wingdings 2" charset="2"/>
              <a:buChar char=""/>
            </a:pPr>
            <a:r>
              <a:rPr lang="ru-RU" sz="1600" b="0" strike="noStrike" spc="-1">
                <a:solidFill>
                  <a:srgbClr val="4E3B30"/>
                </a:solidFill>
                <a:latin typeface="Franklin Gothic Book"/>
              </a:rPr>
              <a:t>Четвертый уровень</a:t>
            </a:r>
          </a:p>
          <a:p>
            <a:pPr marL="2057400" lvl="4" indent="-228600">
              <a:lnSpc>
                <a:spcPct val="100000"/>
              </a:lnSpc>
              <a:spcBef>
                <a:spcPts val="320"/>
              </a:spcBef>
              <a:buClr>
                <a:srgbClr val="F0A22E"/>
              </a:buClr>
              <a:buSzPct val="60000"/>
              <a:buFont typeface="Wingdings 2" charset="2"/>
              <a:buChar char=""/>
            </a:pPr>
            <a:r>
              <a:rPr lang="ru-RU" sz="1600" b="0" strike="noStrike" spc="-1">
                <a:solidFill>
                  <a:srgbClr val="4E3B30"/>
                </a:solidFill>
                <a:latin typeface="Franklin Gothic Book"/>
              </a:rPr>
              <a:t>Пятый уровень</a:t>
            </a:r>
          </a:p>
        </p:txBody>
      </p:sp>
      <p:sp>
        <p:nvSpPr>
          <p:cNvPr id="7" name="PlaceHolder 5"/>
          <p:cNvSpPr>
            <a:spLocks noGrp="1"/>
          </p:cNvSpPr>
          <p:nvPr>
            <p:ph type="body"/>
          </p:nvPr>
        </p:nvSpPr>
        <p:spPr>
          <a:xfrm>
            <a:off x="4648680" y="1316160"/>
            <a:ext cx="4288320" cy="3941280"/>
          </a:xfrm>
          <a:prstGeom prst="rect">
            <a:avLst/>
          </a:prstGeom>
          <a:noFill/>
          <a:ln w="0">
            <a:noFill/>
          </a:ln>
        </p:spPr>
        <p:txBody>
          <a:bodyPr lIns="90000" tIns="45000" rIns="90000" bIns="45000" anchor="t">
            <a:noAutofit/>
          </a:bodyPr>
          <a:lstStyle/>
          <a:p>
            <a:pPr marL="343080" indent="-343080">
              <a:lnSpc>
                <a:spcPct val="100000"/>
              </a:lnSpc>
              <a:spcBef>
                <a:spcPts val="479"/>
              </a:spcBef>
              <a:buClr>
                <a:srgbClr val="F0A22E"/>
              </a:buClr>
              <a:buSzPct val="70000"/>
              <a:buFont typeface="Wingdings 2" charset="2"/>
              <a:buChar char=""/>
            </a:pPr>
            <a:r>
              <a:rPr lang="ru-RU" sz="2400" b="0" strike="noStrike" spc="-1">
                <a:solidFill>
                  <a:srgbClr val="4E3B30"/>
                </a:solidFill>
                <a:latin typeface="Franklin Gothic Book"/>
              </a:rPr>
              <a:t>Образец текста</a:t>
            </a:r>
          </a:p>
          <a:p>
            <a:pPr marL="743040" lvl="1" indent="-285840">
              <a:lnSpc>
                <a:spcPct val="100000"/>
              </a:lnSpc>
              <a:spcBef>
                <a:spcPts val="400"/>
              </a:spcBef>
              <a:buClr>
                <a:srgbClr val="F0A22E"/>
              </a:buClr>
              <a:buSzPct val="70000"/>
              <a:buFont typeface="Wingdings 2" charset="2"/>
              <a:buChar char=""/>
            </a:pPr>
            <a:r>
              <a:rPr lang="ru-RU" sz="2000" b="0" strike="noStrike" spc="-1">
                <a:solidFill>
                  <a:srgbClr val="4E3B30"/>
                </a:solidFill>
                <a:latin typeface="Franklin Gothic Book"/>
              </a:rPr>
              <a:t>Второй уровень</a:t>
            </a:r>
          </a:p>
          <a:p>
            <a:pPr marL="1143000" lvl="2" indent="-228600">
              <a:lnSpc>
                <a:spcPct val="100000"/>
              </a:lnSpc>
              <a:spcBef>
                <a:spcPts val="360"/>
              </a:spcBef>
              <a:buClr>
                <a:srgbClr val="F0A22E"/>
              </a:buClr>
              <a:buSzPct val="70000"/>
              <a:buFont typeface="Wingdings 2" charset="2"/>
              <a:buChar char=""/>
            </a:pPr>
            <a:r>
              <a:rPr lang="ru-RU" sz="1800" b="0" strike="noStrike" spc="-1">
                <a:solidFill>
                  <a:srgbClr val="4E3B30"/>
                </a:solidFill>
                <a:latin typeface="Franklin Gothic Book"/>
              </a:rPr>
              <a:t>Третий уровень</a:t>
            </a:r>
          </a:p>
          <a:p>
            <a:pPr marL="1600200" lvl="3" indent="-228600">
              <a:lnSpc>
                <a:spcPct val="100000"/>
              </a:lnSpc>
              <a:spcBef>
                <a:spcPts val="320"/>
              </a:spcBef>
              <a:buClr>
                <a:srgbClr val="F0A22E"/>
              </a:buClr>
              <a:buSzPct val="70000"/>
              <a:buFont typeface="Wingdings 2" charset="2"/>
              <a:buChar char=""/>
            </a:pPr>
            <a:r>
              <a:rPr lang="ru-RU" sz="1600" b="0" strike="noStrike" spc="-1">
                <a:solidFill>
                  <a:srgbClr val="4E3B30"/>
                </a:solidFill>
                <a:latin typeface="Franklin Gothic Book"/>
              </a:rPr>
              <a:t>Четвертый уровень</a:t>
            </a:r>
          </a:p>
          <a:p>
            <a:pPr marL="2057400" lvl="4" indent="-228600">
              <a:lnSpc>
                <a:spcPct val="100000"/>
              </a:lnSpc>
              <a:spcBef>
                <a:spcPts val="320"/>
              </a:spcBef>
              <a:buClr>
                <a:srgbClr val="F0A22E"/>
              </a:buClr>
              <a:buSzPct val="60000"/>
              <a:buFont typeface="Wingdings 2" charset="2"/>
              <a:buChar char=""/>
            </a:pPr>
            <a:r>
              <a:rPr lang="ru-RU" sz="1600" b="0" strike="noStrike" spc="-1">
                <a:solidFill>
                  <a:srgbClr val="4E3B30"/>
                </a:solidFill>
                <a:latin typeface="Franklin Gothic Book"/>
              </a:rPr>
              <a:t>Пятый уровень</a:t>
            </a:r>
          </a:p>
        </p:txBody>
      </p:sp>
      <p:sp>
        <p:nvSpPr>
          <p:cNvPr id="8" name="PlaceHolder 6"/>
          <p:cNvSpPr>
            <a:spLocks noGrp="1"/>
          </p:cNvSpPr>
          <p:nvPr>
            <p:ph type="dt" idx="1"/>
          </p:nvPr>
        </p:nvSpPr>
        <p:spPr>
          <a:xfrm>
            <a:off x="6477120" y="76320"/>
            <a:ext cx="2514240" cy="288720"/>
          </a:xfrm>
          <a:prstGeom prst="rect">
            <a:avLst/>
          </a:prstGeom>
          <a:noFill/>
          <a:ln w="0">
            <a:noFill/>
          </a:ln>
        </p:spPr>
        <p:txBody>
          <a:bodyPr lIns="90000" tIns="45000" rIns="90000" bIns="45000" anchor="t">
            <a:noAutofit/>
          </a:bodyPr>
          <a:lstStyle>
            <a:lvl1pPr>
              <a:lnSpc>
                <a:spcPct val="100000"/>
              </a:lnSpc>
              <a:buNone/>
              <a:defRPr lang="ru-RU" sz="1200" b="0" strike="noStrike" spc="-1">
                <a:solidFill>
                  <a:srgbClr val="D38E28"/>
                </a:solidFill>
                <a:latin typeface="Franklin Gothic Book"/>
              </a:defRPr>
            </a:lvl1pPr>
          </a:lstStyle>
          <a:p>
            <a:pPr>
              <a:lnSpc>
                <a:spcPct val="100000"/>
              </a:lnSpc>
              <a:buNone/>
            </a:pPr>
            <a:r>
              <a:rPr lang="ru-RU" sz="1200" b="0" strike="noStrike" spc="-1">
                <a:solidFill>
                  <a:srgbClr val="D38E28"/>
                </a:solidFill>
                <a:latin typeface="Franklin Gothic Book"/>
              </a:rPr>
              <a:t>&lt;дата/время&gt;</a:t>
            </a:r>
            <a:endParaRPr lang="ru-RU" sz="1200" b="0" strike="noStrike" spc="-1">
              <a:latin typeface="Times New Roman"/>
            </a:endParaRPr>
          </a:p>
        </p:txBody>
      </p:sp>
      <p:sp>
        <p:nvSpPr>
          <p:cNvPr id="9" name="PlaceHolder 7"/>
          <p:cNvSpPr>
            <a:spLocks noGrp="1"/>
          </p:cNvSpPr>
          <p:nvPr>
            <p:ph type="ftr" idx="2"/>
          </p:nvPr>
        </p:nvSpPr>
        <p:spPr>
          <a:xfrm>
            <a:off x="3124080" y="76320"/>
            <a:ext cx="3352320" cy="288720"/>
          </a:xfrm>
          <a:prstGeom prst="rect">
            <a:avLst/>
          </a:prstGeom>
          <a:noFill/>
          <a:ln w="0">
            <a:noFill/>
          </a:ln>
        </p:spPr>
        <p:txBody>
          <a:bodyPr lIns="90000" tIns="45000" rIns="90000" bIns="45000" anchor="t">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10" name="PlaceHolder 8"/>
          <p:cNvSpPr>
            <a:spLocks noGrp="1"/>
          </p:cNvSpPr>
          <p:nvPr>
            <p:ph type="sldNum" idx="3"/>
          </p:nvPr>
        </p:nvSpPr>
        <p:spPr>
          <a:xfrm>
            <a:off x="8229600" y="6477120"/>
            <a:ext cx="761760" cy="246600"/>
          </a:xfrm>
          <a:prstGeom prst="rect">
            <a:avLst/>
          </a:prstGeom>
          <a:noFill/>
          <a:ln w="0">
            <a:noFill/>
          </a:ln>
        </p:spPr>
        <p:txBody>
          <a:bodyPr lIns="90000" tIns="45000" rIns="90000" bIns="45000" anchor="t">
            <a:noAutofit/>
          </a:bodyPr>
          <a:lstStyle>
            <a:lvl1pPr algn="r">
              <a:lnSpc>
                <a:spcPct val="100000"/>
              </a:lnSpc>
              <a:buNone/>
              <a:defRPr lang="ru-RU" sz="1200" b="0" strike="noStrike" spc="-1">
                <a:solidFill>
                  <a:srgbClr val="D38E28"/>
                </a:solidFill>
                <a:latin typeface="Franklin Gothic Book"/>
              </a:defRPr>
            </a:lvl1pPr>
          </a:lstStyle>
          <a:p>
            <a:pPr algn="r">
              <a:lnSpc>
                <a:spcPct val="100000"/>
              </a:lnSpc>
              <a:buNone/>
            </a:pPr>
            <a:fld id="{3F50AE33-E0D2-4DFC-91B3-894E1976F6D9}" type="slidenum">
              <a:rPr lang="ru-RU" sz="1200" b="0" strike="noStrike" spc="-1">
                <a:solidFill>
                  <a:srgbClr val="D38E28"/>
                </a:solidFill>
                <a:latin typeface="Franklin Gothic Book"/>
              </a:rPr>
              <a:t>‹#›</a:t>
            </a:fld>
            <a:endParaRPr lang="ru-RU" sz="1200" b="0" strike="noStrike" spc="-1">
              <a:latin typeface="Times New Roman"/>
            </a:endParaRPr>
          </a:p>
        </p:txBody>
      </p:sp>
      <p:sp>
        <p:nvSpPr>
          <p:cNvPr id="11" name="Прямая соединительная линия 10"/>
          <p:cNvSpPr/>
          <p:nvPr/>
        </p:nvSpPr>
        <p:spPr>
          <a:xfrm>
            <a:off x="514080" y="601956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8" name="Прямая соединительная линия 6"/>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49" name="Прямая соединительная линия 8"/>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50" name="Прямая соединительная линия 11"/>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51" name="PlaceHolder 1"/>
          <p:cNvSpPr>
            <a:spLocks noGrp="1"/>
          </p:cNvSpPr>
          <p:nvPr>
            <p:ph type="title"/>
          </p:nvPr>
        </p:nvSpPr>
        <p:spPr>
          <a:xfrm>
            <a:off x="304920" y="457200"/>
            <a:ext cx="8686440" cy="837720"/>
          </a:xfrm>
          <a:prstGeom prst="rect">
            <a:avLst/>
          </a:prstGeom>
          <a:noFill/>
          <a:ln w="0">
            <a:noFill/>
          </a:ln>
        </p:spPr>
        <p:txBody>
          <a:bodyPr lIns="90000" tIns="45000" rIns="90000" bIns="45000" anchor="ctr">
            <a:noAutofit/>
          </a:bodyPr>
          <a:lstStyle/>
          <a:p>
            <a:pPr>
              <a:lnSpc>
                <a:spcPct val="100000"/>
              </a:lnSpc>
              <a:buNone/>
            </a:pPr>
            <a:r>
              <a:rPr lang="ru-RU" sz="3600" b="0" strike="noStrike" cap="all" spc="-1">
                <a:solidFill>
                  <a:srgbClr val="4E3B30"/>
                </a:solidFill>
                <a:latin typeface="Franklin Gothic Medium"/>
              </a:rPr>
              <a:t>Образец заголовка</a:t>
            </a:r>
            <a:endParaRPr lang="ru-RU" sz="3600" b="0" strike="noStrike" spc="-1">
              <a:solidFill>
                <a:srgbClr val="000000"/>
              </a:solidFill>
              <a:latin typeface="Franklin Gothic Book"/>
            </a:endParaRPr>
          </a:p>
        </p:txBody>
      </p:sp>
      <p:sp>
        <p:nvSpPr>
          <p:cNvPr id="52" name="PlaceHolder 2"/>
          <p:cNvSpPr>
            <a:spLocks noGrp="1"/>
          </p:cNvSpPr>
          <p:nvPr>
            <p:ph type="body"/>
          </p:nvPr>
        </p:nvSpPr>
        <p:spPr>
          <a:xfrm>
            <a:off x="304920" y="1554120"/>
            <a:ext cx="8686440" cy="4525560"/>
          </a:xfrm>
          <a:prstGeom prst="rect">
            <a:avLst/>
          </a:prstGeom>
          <a:noFill/>
          <a:ln w="0">
            <a:noFill/>
          </a:ln>
        </p:spPr>
        <p:txBody>
          <a:bodyPr lIns="90000" tIns="45000" rIns="90000" bIns="45000" anchor="t">
            <a:noAutofit/>
          </a:bodyPr>
          <a:lstStyle/>
          <a:p>
            <a:pPr marL="343080" indent="-343080">
              <a:lnSpc>
                <a:spcPct val="100000"/>
              </a:lnSpc>
              <a:spcBef>
                <a:spcPts val="641"/>
              </a:spcBef>
              <a:buClr>
                <a:srgbClr val="F0A22E"/>
              </a:buClr>
              <a:buSzPct val="70000"/>
              <a:buFont typeface="Wingdings 2" charset="2"/>
              <a:buChar char=""/>
            </a:pPr>
            <a:r>
              <a:rPr lang="ru-RU" sz="3200" b="0" strike="noStrike" spc="-1">
                <a:solidFill>
                  <a:srgbClr val="4E3B30"/>
                </a:solidFill>
                <a:latin typeface="Franklin Gothic Book"/>
              </a:rPr>
              <a:t>Образец текста</a:t>
            </a:r>
          </a:p>
          <a:p>
            <a:pPr marL="743040" lvl="1" indent="-285840">
              <a:lnSpc>
                <a:spcPct val="100000"/>
              </a:lnSpc>
              <a:spcBef>
                <a:spcPts val="561"/>
              </a:spcBef>
              <a:buClr>
                <a:srgbClr val="F0A22E"/>
              </a:buClr>
              <a:buSzPct val="70000"/>
              <a:buFont typeface="Wingdings 2" charset="2"/>
              <a:buChar char=""/>
            </a:pPr>
            <a:r>
              <a:rPr lang="ru-RU" sz="2800" b="0" strike="noStrike" spc="-1">
                <a:solidFill>
                  <a:srgbClr val="4E3B30"/>
                </a:solidFill>
                <a:latin typeface="Franklin Gothic Book"/>
              </a:rPr>
              <a:t>Второй уровень</a:t>
            </a:r>
          </a:p>
          <a:p>
            <a:pPr marL="1143000" lvl="2" indent="-228600">
              <a:lnSpc>
                <a:spcPct val="100000"/>
              </a:lnSpc>
              <a:spcBef>
                <a:spcPts val="479"/>
              </a:spcBef>
              <a:buClr>
                <a:srgbClr val="F0A22E"/>
              </a:buClr>
              <a:buSzPct val="70000"/>
              <a:buFont typeface="Wingdings 2" charset="2"/>
              <a:buChar char=""/>
            </a:pPr>
            <a:r>
              <a:rPr lang="ru-RU" sz="2400" b="0" strike="noStrike" spc="-1">
                <a:solidFill>
                  <a:srgbClr val="4E3B30"/>
                </a:solidFill>
                <a:latin typeface="Franklin Gothic Book"/>
              </a:rPr>
              <a:t>Третий уровень</a:t>
            </a:r>
          </a:p>
          <a:p>
            <a:pPr marL="1600200" lvl="3" indent="-228600">
              <a:lnSpc>
                <a:spcPct val="100000"/>
              </a:lnSpc>
              <a:spcBef>
                <a:spcPts val="400"/>
              </a:spcBef>
              <a:buClr>
                <a:srgbClr val="F0A22E"/>
              </a:buClr>
              <a:buSzPct val="70000"/>
              <a:buFont typeface="Wingdings 2" charset="2"/>
              <a:buChar char=""/>
            </a:pPr>
            <a:r>
              <a:rPr lang="ru-RU" sz="2000" b="0" strike="noStrike" spc="-1">
                <a:solidFill>
                  <a:srgbClr val="4E3B30"/>
                </a:solidFill>
                <a:latin typeface="Franklin Gothic Book"/>
              </a:rPr>
              <a:t>Четвертый уровень</a:t>
            </a:r>
          </a:p>
          <a:p>
            <a:pPr marL="2057400" lvl="4" indent="-228600">
              <a:lnSpc>
                <a:spcPct val="100000"/>
              </a:lnSpc>
              <a:spcBef>
                <a:spcPts val="360"/>
              </a:spcBef>
              <a:buClr>
                <a:srgbClr val="F0A22E"/>
              </a:buClr>
              <a:buSzPct val="60000"/>
              <a:buFont typeface="Wingdings 2" charset="2"/>
              <a:buChar char=""/>
            </a:pPr>
            <a:r>
              <a:rPr lang="ru-RU" sz="1800" b="0" strike="noStrike" spc="-1">
                <a:solidFill>
                  <a:srgbClr val="4E3B30"/>
                </a:solidFill>
                <a:latin typeface="Franklin Gothic Book"/>
              </a:rPr>
              <a:t>Пятый уровень</a:t>
            </a:r>
          </a:p>
        </p:txBody>
      </p:sp>
      <p:sp>
        <p:nvSpPr>
          <p:cNvPr id="53" name="PlaceHolder 3"/>
          <p:cNvSpPr>
            <a:spLocks noGrp="1"/>
          </p:cNvSpPr>
          <p:nvPr>
            <p:ph type="dt" idx="4"/>
          </p:nvPr>
        </p:nvSpPr>
        <p:spPr>
          <a:xfrm>
            <a:off x="6477120" y="76320"/>
            <a:ext cx="2514240" cy="288720"/>
          </a:xfrm>
          <a:prstGeom prst="rect">
            <a:avLst/>
          </a:prstGeom>
          <a:noFill/>
          <a:ln w="0">
            <a:noFill/>
          </a:ln>
        </p:spPr>
        <p:txBody>
          <a:bodyPr lIns="90000" tIns="45000" rIns="90000" bIns="45000" anchor="t">
            <a:noAutofit/>
          </a:bodyPr>
          <a:lstStyle>
            <a:lvl1pPr>
              <a:lnSpc>
                <a:spcPct val="100000"/>
              </a:lnSpc>
              <a:buNone/>
              <a:defRPr lang="ru-RU" sz="1200" b="0" strike="noStrike" spc="-1">
                <a:solidFill>
                  <a:srgbClr val="D38E28"/>
                </a:solidFill>
                <a:latin typeface="Franklin Gothic Book"/>
              </a:defRPr>
            </a:lvl1pPr>
          </a:lstStyle>
          <a:p>
            <a:pPr>
              <a:lnSpc>
                <a:spcPct val="100000"/>
              </a:lnSpc>
              <a:buNone/>
            </a:pPr>
            <a:r>
              <a:rPr lang="ru-RU" sz="1200" b="0" strike="noStrike" spc="-1">
                <a:solidFill>
                  <a:srgbClr val="D38E28"/>
                </a:solidFill>
                <a:latin typeface="Franklin Gothic Book"/>
              </a:rPr>
              <a:t>&lt;дата/время&gt;</a:t>
            </a:r>
            <a:endParaRPr lang="ru-RU" sz="1200" b="0" strike="noStrike" spc="-1">
              <a:latin typeface="Times New Roman"/>
            </a:endParaRPr>
          </a:p>
        </p:txBody>
      </p:sp>
      <p:sp>
        <p:nvSpPr>
          <p:cNvPr id="54" name="PlaceHolder 4"/>
          <p:cNvSpPr>
            <a:spLocks noGrp="1"/>
          </p:cNvSpPr>
          <p:nvPr>
            <p:ph type="ftr" idx="5"/>
          </p:nvPr>
        </p:nvSpPr>
        <p:spPr>
          <a:xfrm>
            <a:off x="3581280" y="76320"/>
            <a:ext cx="2895120" cy="288720"/>
          </a:xfrm>
          <a:prstGeom prst="rect">
            <a:avLst/>
          </a:prstGeom>
          <a:noFill/>
          <a:ln w="0">
            <a:noFill/>
          </a:ln>
        </p:spPr>
        <p:txBody>
          <a:bodyPr lIns="90000" tIns="45000" rIns="90000" bIns="45000" anchor="t">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55" name="PlaceHolder 5"/>
          <p:cNvSpPr>
            <a:spLocks noGrp="1"/>
          </p:cNvSpPr>
          <p:nvPr>
            <p:ph type="sldNum" idx="6"/>
          </p:nvPr>
        </p:nvSpPr>
        <p:spPr>
          <a:xfrm>
            <a:off x="8229600" y="6473880"/>
            <a:ext cx="758520" cy="246600"/>
          </a:xfrm>
          <a:prstGeom prst="rect">
            <a:avLst/>
          </a:prstGeom>
          <a:noFill/>
          <a:ln w="0">
            <a:noFill/>
          </a:ln>
        </p:spPr>
        <p:txBody>
          <a:bodyPr lIns="90000" tIns="45000" rIns="90000" bIns="45000" anchor="t">
            <a:noAutofit/>
          </a:bodyPr>
          <a:lstStyle>
            <a:lvl1pPr algn="r">
              <a:lnSpc>
                <a:spcPct val="100000"/>
              </a:lnSpc>
              <a:buNone/>
              <a:defRPr lang="ru-RU" sz="1200" b="0" strike="noStrike" spc="-1">
                <a:solidFill>
                  <a:srgbClr val="D38E28"/>
                </a:solidFill>
                <a:latin typeface="Franklin Gothic Book"/>
              </a:defRPr>
            </a:lvl1pPr>
          </a:lstStyle>
          <a:p>
            <a:pPr algn="r">
              <a:lnSpc>
                <a:spcPct val="100000"/>
              </a:lnSpc>
              <a:buNone/>
            </a:pPr>
            <a:fld id="{FCF3F4D3-3CA1-4B52-B31A-850588002AC3}" type="slidenum">
              <a:rPr lang="ru-RU" sz="1200" b="0" strike="noStrike" spc="-1">
                <a:solidFill>
                  <a:srgbClr val="D38E28"/>
                </a:solidFill>
                <a:latin typeface="Franklin Gothic Book"/>
              </a:r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92" name="Прямая соединительная линия 6"/>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93" name="Прямая соединительная линия 8"/>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94" name="Прямая соединительная линия 11"/>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95" name="PlaceHolder 1"/>
          <p:cNvSpPr>
            <a:spLocks noGrp="1"/>
          </p:cNvSpPr>
          <p:nvPr>
            <p:ph type="dt" idx="7"/>
          </p:nvPr>
        </p:nvSpPr>
        <p:spPr>
          <a:xfrm>
            <a:off x="6477120" y="76320"/>
            <a:ext cx="2514240" cy="288720"/>
          </a:xfrm>
          <a:prstGeom prst="rect">
            <a:avLst/>
          </a:prstGeom>
          <a:noFill/>
          <a:ln w="0">
            <a:noFill/>
          </a:ln>
        </p:spPr>
        <p:txBody>
          <a:bodyPr lIns="90000" tIns="45000" rIns="90000" bIns="45000" anchor="t">
            <a:noAutofit/>
          </a:bodyPr>
          <a:lstStyle>
            <a:lvl1pPr>
              <a:lnSpc>
                <a:spcPct val="100000"/>
              </a:lnSpc>
              <a:buNone/>
              <a:defRPr lang="ru-RU" sz="1200" b="0" strike="noStrike" spc="-1">
                <a:solidFill>
                  <a:srgbClr val="D38E28"/>
                </a:solidFill>
                <a:latin typeface="Franklin Gothic Book"/>
              </a:defRPr>
            </a:lvl1pPr>
          </a:lstStyle>
          <a:p>
            <a:pPr>
              <a:lnSpc>
                <a:spcPct val="100000"/>
              </a:lnSpc>
              <a:buNone/>
            </a:pPr>
            <a:r>
              <a:rPr lang="ru-RU" sz="1200" b="0" strike="noStrike" spc="-1">
                <a:solidFill>
                  <a:srgbClr val="D38E28"/>
                </a:solidFill>
                <a:latin typeface="Franklin Gothic Book"/>
              </a:rPr>
              <a:t>&lt;дата/время&gt;</a:t>
            </a:r>
            <a:endParaRPr lang="ru-RU" sz="1200" b="0" strike="noStrike" spc="-1">
              <a:latin typeface="Times New Roman"/>
            </a:endParaRPr>
          </a:p>
        </p:txBody>
      </p:sp>
      <p:sp>
        <p:nvSpPr>
          <p:cNvPr id="96" name="PlaceHolder 2"/>
          <p:cNvSpPr>
            <a:spLocks noGrp="1"/>
          </p:cNvSpPr>
          <p:nvPr>
            <p:ph type="ftr" idx="8"/>
          </p:nvPr>
        </p:nvSpPr>
        <p:spPr>
          <a:xfrm>
            <a:off x="3124080" y="76320"/>
            <a:ext cx="3352320" cy="288720"/>
          </a:xfrm>
          <a:prstGeom prst="rect">
            <a:avLst/>
          </a:prstGeom>
          <a:noFill/>
          <a:ln w="0">
            <a:noFill/>
          </a:ln>
        </p:spPr>
        <p:txBody>
          <a:bodyPr lIns="90000" tIns="45000" rIns="90000" bIns="45000" anchor="t">
            <a:noAutofit/>
          </a:bodyPr>
          <a:lstStyle>
            <a:lvl1pPr algn="ctr">
              <a:buNone/>
              <a:defRPr lang="ru-RU" sz="1400" b="0" strike="noStrike" spc="-1">
                <a:latin typeface="Times New Roman"/>
              </a:defRPr>
            </a:lvl1pPr>
          </a:lstStyle>
          <a:p>
            <a:pPr algn="ctr">
              <a:buNone/>
            </a:pPr>
            <a:r>
              <a:rPr lang="ru-RU" sz="1400" b="0" strike="noStrike" spc="-1">
                <a:latin typeface="Times New Roman"/>
              </a:rPr>
              <a:t>&lt;нижний колонтитул&gt;</a:t>
            </a:r>
          </a:p>
        </p:txBody>
      </p:sp>
      <p:sp>
        <p:nvSpPr>
          <p:cNvPr id="97" name="PlaceHolder 3"/>
          <p:cNvSpPr>
            <a:spLocks noGrp="1"/>
          </p:cNvSpPr>
          <p:nvPr>
            <p:ph type="sldNum" idx="9"/>
          </p:nvPr>
        </p:nvSpPr>
        <p:spPr>
          <a:xfrm>
            <a:off x="8229600" y="6477120"/>
            <a:ext cx="761760" cy="244080"/>
          </a:xfrm>
          <a:prstGeom prst="rect">
            <a:avLst/>
          </a:prstGeom>
          <a:noFill/>
          <a:ln w="0">
            <a:noFill/>
          </a:ln>
        </p:spPr>
        <p:txBody>
          <a:bodyPr lIns="90000" tIns="45000" rIns="90000" bIns="45000" anchor="t">
            <a:noAutofit/>
          </a:bodyPr>
          <a:lstStyle>
            <a:lvl1pPr algn="r">
              <a:lnSpc>
                <a:spcPct val="100000"/>
              </a:lnSpc>
              <a:buNone/>
              <a:defRPr lang="ru-RU" sz="1200" b="0" strike="noStrike" spc="-1">
                <a:solidFill>
                  <a:srgbClr val="D38E28"/>
                </a:solidFill>
                <a:latin typeface="Franklin Gothic Book"/>
              </a:defRPr>
            </a:lvl1pPr>
          </a:lstStyle>
          <a:p>
            <a:pPr algn="r">
              <a:lnSpc>
                <a:spcPct val="100000"/>
              </a:lnSpc>
              <a:buNone/>
            </a:pPr>
            <a:fld id="{01628A0F-7E03-4682-830F-1F236642A113}" type="slidenum">
              <a:rPr lang="ru-RU" sz="1200" b="0" strike="noStrike" spc="-1">
                <a:solidFill>
                  <a:srgbClr val="D38E28"/>
                </a:solidFill>
                <a:latin typeface="Franklin Gothic Book"/>
              </a:rPr>
              <a:t>‹#›</a:t>
            </a:fld>
            <a:endParaRPr lang="ru-RU" sz="1200" b="0" strike="noStrike" spc="-1">
              <a:latin typeface="Times New Roman"/>
            </a:endParaRPr>
          </a:p>
        </p:txBody>
      </p:sp>
      <p:sp>
        <p:nvSpPr>
          <p:cNvPr id="98"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r>
              <a:rPr lang="ru-RU" sz="1800" b="0" strike="noStrike" spc="-1">
                <a:solidFill>
                  <a:srgbClr val="000000"/>
                </a:solidFill>
                <a:latin typeface="Franklin Gothic Book"/>
              </a:rPr>
              <a:t>Для правки текста заглавия щёлкните мышью</a:t>
            </a:r>
          </a:p>
        </p:txBody>
      </p:sp>
      <p:sp>
        <p:nvSpPr>
          <p:cNvPr id="99"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4E3B30"/>
                </a:solidFill>
                <a:latin typeface="Franklin Gothic Book"/>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4E3B30"/>
                </a:solidFill>
                <a:latin typeface="Franklin Gothic Book"/>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4E3B30"/>
                </a:solidFill>
                <a:latin typeface="Franklin Gothic Book"/>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4E3B30"/>
                </a:solidFill>
                <a:latin typeface="Franklin Gothic Book"/>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4E3B30"/>
                </a:solidFill>
                <a:latin typeface="Franklin Gothic Book"/>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4E3B30"/>
                </a:solidFill>
                <a:latin typeface="Franklin Gothic Book"/>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4E3B30"/>
                </a:solidFill>
                <a:latin typeface="Franklin Gothic Book"/>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1.jpe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36.jpe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chart" Target="../charts/chart15.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0" y="0"/>
            <a:ext cx="9143640" cy="908280"/>
          </a:xfrm>
          <a:prstGeom prst="rect">
            <a:avLst/>
          </a:prstGeom>
          <a:solidFill>
            <a:srgbClr val="980286"/>
          </a:solidFill>
          <a:ln w="0">
            <a:noFill/>
          </a:ln>
        </p:spPr>
        <p:txBody>
          <a:bodyPr lIns="90000" tIns="45000" rIns="90000" bIns="45000" anchor="ctr">
            <a:norm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pic>
        <p:nvPicPr>
          <p:cNvPr id="143" name="Объект 17"/>
          <p:cNvPicPr/>
          <p:nvPr/>
        </p:nvPicPr>
        <p:blipFill>
          <a:blip r:embed="rId3"/>
          <a:stretch/>
        </p:blipFill>
        <p:spPr>
          <a:xfrm>
            <a:off x="35640" y="764640"/>
            <a:ext cx="9143640" cy="4752000"/>
          </a:xfrm>
          <a:prstGeom prst="rect">
            <a:avLst/>
          </a:prstGeom>
          <a:ln w="0">
            <a:noFill/>
          </a:ln>
        </p:spPr>
      </p:pic>
      <p:sp>
        <p:nvSpPr>
          <p:cNvPr id="144" name="PlaceHolder 2"/>
          <p:cNvSpPr>
            <a:spLocks noGrp="1"/>
          </p:cNvSpPr>
          <p:nvPr>
            <p:ph/>
          </p:nvPr>
        </p:nvSpPr>
        <p:spPr>
          <a:xfrm>
            <a:off x="0" y="5517360"/>
            <a:ext cx="9143640" cy="1007640"/>
          </a:xfrm>
          <a:prstGeom prst="rect">
            <a:avLst/>
          </a:prstGeom>
          <a:noFill/>
          <a:ln w="0">
            <a:noFill/>
          </a:ln>
        </p:spPr>
        <p:txBody>
          <a:bodyPr lIns="90000" tIns="45000" rIns="90000" bIns="45000" anchor="t">
            <a:noAutofit/>
          </a:bodyPr>
          <a:lstStyle/>
          <a:p>
            <a:pPr algn="ctr">
              <a:lnSpc>
                <a:spcPct val="100000"/>
              </a:lnSpc>
              <a:spcBef>
                <a:spcPts val="479"/>
              </a:spcBef>
              <a:buNone/>
              <a:tabLst>
                <a:tab pos="0" algn="l"/>
              </a:tabLst>
            </a:pPr>
            <a:r>
              <a:rPr lang="ru-RU" sz="2400" b="1" strike="noStrike" spc="-1">
                <a:solidFill>
                  <a:srgbClr val="980286"/>
                </a:solidFill>
                <a:latin typeface="Franklin Gothic Book"/>
              </a:rPr>
              <a:t>Отчет об исполнении бюджета </a:t>
            </a:r>
            <a:endParaRPr lang="ru-RU" sz="2400" b="0" strike="noStrike" spc="-1">
              <a:solidFill>
                <a:srgbClr val="4E3B30"/>
              </a:solidFill>
              <a:latin typeface="Franklin Gothic Book"/>
            </a:endParaRPr>
          </a:p>
          <a:p>
            <a:pPr algn="ctr">
              <a:lnSpc>
                <a:spcPct val="100000"/>
              </a:lnSpc>
              <a:spcBef>
                <a:spcPts val="479"/>
              </a:spcBef>
              <a:buNone/>
              <a:tabLst>
                <a:tab pos="0" algn="l"/>
              </a:tabLst>
            </a:pPr>
            <a:r>
              <a:rPr lang="ru-RU" sz="2400" b="1" strike="noStrike" spc="-1">
                <a:solidFill>
                  <a:srgbClr val="980286"/>
                </a:solidFill>
                <a:latin typeface="Franklin Gothic Book"/>
              </a:rPr>
              <a:t>муниципального образования городского округа «Вуктыл» </a:t>
            </a:r>
            <a:endParaRPr lang="ru-RU" sz="2400" b="0" strike="noStrike" spc="-1">
              <a:solidFill>
                <a:srgbClr val="4E3B30"/>
              </a:solidFill>
              <a:latin typeface="Franklin Gothic Book"/>
            </a:endParaRPr>
          </a:p>
          <a:p>
            <a:pPr algn="ctr">
              <a:lnSpc>
                <a:spcPct val="100000"/>
              </a:lnSpc>
              <a:spcBef>
                <a:spcPts val="479"/>
              </a:spcBef>
              <a:buNone/>
              <a:tabLst>
                <a:tab pos="0" algn="l"/>
              </a:tabLst>
            </a:pPr>
            <a:r>
              <a:rPr lang="ru-RU" sz="2400" b="1" strike="noStrike" spc="-1">
                <a:solidFill>
                  <a:srgbClr val="980286"/>
                </a:solidFill>
                <a:latin typeface="Franklin Gothic Book"/>
              </a:rPr>
              <a:t>за 2022 год к проекту решения Совета ГО «Вуктыл»</a:t>
            </a:r>
            <a:endParaRPr lang="ru-RU" sz="2400" b="0" strike="noStrike" spc="-1">
              <a:solidFill>
                <a:srgbClr val="4E3B30"/>
              </a:solidFill>
              <a:latin typeface="Franklin Gothic 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tile/>
        </a:blipFill>
        <a:effectLst/>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05" name="Text Box 555"/>
          <p:cNvSpPr/>
          <p:nvPr/>
        </p:nvSpPr>
        <p:spPr>
          <a:xfrm>
            <a:off x="0" y="692640"/>
            <a:ext cx="91436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2000" b="1" strike="noStrike" spc="-1">
                <a:solidFill>
                  <a:srgbClr val="000099"/>
                </a:solidFill>
                <a:latin typeface="Times New Roman"/>
              </a:rPr>
              <a:t>Структура доходной части бюджета МО ГО «Вуктыл»</a:t>
            </a:r>
            <a:endParaRPr lang="ru-RU" sz="2000" b="0" strike="noStrike" spc="-1">
              <a:latin typeface="Arial"/>
            </a:endParaRPr>
          </a:p>
        </p:txBody>
      </p:sp>
      <p:graphicFrame>
        <p:nvGraphicFramePr>
          <p:cNvPr id="206" name="Диаграмма 16"/>
          <p:cNvGraphicFramePr/>
          <p:nvPr/>
        </p:nvGraphicFramePr>
        <p:xfrm>
          <a:off x="-108360" y="1190880"/>
          <a:ext cx="5040360" cy="5032080"/>
        </p:xfrm>
        <a:graphic>
          <a:graphicData uri="http://schemas.openxmlformats.org/drawingml/2006/chart">
            <c:chart xmlns:c="http://schemas.openxmlformats.org/drawingml/2006/chart" xmlns:r="http://schemas.openxmlformats.org/officeDocument/2006/relationships" r:id="rId4"/>
          </a:graphicData>
        </a:graphic>
      </p:graphicFrame>
      <p:sp>
        <p:nvSpPr>
          <p:cNvPr id="210" name="TextBox 1"/>
          <p:cNvSpPr/>
          <p:nvPr/>
        </p:nvSpPr>
        <p:spPr>
          <a:xfrm>
            <a:off x="4572000" y="1052640"/>
            <a:ext cx="4464360" cy="5677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ru-RU" sz="1100" b="1" i="1" strike="noStrike" spc="-1" dirty="0">
                <a:solidFill>
                  <a:srgbClr val="000000"/>
                </a:solidFill>
                <a:latin typeface="Times New Roman"/>
              </a:rPr>
              <a:t>Структура налоговых и неналоговых доходов в 2022 году</a:t>
            </a:r>
            <a:r>
              <a:rPr lang="ru-RU" sz="1100" b="0" strike="noStrike" spc="-1" dirty="0">
                <a:solidFill>
                  <a:srgbClr val="000000"/>
                </a:solidFill>
                <a:latin typeface="Times New Roman"/>
              </a:rPr>
              <a:t>:</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налог на доходы физических лиц 248 030,2 тыс. руб. или 76,9% и увеличился по сравнению с 2021г. на 73 429,4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доходы от использования имущества, находящегося в муниципальной собственности 32 556,9 тыс. руб. или 10,1% и увеличился по сравнению с 2021 г. на  3 502,1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налоги на совокупный доход 6 557,3 тыс. руб. или 2,0 % и уменьшились по сравнению с 2021г. на  20,2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доходы от уплаты акцизов на дизельное топливо, автомобильный бензин, моторные масла 7 602,2 тыс. руб. или 2,4%, что меньше, чем в 2021г. на          728,9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прочие (налоги на имущество, государственная пошлина, платежи при пользовании природными ресурсами, доходы от оказания платных услуг (работ), доходы от продажи материальных и нематериальных активов, административные платежи и сборы, штрафы, санкции, возмещение ущерба, прочие неналоговые доходы) 27 858,4 тыс. руб. или 8,6 % и уменьшились по сравнению с 2021г. на   23 908,4 тыс. руб.</a:t>
            </a:r>
            <a:endParaRPr lang="ru-RU" sz="1100" b="0" strike="noStrike" spc="-1" dirty="0">
              <a:latin typeface="Arial"/>
            </a:endParaRPr>
          </a:p>
          <a:p>
            <a:pPr algn="ctr">
              <a:lnSpc>
                <a:spcPct val="100000"/>
              </a:lnSpc>
              <a:buNone/>
            </a:pPr>
            <a:r>
              <a:rPr lang="ru-RU" sz="1100" b="1" i="1" strike="noStrike" spc="-1" dirty="0">
                <a:solidFill>
                  <a:srgbClr val="000000"/>
                </a:solidFill>
                <a:latin typeface="Times New Roman"/>
              </a:rPr>
              <a:t>Структура безвозмездных поступлений в 2022 году:</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дотации составили 32 691,4 тыс. руб. или 6,8 % и уменьшились по сравнению с 2021 г. на  13 055,8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прочие дотации бюджетам городских округов  11 755,6 тыс. руб. или 2,4% и увеличились по сравнению с 2021 г. на  6 469,4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субсидии составили 160 917,0 тыс. руб. или 33,4% и увеличились по сравнению с 2021г. на  39 944,0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субвенции составили 258 039,6 тыс. руб. или 53,5% и увеличились по сравнению с 2021 г. на  32 143,8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иные межбюджетные трансферты составили  18 500,8 тыс. руб. или 3,8%. и увеличились по сравнению с 2021г. на  6 407,6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прочие безвозмездные поступления составили 229,6 тыс. руб. или 0,1%  и уменьшились по сравнению с 2021г. на  81,0  тыс. руб.</a:t>
            </a:r>
            <a:endParaRPr lang="ru-RU" sz="1100" b="0" strike="noStrike" spc="-1" dirty="0">
              <a:latin typeface="Arial"/>
            </a:endParaRPr>
          </a:p>
          <a:p>
            <a:pPr marL="171360" indent="-171360" algn="just">
              <a:lnSpc>
                <a:spcPct val="100000"/>
              </a:lnSpc>
              <a:buClr>
                <a:srgbClr val="000000"/>
              </a:buClr>
              <a:buFont typeface="Arial"/>
              <a:buChar char="•"/>
            </a:pPr>
            <a:r>
              <a:rPr lang="ru-RU" sz="1100" b="0" strike="noStrike" spc="-1" dirty="0">
                <a:solidFill>
                  <a:srgbClr val="000000"/>
                </a:solidFill>
                <a:latin typeface="Times New Roman"/>
              </a:rPr>
              <a:t>доходы от возврата в бюджет бюджетными учреждениями остатков субсидий прошлых лет составили  306,9  тыс. руб.</a:t>
            </a:r>
            <a:endParaRPr lang="ru-RU" sz="1100" b="0" strike="noStrike" spc="-1" dirty="0">
              <a:latin typeface="Arial"/>
            </a:endParaRPr>
          </a:p>
        </p:txBody>
      </p:sp>
      <p:sp>
        <p:nvSpPr>
          <p:cNvPr id="211" name="TextBox 1"/>
          <p:cNvSpPr/>
          <p:nvPr/>
        </p:nvSpPr>
        <p:spPr>
          <a:xfrm>
            <a:off x="532080" y="5661360"/>
            <a:ext cx="830880" cy="431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nSpc>
                <a:spcPct val="100000"/>
              </a:lnSpc>
              <a:buNone/>
              <a:tabLst>
                <a:tab pos="0" algn="l"/>
              </a:tabLst>
            </a:pPr>
            <a:r>
              <a:rPr lang="ru-RU" sz="1400" b="1" strike="noStrike" spc="-1">
                <a:solidFill>
                  <a:srgbClr val="000000"/>
                </a:solidFill>
                <a:latin typeface="Franklin Gothic Book"/>
              </a:rPr>
              <a:t>2020 год</a:t>
            </a:r>
            <a:endParaRPr lang="ru-RU" sz="1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0" y="0"/>
            <a:ext cx="9143640" cy="109296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13" name="Text Box 11"/>
          <p:cNvSpPr/>
          <p:nvPr/>
        </p:nvSpPr>
        <p:spPr>
          <a:xfrm>
            <a:off x="755640" y="1772640"/>
            <a:ext cx="8064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2000" b="1" strike="noStrike" spc="-1">
                <a:solidFill>
                  <a:srgbClr val="000066"/>
                </a:solidFill>
                <a:latin typeface="Times New Roman"/>
              </a:rPr>
              <a:t>Структура расходов бюджета МО ГО «Вуктыл» </a:t>
            </a:r>
            <a:endParaRPr lang="ru-RU" sz="2000" b="0" strike="noStrike" spc="-1">
              <a:latin typeface="Arial"/>
            </a:endParaRPr>
          </a:p>
        </p:txBody>
      </p:sp>
      <p:graphicFrame>
        <p:nvGraphicFramePr>
          <p:cNvPr id="214" name="Диаграмма 5"/>
          <p:cNvGraphicFramePr/>
          <p:nvPr/>
        </p:nvGraphicFramePr>
        <p:xfrm>
          <a:off x="179640" y="2205000"/>
          <a:ext cx="5616360" cy="4754520"/>
        </p:xfrm>
        <a:graphic>
          <a:graphicData uri="http://schemas.openxmlformats.org/drawingml/2006/chart">
            <c:chart xmlns:c="http://schemas.openxmlformats.org/drawingml/2006/chart" xmlns:r="http://schemas.openxmlformats.org/officeDocument/2006/relationships" r:id="rId3"/>
          </a:graphicData>
        </a:graphic>
      </p:graphicFrame>
      <p:sp>
        <p:nvSpPr>
          <p:cNvPr id="215" name="Скругленный прямоугольник 2"/>
          <p:cNvSpPr/>
          <p:nvPr/>
        </p:nvSpPr>
        <p:spPr>
          <a:xfrm>
            <a:off x="29880" y="1124640"/>
            <a:ext cx="9083880" cy="575640"/>
          </a:xfrm>
          <a:prstGeom prst="roundRect">
            <a:avLst>
              <a:gd name="adj" fmla="val 16667"/>
            </a:avLst>
          </a:prstGeom>
          <a:solidFill>
            <a:schemeClr val="accent1">
              <a:lumMod val="60000"/>
              <a:lumOff val="40000"/>
            </a:schemeClr>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ru-RU" sz="2000" b="1" strike="noStrike" spc="-1">
                <a:solidFill>
                  <a:srgbClr val="000000"/>
                </a:solidFill>
                <a:latin typeface="Times New Roman"/>
              </a:rPr>
              <a:t>Расходы бюджета – выплачиваемые из бюджета денежные средства.</a:t>
            </a:r>
            <a:endParaRPr lang="ru-RU" sz="2000" b="0" strike="noStrike" spc="-1">
              <a:latin typeface="Arial"/>
            </a:endParaRPr>
          </a:p>
        </p:txBody>
      </p:sp>
      <p:graphicFrame>
        <p:nvGraphicFramePr>
          <p:cNvPr id="216" name="Диаграмма 12"/>
          <p:cNvGraphicFramePr/>
          <p:nvPr/>
        </p:nvGraphicFramePr>
        <p:xfrm>
          <a:off x="107640" y="2172960"/>
          <a:ext cx="5976360" cy="4571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7" name="Диаграмма 13"/>
          <p:cNvGraphicFramePr/>
          <p:nvPr>
            <p:extLst>
              <p:ext uri="{D42A27DB-BD31-4B8C-83A1-F6EECF244321}">
                <p14:modId xmlns:p14="http://schemas.microsoft.com/office/powerpoint/2010/main" val="3688300053"/>
              </p:ext>
            </p:extLst>
          </p:nvPr>
        </p:nvGraphicFramePr>
        <p:xfrm>
          <a:off x="29880" y="2172960"/>
          <a:ext cx="5680080" cy="4362480"/>
        </p:xfrm>
        <a:graphic>
          <a:graphicData uri="http://schemas.openxmlformats.org/drawingml/2006/chart">
            <c:chart xmlns:c="http://schemas.openxmlformats.org/drawingml/2006/chart" xmlns:r="http://schemas.openxmlformats.org/officeDocument/2006/relationships" r:id="rId5"/>
          </a:graphicData>
        </a:graphic>
      </p:graphicFrame>
      <p:sp>
        <p:nvSpPr>
          <p:cNvPr id="218" name="Text Box 12"/>
          <p:cNvSpPr/>
          <p:nvPr/>
        </p:nvSpPr>
        <p:spPr>
          <a:xfrm>
            <a:off x="6084000" y="2349000"/>
            <a:ext cx="2736000" cy="349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ru-RU" sz="1400" b="0" strike="noStrike" spc="-1">
                <a:solidFill>
                  <a:srgbClr val="000000"/>
                </a:solidFill>
                <a:latin typeface="Times New Roman"/>
              </a:rPr>
              <a:t>     Расходная часть бюджета исполнена в сумме 801 912,5 тыс. руб. </a:t>
            </a:r>
            <a:endParaRPr lang="ru-RU" sz="1400" b="0" strike="noStrike" spc="-1">
              <a:latin typeface="Arial"/>
            </a:endParaRPr>
          </a:p>
          <a:p>
            <a:pPr algn="just">
              <a:lnSpc>
                <a:spcPct val="100000"/>
              </a:lnSpc>
              <a:buNone/>
            </a:pPr>
            <a:endParaRPr lang="ru-RU" sz="1400" b="0" strike="noStrike" spc="-1">
              <a:latin typeface="Arial"/>
            </a:endParaRPr>
          </a:p>
          <a:p>
            <a:pPr algn="just">
              <a:lnSpc>
                <a:spcPct val="100000"/>
              </a:lnSpc>
              <a:buNone/>
            </a:pPr>
            <a:r>
              <a:rPr lang="ru-RU" sz="1400" b="0" strike="noStrike" spc="-1">
                <a:solidFill>
                  <a:srgbClr val="000000"/>
                </a:solidFill>
                <a:latin typeface="Times New Roman"/>
              </a:rPr>
              <a:t>   Бюджет социально-направленный, социальные расходы бюджета составили     473 531,3 тыс. руб. или 59,1% от всех расходов бюджета.</a:t>
            </a:r>
            <a:endParaRPr lang="ru-RU" sz="1400" b="0" strike="noStrike" spc="-1">
              <a:latin typeface="Arial"/>
            </a:endParaRPr>
          </a:p>
          <a:p>
            <a:pPr algn="just">
              <a:lnSpc>
                <a:spcPct val="100000"/>
              </a:lnSpc>
              <a:buNone/>
            </a:pPr>
            <a:endParaRPr lang="ru-RU" sz="1400" b="0" strike="noStrike" spc="-1">
              <a:latin typeface="Arial"/>
            </a:endParaRPr>
          </a:p>
          <a:p>
            <a:pPr algn="just">
              <a:lnSpc>
                <a:spcPct val="100000"/>
              </a:lnSpc>
              <a:buNone/>
            </a:pPr>
            <a:endParaRPr lang="ru-RU" sz="1400" b="0" strike="noStrike" spc="-1">
              <a:latin typeface="Arial"/>
            </a:endParaRPr>
          </a:p>
          <a:p>
            <a:pPr algn="just">
              <a:lnSpc>
                <a:spcPct val="100000"/>
              </a:lnSpc>
              <a:buNone/>
            </a:pPr>
            <a:r>
              <a:rPr lang="ru-RU" sz="1400" b="0" strike="noStrike" spc="-1">
                <a:solidFill>
                  <a:srgbClr val="FF0000"/>
                </a:solidFill>
                <a:latin typeface="Times New Roman"/>
              </a:rPr>
              <a:t>   </a:t>
            </a:r>
            <a:r>
              <a:rPr lang="ru-RU" sz="1400" b="0" strike="noStrike" spc="-1">
                <a:solidFill>
                  <a:srgbClr val="000000"/>
                </a:solidFill>
                <a:latin typeface="Times New Roman"/>
              </a:rPr>
              <a:t>Большая доля расходов бюджета направлена на отрасль «Образование» - 392 659,9 тыс. руб. или 48,9%  всех расходов бюджета. </a:t>
            </a:r>
            <a:endParaRPr lang="ru-RU"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repl">
                                        <p:cTn id="7" dur="2000" fill="hold"/>
                                        <p:tgtEl>
                                          <p:spTgt spid="214"/>
                                        </p:tgtEl>
                                        <p:attrNameLst>
                                          <p:attrName>ppt_x</p:attrName>
                                        </p:attrNameLst>
                                      </p:cBhvr>
                                      <p:tavLst>
                                        <p:tav tm="0">
                                          <p:val>
                                            <p:strVal val="1+#ppt_w/2"/>
                                          </p:val>
                                        </p:tav>
                                        <p:tav tm="100000">
                                          <p:val>
                                            <p:strVal val="#ppt_x"/>
                                          </p:val>
                                        </p:tav>
                                      </p:tavLst>
                                    </p:anim>
                                    <p:anim calcmode="lin" valueType="num">
                                      <p:cBhvr additive="repl">
                                        <p:cTn id="8" dur="2000" fill="hold"/>
                                        <p:tgtEl>
                                          <p:spTgt spid="21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nodeType="afterEffect">
                                  <p:stCondLst>
                                    <p:cond delay="0"/>
                                  </p:stCondLst>
                                  <p:childTnLst>
                                    <p:set>
                                      <p:cBhvr>
                                        <p:cTn id="11" dur="1" fill="hold">
                                          <p:stCondLst>
                                            <p:cond delay="0"/>
                                          </p:stCondLst>
                                        </p:cTn>
                                        <p:tgtEl>
                                          <p:spTgt spid="216"/>
                                        </p:tgtEl>
                                        <p:attrNameLst>
                                          <p:attrName>style.visibility</p:attrName>
                                        </p:attrNameLst>
                                      </p:cBhvr>
                                      <p:to>
                                        <p:strVal val="visible"/>
                                      </p:to>
                                    </p:set>
                                    <p:anim calcmode="lin" valueType="num">
                                      <p:cBhvr additive="repl">
                                        <p:cTn id="12" dur="2000" fill="hold"/>
                                        <p:tgtEl>
                                          <p:spTgt spid="216"/>
                                        </p:tgtEl>
                                        <p:attrNameLst>
                                          <p:attrName>ppt_x</p:attrName>
                                        </p:attrNameLst>
                                      </p:cBhvr>
                                      <p:tavLst>
                                        <p:tav tm="0">
                                          <p:val>
                                            <p:strVal val="1+#ppt_w/2"/>
                                          </p:val>
                                        </p:tav>
                                        <p:tav tm="100000">
                                          <p:val>
                                            <p:strVal val="#ppt_x"/>
                                          </p:val>
                                        </p:tav>
                                      </p:tavLst>
                                    </p:anim>
                                    <p:anim calcmode="lin" valueType="num">
                                      <p:cBhvr additive="repl">
                                        <p:cTn id="13" dur="2000" fill="hold"/>
                                        <p:tgtEl>
                                          <p:spTgt spid="21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7" presetClass="entr" presetSubtype="2" fill="hold" nodeType="afterEffect">
                                  <p:stCondLst>
                                    <p:cond delay="0"/>
                                  </p:stCondLst>
                                  <p:childTnLst>
                                    <p:set>
                                      <p:cBhvr>
                                        <p:cTn id="16" dur="1" fill="hold">
                                          <p:stCondLst>
                                            <p:cond delay="0"/>
                                          </p:stCondLst>
                                        </p:cTn>
                                        <p:tgtEl>
                                          <p:spTgt spid="217"/>
                                        </p:tgtEl>
                                        <p:attrNameLst>
                                          <p:attrName>style.visibility</p:attrName>
                                        </p:attrNameLst>
                                      </p:cBhvr>
                                      <p:to>
                                        <p:strVal val="visible"/>
                                      </p:to>
                                    </p:set>
                                    <p:anim calcmode="lin" valueType="num">
                                      <p:cBhvr additive="repl">
                                        <p:cTn id="17" dur="2000" fill="hold"/>
                                        <p:tgtEl>
                                          <p:spTgt spid="217"/>
                                        </p:tgtEl>
                                        <p:attrNameLst>
                                          <p:attrName>ppt_x</p:attrName>
                                        </p:attrNameLst>
                                      </p:cBhvr>
                                      <p:tavLst>
                                        <p:tav tm="0">
                                          <p:val>
                                            <p:strVal val="1+#ppt_w/2"/>
                                          </p:val>
                                        </p:tav>
                                        <p:tav tm="100000">
                                          <p:val>
                                            <p:strVal val="#ppt_x"/>
                                          </p:val>
                                        </p:tav>
                                      </p:tavLst>
                                    </p:anim>
                                    <p:anim calcmode="lin" valueType="num">
                                      <p:cBhvr additive="repl">
                                        <p:cTn id="18" dur="20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0" y="0"/>
            <a:ext cx="9143640" cy="69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20" name="Rectangle 750"/>
          <p:cNvSpPr/>
          <p:nvPr/>
        </p:nvSpPr>
        <p:spPr>
          <a:xfrm>
            <a:off x="107640" y="585720"/>
            <a:ext cx="87847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1199"/>
              </a:spcBef>
              <a:buNone/>
            </a:pPr>
            <a:r>
              <a:rPr lang="ru-RU" sz="2400" b="1" strike="noStrike" spc="-1">
                <a:solidFill>
                  <a:srgbClr val="000066"/>
                </a:solidFill>
                <a:latin typeface="Arial"/>
              </a:rPr>
              <a:t>  </a:t>
            </a:r>
            <a:r>
              <a:rPr lang="ru-RU" sz="2000" b="1" strike="noStrike" spc="-1">
                <a:solidFill>
                  <a:srgbClr val="000066"/>
                </a:solidFill>
                <a:latin typeface="Times New Roman"/>
              </a:rPr>
              <a:t>Динамика расходной части бюджета МО ГО «Вуктыл»</a:t>
            </a:r>
            <a:r>
              <a:rPr lang="ru-RU" sz="2000" b="0" strike="noStrike" spc="-1">
                <a:solidFill>
                  <a:srgbClr val="000000"/>
                </a:solidFill>
                <a:latin typeface="Times New Roman"/>
              </a:rPr>
              <a:t> </a:t>
            </a:r>
            <a:endParaRPr lang="ru-RU" sz="2000" b="0" strike="noStrike" spc="-1">
              <a:latin typeface="Arial"/>
            </a:endParaRPr>
          </a:p>
        </p:txBody>
      </p:sp>
      <p:sp>
        <p:nvSpPr>
          <p:cNvPr id="221" name="Text Box 1959"/>
          <p:cNvSpPr/>
          <p:nvPr/>
        </p:nvSpPr>
        <p:spPr>
          <a:xfrm>
            <a:off x="251640" y="1110600"/>
            <a:ext cx="8647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buNone/>
            </a:pPr>
            <a:r>
              <a:rPr lang="ru-RU" sz="1200" b="0" strike="noStrike" spc="-1">
                <a:solidFill>
                  <a:srgbClr val="000000"/>
                </a:solidFill>
                <a:latin typeface="Times New Roman"/>
              </a:rPr>
              <a:t>тыс.руб</a:t>
            </a:r>
            <a:r>
              <a:rPr lang="ru-RU" sz="1200" b="1" strike="noStrike" spc="-1">
                <a:solidFill>
                  <a:srgbClr val="000000"/>
                </a:solidFill>
                <a:latin typeface="Times New Roman"/>
              </a:rPr>
              <a:t>.</a:t>
            </a:r>
            <a:endParaRPr lang="ru-RU" sz="1200" b="0" strike="noStrike" spc="-1">
              <a:latin typeface="Arial"/>
            </a:endParaRPr>
          </a:p>
        </p:txBody>
      </p:sp>
      <p:graphicFrame>
        <p:nvGraphicFramePr>
          <p:cNvPr id="222" name="Group 119"/>
          <p:cNvGraphicFramePr/>
          <p:nvPr/>
        </p:nvGraphicFramePr>
        <p:xfrm>
          <a:off x="263160" y="1335600"/>
          <a:ext cx="5532840" cy="4800840"/>
        </p:xfrm>
        <a:graphic>
          <a:graphicData uri="http://schemas.openxmlformats.org/drawingml/2006/table">
            <a:tbl>
              <a:tblPr/>
              <a:tblGrid>
                <a:gridCol w="2004480">
                  <a:extLst>
                    <a:ext uri="{9D8B030D-6E8A-4147-A177-3AD203B41FA5}">
                      <a16:colId xmlns:a16="http://schemas.microsoft.com/office/drawing/2014/main" val="20000"/>
                    </a:ext>
                  </a:extLst>
                </a:gridCol>
                <a:gridCol w="876600">
                  <a:extLst>
                    <a:ext uri="{9D8B030D-6E8A-4147-A177-3AD203B41FA5}">
                      <a16:colId xmlns:a16="http://schemas.microsoft.com/office/drawing/2014/main" val="20001"/>
                    </a:ext>
                  </a:extLst>
                </a:gridCol>
                <a:gridCol w="942840">
                  <a:extLst>
                    <a:ext uri="{9D8B030D-6E8A-4147-A177-3AD203B41FA5}">
                      <a16:colId xmlns:a16="http://schemas.microsoft.com/office/drawing/2014/main" val="20002"/>
                    </a:ext>
                  </a:extLst>
                </a:gridCol>
                <a:gridCol w="788400">
                  <a:extLst>
                    <a:ext uri="{9D8B030D-6E8A-4147-A177-3AD203B41FA5}">
                      <a16:colId xmlns:a16="http://schemas.microsoft.com/office/drawing/2014/main" val="20003"/>
                    </a:ext>
                  </a:extLst>
                </a:gridCol>
                <a:gridCol w="920520">
                  <a:extLst>
                    <a:ext uri="{9D8B030D-6E8A-4147-A177-3AD203B41FA5}">
                      <a16:colId xmlns:a16="http://schemas.microsoft.com/office/drawing/2014/main" val="20004"/>
                    </a:ext>
                  </a:extLst>
                </a:gridCol>
              </a:tblGrid>
              <a:tr h="761400">
                <a:tc>
                  <a:txBody>
                    <a:bodyPr/>
                    <a:lstStyle/>
                    <a:p>
                      <a:pPr marL="343080" indent="-343080" algn="ctr">
                        <a:lnSpc>
                          <a:spcPct val="100000"/>
                        </a:lnSpc>
                        <a:buNone/>
                        <a:tabLst>
                          <a:tab pos="0" algn="l"/>
                        </a:tabLst>
                      </a:pPr>
                      <a:r>
                        <a:rPr lang="ru-RU" sz="1100" b="1" strike="noStrike" spc="-1">
                          <a:solidFill>
                            <a:srgbClr val="0000CC"/>
                          </a:solidFill>
                          <a:latin typeface="Times New Roman"/>
                        </a:rPr>
                        <a:t>Н</a:t>
                      </a:r>
                      <a:r>
                        <a:rPr lang="en-US" sz="1100" b="1" strike="noStrike" spc="-1">
                          <a:solidFill>
                            <a:srgbClr val="0000CC"/>
                          </a:solidFill>
                          <a:latin typeface="Times New Roman"/>
                        </a:rPr>
                        <a:t>аименование показателя</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00" b="1" strike="noStrike" spc="-1">
                          <a:solidFill>
                            <a:srgbClr val="0000CC"/>
                          </a:solidFill>
                          <a:latin typeface="Times New Roman"/>
                        </a:rPr>
                        <a:t>2</a:t>
                      </a:r>
                      <a:r>
                        <a:rPr lang="en-US" sz="1100" b="1" strike="noStrike" spc="-1">
                          <a:solidFill>
                            <a:srgbClr val="0000CC"/>
                          </a:solidFill>
                          <a:latin typeface="Times New Roman"/>
                        </a:rPr>
                        <a:t>0</a:t>
                      </a:r>
                      <a:r>
                        <a:rPr lang="ru-RU" sz="1100" b="1" strike="noStrike" spc="-1">
                          <a:solidFill>
                            <a:srgbClr val="0000CC"/>
                          </a:solidFill>
                          <a:latin typeface="Times New Roman"/>
                        </a:rPr>
                        <a:t>20</a:t>
                      </a:r>
                      <a:r>
                        <a:rPr lang="en-US" sz="1100" b="1" strike="noStrike" spc="-1">
                          <a:solidFill>
                            <a:srgbClr val="0000CC"/>
                          </a:solidFill>
                          <a:latin typeface="Times New Roman"/>
                        </a:rPr>
                        <a:t> год </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Факт</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en-US" sz="1100" b="1" strike="noStrike" spc="-1">
                          <a:solidFill>
                            <a:srgbClr val="0000CC"/>
                          </a:solidFill>
                          <a:latin typeface="Times New Roman"/>
                        </a:rPr>
                        <a:t>20</a:t>
                      </a:r>
                      <a:r>
                        <a:rPr lang="ru-RU" sz="1100" b="1" strike="noStrike" spc="-1">
                          <a:solidFill>
                            <a:srgbClr val="0000CC"/>
                          </a:solidFill>
                          <a:latin typeface="Times New Roman"/>
                        </a:rPr>
                        <a:t>21</a:t>
                      </a:r>
                      <a:r>
                        <a:rPr lang="en-US" sz="1100" b="1" strike="noStrike" spc="-1">
                          <a:solidFill>
                            <a:srgbClr val="0000CC"/>
                          </a:solidFill>
                          <a:latin typeface="Times New Roman"/>
                        </a:rPr>
                        <a:t> год </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факт</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en-US" sz="1100" b="1" strike="noStrike" spc="-1">
                          <a:solidFill>
                            <a:srgbClr val="0000CC"/>
                          </a:solidFill>
                          <a:latin typeface="Times New Roman"/>
                        </a:rPr>
                        <a:t>20</a:t>
                      </a:r>
                      <a:r>
                        <a:rPr lang="ru-RU" sz="1100" b="1" strike="noStrike" spc="-1">
                          <a:solidFill>
                            <a:srgbClr val="0000CC"/>
                          </a:solidFill>
                          <a:latin typeface="Times New Roman"/>
                        </a:rPr>
                        <a:t>22</a:t>
                      </a:r>
                      <a:r>
                        <a:rPr lang="en-US" sz="1100" b="1" strike="noStrike" spc="-1">
                          <a:solidFill>
                            <a:srgbClr val="0000CC"/>
                          </a:solidFill>
                          <a:latin typeface="Times New Roman"/>
                        </a:rPr>
                        <a:t> год </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факт</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en-US" sz="1100" b="1" strike="noStrike" spc="-1">
                          <a:solidFill>
                            <a:srgbClr val="0000CC"/>
                          </a:solidFill>
                          <a:latin typeface="Times New Roman"/>
                        </a:rPr>
                        <a:t>% от</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о</a:t>
                      </a:r>
                      <a:r>
                        <a:rPr lang="en-US" sz="1100" b="1" strike="noStrike" spc="-1">
                          <a:solidFill>
                            <a:srgbClr val="0000CC"/>
                          </a:solidFill>
                          <a:latin typeface="Times New Roman"/>
                        </a:rPr>
                        <a:t>бщих</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р</a:t>
                      </a:r>
                      <a:r>
                        <a:rPr lang="en-US" sz="1100" b="1" strike="noStrike" spc="-1">
                          <a:solidFill>
                            <a:srgbClr val="0000CC"/>
                          </a:solidFill>
                          <a:latin typeface="Times New Roman"/>
                        </a:rPr>
                        <a:t>асход</a:t>
                      </a:r>
                      <a:r>
                        <a:rPr lang="ru-RU" sz="1100" b="1" strike="noStrike" spc="-1">
                          <a:solidFill>
                            <a:srgbClr val="0000CC"/>
                          </a:solidFill>
                          <a:latin typeface="Times New Roman"/>
                        </a:rPr>
                        <a:t>ов  </a:t>
                      </a:r>
                      <a:endParaRPr lang="ru-RU" sz="1100" b="0" strike="noStrike" spc="-1">
                        <a:latin typeface="Arial"/>
                      </a:endParaRPr>
                    </a:p>
                    <a:p>
                      <a:pPr marL="343080" indent="-343080" algn="ctr">
                        <a:lnSpc>
                          <a:spcPct val="100000"/>
                        </a:lnSpc>
                        <a:buNone/>
                        <a:tabLst>
                          <a:tab pos="0" algn="l"/>
                        </a:tabLst>
                      </a:pPr>
                      <a:r>
                        <a:rPr lang="ru-RU" sz="1100" b="1" strike="noStrike" spc="-1">
                          <a:solidFill>
                            <a:srgbClr val="0000CC"/>
                          </a:solidFill>
                          <a:latin typeface="Times New Roman"/>
                        </a:rPr>
                        <a:t>в 2022г.</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426600">
                <a:tc>
                  <a:txBody>
                    <a:bodyPr/>
                    <a:lstStyle/>
                    <a:p>
                      <a:pPr marL="343080" indent="-343080">
                        <a:lnSpc>
                          <a:spcPct val="100000"/>
                        </a:lnSpc>
                        <a:buNone/>
                        <a:tabLst>
                          <a:tab pos="0" algn="l"/>
                        </a:tabLst>
                      </a:pPr>
                      <a:r>
                        <a:rPr lang="en-US" sz="1100" b="1" strike="noStrike" spc="-1">
                          <a:solidFill>
                            <a:srgbClr val="0000CC"/>
                          </a:solidFill>
                          <a:latin typeface="Times New Roman"/>
                        </a:rPr>
                        <a:t>Общегосударственные </a:t>
                      </a:r>
                      <a:endParaRPr lang="ru-RU" sz="1100" b="0" strike="noStrike" spc="-1">
                        <a:latin typeface="Arial"/>
                      </a:endParaRPr>
                    </a:p>
                    <a:p>
                      <a:pPr marL="343080" indent="-343080">
                        <a:lnSpc>
                          <a:spcPct val="100000"/>
                        </a:lnSpc>
                        <a:buNone/>
                        <a:tabLst>
                          <a:tab pos="0" algn="l"/>
                        </a:tabLst>
                      </a:pPr>
                      <a:r>
                        <a:rPr lang="en-US" sz="1100" b="1" strike="noStrike" spc="-1">
                          <a:solidFill>
                            <a:srgbClr val="0000CC"/>
                          </a:solidFill>
                          <a:latin typeface="Times New Roman"/>
                        </a:rPr>
                        <a:t>вопросы</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116 294,9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114 500,9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119 562,1</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14,9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701280">
                <a:tc>
                  <a:txBody>
                    <a:bodyPr/>
                    <a:lstStyle/>
                    <a:p>
                      <a:pPr marL="343080" indent="-343080">
                        <a:lnSpc>
                          <a:spcPct val="100000"/>
                        </a:lnSpc>
                        <a:buNone/>
                        <a:tabLst>
                          <a:tab pos="0" algn="l"/>
                        </a:tabLst>
                      </a:pPr>
                      <a:r>
                        <a:rPr lang="en-US" sz="1100" b="1" strike="noStrike" spc="-1">
                          <a:solidFill>
                            <a:srgbClr val="0000CC"/>
                          </a:solidFill>
                          <a:latin typeface="Times New Roman"/>
                        </a:rPr>
                        <a:t>Национальная безопасност</a:t>
                      </a:r>
                      <a:r>
                        <a:rPr lang="ru-RU" sz="1100" b="1" strike="noStrike" spc="-1">
                          <a:solidFill>
                            <a:srgbClr val="0000CC"/>
                          </a:solidFill>
                          <a:latin typeface="Times New Roman"/>
                        </a:rPr>
                        <a:t>ь</a:t>
                      </a:r>
                      <a:endParaRPr lang="ru-RU" sz="1100" b="0" strike="noStrike" spc="-1">
                        <a:latin typeface="Arial"/>
                      </a:endParaRPr>
                    </a:p>
                    <a:p>
                      <a:pPr marL="343080" indent="-343080">
                        <a:lnSpc>
                          <a:spcPct val="100000"/>
                        </a:lnSpc>
                        <a:buNone/>
                        <a:tabLst>
                          <a:tab pos="0" algn="l"/>
                        </a:tabLst>
                      </a:pPr>
                      <a:r>
                        <a:rPr lang="en-US" sz="1100" b="1" strike="noStrike" spc="-1">
                          <a:solidFill>
                            <a:srgbClr val="0000CC"/>
                          </a:solidFill>
                          <a:latin typeface="Times New Roman"/>
                        </a:rPr>
                        <a:t>и</a:t>
                      </a:r>
                      <a:r>
                        <a:rPr lang="ru-RU" sz="1100" b="1" strike="noStrike" spc="-1">
                          <a:solidFill>
                            <a:srgbClr val="0000CC"/>
                          </a:solidFill>
                          <a:latin typeface="Times New Roman"/>
                        </a:rPr>
                        <a:t> п</a:t>
                      </a:r>
                      <a:r>
                        <a:rPr lang="en-US" sz="1100" b="1" strike="noStrike" spc="-1">
                          <a:solidFill>
                            <a:srgbClr val="0000CC"/>
                          </a:solidFill>
                          <a:latin typeface="Times New Roman"/>
                        </a:rPr>
                        <a:t>равоохранительная</a:t>
                      </a:r>
                      <a:r>
                        <a:rPr lang="ru-RU" sz="1100" b="1" strike="noStrike" spc="-1">
                          <a:solidFill>
                            <a:srgbClr val="0000CC"/>
                          </a:solidFill>
                          <a:latin typeface="Times New Roman"/>
                        </a:rPr>
                        <a:t> </a:t>
                      </a:r>
                      <a:endParaRPr lang="ru-RU" sz="1100" b="0" strike="noStrike" spc="-1">
                        <a:latin typeface="Arial"/>
                      </a:endParaRPr>
                    </a:p>
                    <a:p>
                      <a:pPr marL="343080" indent="-343080">
                        <a:lnSpc>
                          <a:spcPct val="100000"/>
                        </a:lnSpc>
                        <a:buNone/>
                        <a:tabLst>
                          <a:tab pos="0" algn="l"/>
                        </a:tabLst>
                      </a:pPr>
                      <a:r>
                        <a:rPr lang="en-US" sz="1100" b="1" strike="noStrike" spc="-1">
                          <a:solidFill>
                            <a:srgbClr val="0000CC"/>
                          </a:solidFill>
                          <a:latin typeface="Times New Roman"/>
                        </a:rPr>
                        <a:t>деятельность</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1 216,6</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1 551,4</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1 403,4</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0,2</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311760">
                <a:tc>
                  <a:txBody>
                    <a:bodyPr/>
                    <a:lstStyle/>
                    <a:p>
                      <a:pPr marL="343080" indent="-343080">
                        <a:lnSpc>
                          <a:spcPct val="100000"/>
                        </a:lnSpc>
                        <a:buNone/>
                        <a:tabLst>
                          <a:tab pos="0" algn="l"/>
                        </a:tabLst>
                      </a:pPr>
                      <a:r>
                        <a:rPr lang="en-US" sz="1100" b="1" strike="noStrike" spc="-1">
                          <a:solidFill>
                            <a:srgbClr val="0000CC"/>
                          </a:solidFill>
                          <a:latin typeface="Times New Roman"/>
                        </a:rPr>
                        <a:t>Национальная экономика</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28 241,9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16 306,0</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85 798,6</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10,7</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498600">
                <a:tc>
                  <a:txBody>
                    <a:bodyPr/>
                    <a:lstStyle/>
                    <a:p>
                      <a:pPr marL="343080" indent="-343080">
                        <a:lnSpc>
                          <a:spcPct val="100000"/>
                        </a:lnSpc>
                        <a:buNone/>
                        <a:tabLst>
                          <a:tab pos="0" algn="l"/>
                        </a:tabLst>
                      </a:pPr>
                      <a:r>
                        <a:rPr lang="en-US" sz="1100" b="1" strike="noStrike" spc="-1">
                          <a:solidFill>
                            <a:srgbClr val="0000CC"/>
                          </a:solidFill>
                          <a:latin typeface="Times New Roman"/>
                        </a:rPr>
                        <a:t>Жилищно-коммунальное</a:t>
                      </a:r>
                      <a:r>
                        <a:rPr lang="ru-RU" sz="1100" b="1" strike="noStrike" spc="-1">
                          <a:solidFill>
                            <a:srgbClr val="0000CC"/>
                          </a:solidFill>
                          <a:latin typeface="Times New Roman"/>
                        </a:rPr>
                        <a:t> </a:t>
                      </a:r>
                      <a:endParaRPr lang="ru-RU" sz="1100" b="0" strike="noStrike" spc="-1">
                        <a:latin typeface="Arial"/>
                      </a:endParaRPr>
                    </a:p>
                    <a:p>
                      <a:pPr marL="343080" indent="-343080">
                        <a:lnSpc>
                          <a:spcPct val="100000"/>
                        </a:lnSpc>
                        <a:buNone/>
                        <a:tabLst>
                          <a:tab pos="0" algn="l"/>
                        </a:tabLst>
                      </a:pPr>
                      <a:r>
                        <a:rPr lang="ru-RU" sz="1100" b="1" strike="noStrike" spc="-1">
                          <a:solidFill>
                            <a:srgbClr val="0000CC"/>
                          </a:solidFill>
                          <a:latin typeface="Times New Roman"/>
                        </a:rPr>
                        <a:t>х</a:t>
                      </a:r>
                      <a:r>
                        <a:rPr lang="en-US" sz="1100" b="1" strike="noStrike" spc="-1">
                          <a:solidFill>
                            <a:srgbClr val="0000CC"/>
                          </a:solidFill>
                          <a:latin typeface="Times New Roman"/>
                        </a:rPr>
                        <a:t>озяйство</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109 970,4</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91 018,8</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119 150,9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14,8</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311760">
                <a:tc>
                  <a:txBody>
                    <a:bodyPr/>
                    <a:lstStyle/>
                    <a:p>
                      <a:pPr marL="343080" indent="-343080">
                        <a:lnSpc>
                          <a:spcPct val="100000"/>
                        </a:lnSpc>
                        <a:buNone/>
                        <a:tabLst>
                          <a:tab pos="0" algn="l"/>
                        </a:tabLst>
                      </a:pPr>
                      <a:r>
                        <a:rPr lang="en-US" sz="1100" b="1" strike="noStrike" spc="-1">
                          <a:solidFill>
                            <a:srgbClr val="0000CC"/>
                          </a:solidFill>
                          <a:latin typeface="Times New Roman"/>
                        </a:rPr>
                        <a:t>Образование</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507 696,2</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400 951,2</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392 659,9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48,9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311760">
                <a:tc>
                  <a:txBody>
                    <a:bodyPr/>
                    <a:lstStyle/>
                    <a:p>
                      <a:pPr marL="343080" indent="-343080">
                        <a:lnSpc>
                          <a:spcPct val="100000"/>
                        </a:lnSpc>
                        <a:buNone/>
                        <a:tabLst>
                          <a:tab pos="0" algn="l"/>
                        </a:tabLst>
                      </a:pPr>
                      <a:r>
                        <a:rPr lang="en-US" sz="1100" b="1" strike="noStrike" spc="-1">
                          <a:solidFill>
                            <a:srgbClr val="0000CC"/>
                          </a:solidFill>
                          <a:latin typeface="Times New Roman"/>
                        </a:rPr>
                        <a:t>Культура, кинематография</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69 451,8</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52 189,6</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69 562,9</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8,7</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11760">
                <a:tc>
                  <a:txBody>
                    <a:bodyPr/>
                    <a:lstStyle/>
                    <a:p>
                      <a:pPr marL="343080" indent="-343080">
                        <a:lnSpc>
                          <a:spcPct val="100000"/>
                        </a:lnSpc>
                        <a:buNone/>
                        <a:tabLst>
                          <a:tab pos="0" algn="l"/>
                        </a:tabLst>
                      </a:pPr>
                      <a:r>
                        <a:rPr lang="en-US" sz="1100" b="1" strike="noStrike" spc="-1">
                          <a:solidFill>
                            <a:srgbClr val="0000CC"/>
                          </a:solidFill>
                          <a:latin typeface="Times New Roman"/>
                        </a:rPr>
                        <a:t>Социальная политика</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11 084,1</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9 582,2</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10 856,8</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1,4</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r h="426600">
                <a:tc>
                  <a:txBody>
                    <a:bodyPr/>
                    <a:lstStyle/>
                    <a:p>
                      <a:pPr marL="343080" indent="-343080">
                        <a:lnSpc>
                          <a:spcPct val="100000"/>
                        </a:lnSpc>
                        <a:buNone/>
                        <a:tabLst>
                          <a:tab pos="0" algn="l"/>
                        </a:tabLst>
                      </a:pPr>
                      <a:r>
                        <a:rPr lang="en-US" sz="1100" b="1" strike="noStrike" spc="-1">
                          <a:solidFill>
                            <a:srgbClr val="0000CC"/>
                          </a:solidFill>
                          <a:latin typeface="Times New Roman"/>
                        </a:rPr>
                        <a:t>Физическая культура и </a:t>
                      </a:r>
                      <a:endParaRPr lang="ru-RU" sz="1100" b="0" strike="noStrike" spc="-1">
                        <a:latin typeface="Arial"/>
                      </a:endParaRPr>
                    </a:p>
                    <a:p>
                      <a:pPr marL="343080" indent="-343080">
                        <a:lnSpc>
                          <a:spcPct val="100000"/>
                        </a:lnSpc>
                        <a:buNone/>
                        <a:tabLst>
                          <a:tab pos="0" algn="l"/>
                        </a:tabLst>
                      </a:pPr>
                      <a:r>
                        <a:rPr lang="en-US" sz="1100" b="1" strike="noStrike" spc="-1">
                          <a:solidFill>
                            <a:srgbClr val="0000CC"/>
                          </a:solidFill>
                          <a:latin typeface="Times New Roman"/>
                        </a:rPr>
                        <a:t>спорт</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647,3</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214,1</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451,7</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0,1</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8"/>
                  </a:ext>
                </a:extLst>
              </a:tr>
              <a:tr h="426600">
                <a:tc>
                  <a:txBody>
                    <a:bodyPr/>
                    <a:lstStyle/>
                    <a:p>
                      <a:pPr marL="343080" indent="-343080">
                        <a:lnSpc>
                          <a:spcPct val="100000"/>
                        </a:lnSpc>
                        <a:buNone/>
                        <a:tabLst>
                          <a:tab pos="0" algn="l"/>
                        </a:tabLst>
                      </a:pPr>
                      <a:r>
                        <a:rPr lang="ru-RU" sz="1100" b="1" strike="noStrike" spc="-1">
                          <a:solidFill>
                            <a:srgbClr val="0000CC"/>
                          </a:solidFill>
                          <a:latin typeface="Times New Roman"/>
                        </a:rPr>
                        <a:t>Обслуживание </a:t>
                      </a:r>
                      <a:endParaRPr lang="ru-RU" sz="1100" b="0" strike="noStrike" spc="-1">
                        <a:latin typeface="Arial"/>
                      </a:endParaRPr>
                    </a:p>
                    <a:p>
                      <a:pPr marL="343080" indent="-343080">
                        <a:lnSpc>
                          <a:spcPct val="100000"/>
                        </a:lnSpc>
                        <a:buNone/>
                        <a:tabLst>
                          <a:tab pos="0" algn="l"/>
                        </a:tabLst>
                      </a:pPr>
                      <a:r>
                        <a:rPr lang="ru-RU" sz="1100" b="1" strike="noStrike" spc="-1">
                          <a:solidFill>
                            <a:srgbClr val="0000CC"/>
                          </a:solidFill>
                          <a:latin typeface="Times New Roman"/>
                        </a:rPr>
                        <a:t>муниципального долга</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3 630,3</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3 823,3</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2 466,2</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0" strike="noStrike" spc="-1">
                          <a:solidFill>
                            <a:srgbClr val="0000CC"/>
                          </a:solidFill>
                          <a:latin typeface="Times New Roman"/>
                        </a:rPr>
                        <a:t>0,3</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9"/>
                  </a:ext>
                </a:extLst>
              </a:tr>
              <a:tr h="311760">
                <a:tc>
                  <a:txBody>
                    <a:bodyPr/>
                    <a:lstStyle/>
                    <a:p>
                      <a:pPr marL="343080" indent="-343080">
                        <a:lnSpc>
                          <a:spcPct val="100000"/>
                        </a:lnSpc>
                        <a:buNone/>
                        <a:tabLst>
                          <a:tab pos="0" algn="l"/>
                        </a:tabLst>
                      </a:pPr>
                      <a:r>
                        <a:rPr lang="en-US" sz="1100" b="1" strike="noStrike" spc="-1">
                          <a:solidFill>
                            <a:srgbClr val="0000CC"/>
                          </a:solidFill>
                          <a:latin typeface="Times New Roman"/>
                        </a:rPr>
                        <a:t>ВСЕГО</a:t>
                      </a:r>
                      <a:endParaRPr lang="ru-RU" sz="110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1" strike="noStrike" spc="-1">
                          <a:solidFill>
                            <a:srgbClr val="0000CC"/>
                          </a:solidFill>
                          <a:latin typeface="Times New Roman"/>
                        </a:rPr>
                        <a:t>848 233,5</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1" strike="noStrike" spc="-1">
                          <a:solidFill>
                            <a:srgbClr val="0000CC"/>
                          </a:solidFill>
                          <a:latin typeface="Times New Roman"/>
                        </a:rPr>
                        <a:t>690 137,5</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ru-RU" sz="1150" b="1" strike="noStrike" spc="-1">
                          <a:solidFill>
                            <a:srgbClr val="0000CC"/>
                          </a:solidFill>
                          <a:latin typeface="Times New Roman"/>
                        </a:rPr>
                        <a:t>801 912,5</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marL="343080" indent="-343080" algn="ctr">
                        <a:lnSpc>
                          <a:spcPct val="100000"/>
                        </a:lnSpc>
                        <a:buNone/>
                        <a:tabLst>
                          <a:tab pos="0" algn="l"/>
                        </a:tabLst>
                      </a:pPr>
                      <a:r>
                        <a:rPr lang="en-US" sz="1150" b="1" strike="noStrike" spc="-1">
                          <a:solidFill>
                            <a:srgbClr val="0000CC"/>
                          </a:solidFill>
                          <a:latin typeface="Times New Roman"/>
                        </a:rPr>
                        <a:t>100,0</a:t>
                      </a:r>
                      <a:endParaRPr lang="ru-RU" sz="1150" b="0" strike="noStrike" spc="-1">
                        <a:latin typeface="Arial"/>
                      </a:endParaRPr>
                    </a:p>
                  </a:txBody>
                  <a:tcPr anchor="b">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10"/>
                  </a:ext>
                </a:extLst>
              </a:tr>
            </a:tbl>
          </a:graphicData>
        </a:graphic>
      </p:graphicFrame>
      <p:sp>
        <p:nvSpPr>
          <p:cNvPr id="223" name="Text Box 1958"/>
          <p:cNvSpPr/>
          <p:nvPr/>
        </p:nvSpPr>
        <p:spPr>
          <a:xfrm>
            <a:off x="5796000" y="1217520"/>
            <a:ext cx="3283200" cy="515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Bef>
                <a:spcPts val="700"/>
              </a:spcBef>
              <a:buNone/>
            </a:pPr>
            <a:r>
              <a:rPr lang="ru-RU" sz="1400" b="0" strike="noStrike" spc="-1">
                <a:solidFill>
                  <a:srgbClr val="000000"/>
                </a:solidFill>
                <a:latin typeface="Times New Roman"/>
              </a:rPr>
              <a:t>  </a:t>
            </a:r>
            <a:r>
              <a:rPr lang="ru-RU" sz="1100" b="0" strike="noStrike" spc="-1">
                <a:solidFill>
                  <a:srgbClr val="000000"/>
                </a:solidFill>
                <a:latin typeface="Times New Roman"/>
              </a:rPr>
              <a:t>Расходная часть бюджета увеличилась с 690 137,5 тыс. руб. в 2021 году до 801 912,5 тыс. руб. в 2022 году, увеличение расходов  составило  111 775,0 тыс. руб. или  16,2 %.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a:t>
            </a:r>
            <a:r>
              <a:rPr lang="ru-RU" sz="1100" b="1" strike="noStrike" spc="-1">
                <a:solidFill>
                  <a:srgbClr val="000000"/>
                </a:solidFill>
                <a:latin typeface="Times New Roman"/>
              </a:rPr>
              <a:t>Увеличение расходов в 2022г. к 2021г.: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по общегосударственным вопросам 119 562,1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тыс. руб., что больше  чем в 2021г. на  5 061,2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национальной экономике 85 798,6 тыс. руб.,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что больше чем в 2021 году на 69 492,6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жилищно-коммунальному хозяйству            119 150,9 тыс. руб., что больше чем в 2021 году на  28 132,1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культуре и кинематографии 69 562,9 тыс. руб., что больше чем в 2021 году на 17 373,3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социальной политике 10 856,8 тыс. руб., что больше чем в 2021 году на  1 274,6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физической культуре и спорту 451,7 тыс. руб., что больше чем в 2021 году на  237,6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1" strike="noStrike" spc="-1">
                <a:solidFill>
                  <a:srgbClr val="000000"/>
                </a:solidFill>
                <a:latin typeface="Times New Roman"/>
              </a:rPr>
              <a:t>Уменьшение расходов в 2022г. к 2021г.:</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по национальной безопасности 1 403,4 тыс. руб.,    </a:t>
            </a:r>
            <a:endParaRPr lang="ru-RU" sz="1100" b="0" strike="noStrike" spc="-1">
              <a:latin typeface="Arial"/>
            </a:endParaRPr>
          </a:p>
          <a:p>
            <a:pPr algn="just">
              <a:lnSpc>
                <a:spcPct val="100000"/>
              </a:lnSpc>
              <a:buNone/>
            </a:pPr>
            <a:r>
              <a:rPr lang="ru-RU" sz="1100" b="0" strike="noStrike" spc="-1">
                <a:solidFill>
                  <a:srgbClr val="000000"/>
                </a:solidFill>
                <a:latin typeface="Times New Roman"/>
              </a:rPr>
              <a:t>    что   меньше чем в 2021 году на  148,0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образованию 392 659,9 тыс. руб., что меньше чем в 2021 году на  8 291,3 тыс. руб.;</a:t>
            </a:r>
            <a:endParaRPr lang="ru-RU" sz="1100" b="0" strike="noStrike" spc="-1">
              <a:latin typeface="Arial"/>
            </a:endParaRPr>
          </a:p>
          <a:p>
            <a:pPr marL="171360" indent="-171360" algn="just">
              <a:lnSpc>
                <a:spcPct val="100000"/>
              </a:lnSpc>
              <a:buClr>
                <a:srgbClr val="000000"/>
              </a:buClr>
              <a:buFont typeface="StarSymbol"/>
              <a:buChar char="-"/>
            </a:pPr>
            <a:r>
              <a:rPr lang="ru-RU" sz="1100" b="0" strike="noStrike" spc="-1">
                <a:solidFill>
                  <a:srgbClr val="000000"/>
                </a:solidFill>
                <a:latin typeface="Times New Roman"/>
              </a:rPr>
              <a:t>по обслуживанию муниципального долга             2 466,2 тыс. руб., что меньше чем в 2021 году на  1 357,1 тыс. руб.</a:t>
            </a:r>
            <a:endParaRPr lang="ru-RU" sz="11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24" name="PlaceHolder 1"/>
          <p:cNvSpPr>
            <a:spLocks noGrp="1"/>
          </p:cNvSpPr>
          <p:nvPr>
            <p:ph type="title"/>
          </p:nvPr>
        </p:nvSpPr>
        <p:spPr>
          <a:xfrm>
            <a:off x="0" y="0"/>
            <a:ext cx="9143640" cy="83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25" name="Прямоугольник 7"/>
          <p:cNvSpPr/>
          <p:nvPr/>
        </p:nvSpPr>
        <p:spPr>
          <a:xfrm>
            <a:off x="62640" y="764640"/>
            <a:ext cx="910548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C00000"/>
                </a:solidFill>
                <a:latin typeface="Times New Roman"/>
              </a:rPr>
              <a:t>В городском округе «Вуктыл» в 2022 году реализовывалось 13 муниципальных программ. </a:t>
            </a:r>
            <a:endParaRPr lang="ru-RU" sz="1600" b="0" strike="noStrike" spc="-1">
              <a:latin typeface="Arial"/>
            </a:endParaRPr>
          </a:p>
          <a:p>
            <a:pPr algn="ctr">
              <a:lnSpc>
                <a:spcPct val="100000"/>
              </a:lnSpc>
              <a:buNone/>
            </a:pPr>
            <a:r>
              <a:rPr lang="ru-RU" sz="1600" b="1" strike="noStrike" spc="-1">
                <a:solidFill>
                  <a:srgbClr val="C00000"/>
                </a:solidFill>
                <a:latin typeface="Times New Roman"/>
              </a:rPr>
              <a:t>Исполнение по программному бюджету составило 800 999,5 тыс. руб. или 99,9% всего бюджета.</a:t>
            </a:r>
            <a:endParaRPr lang="ru-RU" sz="1600" b="0" strike="noStrike" spc="-1">
              <a:latin typeface="Arial"/>
            </a:endParaRPr>
          </a:p>
        </p:txBody>
      </p:sp>
      <p:sp>
        <p:nvSpPr>
          <p:cNvPr id="226" name="Прямоугольник 9"/>
          <p:cNvSpPr/>
          <p:nvPr/>
        </p:nvSpPr>
        <p:spPr>
          <a:xfrm>
            <a:off x="184320" y="1268640"/>
            <a:ext cx="8420040" cy="369000"/>
          </a:xfrm>
          <a:prstGeom prst="rect">
            <a:avLst/>
          </a:prstGeom>
          <a:noFill/>
          <a:ln w="0">
            <a:noFill/>
          </a:ln>
        </p:spPr>
        <p:style>
          <a:lnRef idx="0">
            <a:scrgbClr r="0" g="0" b="0"/>
          </a:lnRef>
          <a:fillRef idx="0">
            <a:scrgbClr r="0" g="0" b="0"/>
          </a:fillRef>
          <a:effectRef idx="0">
            <a:scrgbClr r="0" g="0" b="0"/>
          </a:effectRef>
          <a:fontRef idx="minor"/>
        </p:style>
      </p:sp>
      <p:graphicFrame>
        <p:nvGraphicFramePr>
          <p:cNvPr id="227" name="Таблица 10"/>
          <p:cNvGraphicFramePr/>
          <p:nvPr/>
        </p:nvGraphicFramePr>
        <p:xfrm>
          <a:off x="317520" y="1412640"/>
          <a:ext cx="8571240" cy="5384160"/>
        </p:xfrm>
        <a:graphic>
          <a:graphicData uri="http://schemas.openxmlformats.org/drawingml/2006/table">
            <a:tbl>
              <a:tblPr/>
              <a:tblGrid>
                <a:gridCol w="437760">
                  <a:extLst>
                    <a:ext uri="{9D8B030D-6E8A-4147-A177-3AD203B41FA5}">
                      <a16:colId xmlns:a16="http://schemas.microsoft.com/office/drawing/2014/main" val="20000"/>
                    </a:ext>
                  </a:extLst>
                </a:gridCol>
                <a:gridCol w="453636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573120">
                  <a:extLst>
                    <a:ext uri="{9D8B030D-6E8A-4147-A177-3AD203B41FA5}">
                      <a16:colId xmlns:a16="http://schemas.microsoft.com/office/drawing/2014/main" val="20005"/>
                    </a:ext>
                  </a:extLst>
                </a:gridCol>
              </a:tblGrid>
              <a:tr h="288000">
                <a:tc rowSpan="2">
                  <a:txBody>
                    <a:bodyPr/>
                    <a:lstStyle/>
                    <a:p>
                      <a:pPr algn="ctr">
                        <a:lnSpc>
                          <a:spcPct val="100000"/>
                        </a:lnSpc>
                        <a:buNone/>
                      </a:pPr>
                      <a:r>
                        <a:rPr lang="ru-RU" sz="1200" b="0" strike="noStrike" spc="-1">
                          <a:solidFill>
                            <a:srgbClr val="000000"/>
                          </a:solidFill>
                          <a:latin typeface="Times New Roman"/>
                        </a:rPr>
                        <a:t>№ п/п</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tc rowSpan="2">
                  <a:txBody>
                    <a:bodyPr/>
                    <a:lstStyle/>
                    <a:p>
                      <a:pPr algn="ctr">
                        <a:lnSpc>
                          <a:spcPct val="100000"/>
                        </a:lnSpc>
                        <a:buNone/>
                        <a:tabLst>
                          <a:tab pos="0" algn="l"/>
                        </a:tabLst>
                      </a:pPr>
                      <a:r>
                        <a:rPr lang="ru-RU" sz="1200" b="0" strike="noStrike" spc="-1">
                          <a:solidFill>
                            <a:srgbClr val="000000"/>
                          </a:solidFill>
                          <a:latin typeface="Times New Roman"/>
                        </a:rPr>
                        <a:t>Муниципальная программа городского округа «Вуктыл»</a:t>
                      </a:r>
                      <a:endParaRPr lang="ru-RU" sz="1200" b="0" strike="noStrike" spc="-1">
                        <a:latin typeface="Arial"/>
                      </a:endParaRPr>
                    </a:p>
                    <a:p>
                      <a:pPr algn="just">
                        <a:lnSpc>
                          <a:spcPct val="100000"/>
                        </a:lnSpc>
                        <a:buNone/>
                        <a:tabLst>
                          <a:tab pos="0" algn="l"/>
                        </a:tabLst>
                      </a:pP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tc gridSpan="4">
                  <a:txBody>
                    <a:bodyPr/>
                    <a:lstStyle/>
                    <a:p>
                      <a:pPr algn="ctr">
                        <a:lnSpc>
                          <a:spcPct val="100000"/>
                        </a:lnSpc>
                        <a:buNone/>
                      </a:pPr>
                      <a:r>
                        <a:rPr lang="ru-RU" sz="1200" b="0" strike="noStrike" spc="-1">
                          <a:solidFill>
                            <a:srgbClr val="000000"/>
                          </a:solidFill>
                          <a:latin typeface="Times New Roman"/>
                        </a:rPr>
                        <a:t>Исполнение программных расходов</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45684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rPr>
                        <a:t>2021 (руб.)</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tc>
                  <a:txBody>
                    <a:bodyPr/>
                    <a:lstStyle/>
                    <a:p>
                      <a:pPr algn="ctr">
                        <a:lnSpc>
                          <a:spcPct val="100000"/>
                        </a:lnSpc>
                        <a:buNone/>
                      </a:pPr>
                      <a:r>
                        <a:rPr lang="ru-RU" sz="1200" b="0" strike="noStrike" spc="-1">
                          <a:solidFill>
                            <a:srgbClr val="000000"/>
                          </a:solidFill>
                          <a:latin typeface="Times New Roman"/>
                        </a:rPr>
                        <a:t>%</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200" b="0" strike="noStrike" spc="-1">
                          <a:solidFill>
                            <a:srgbClr val="000000"/>
                          </a:solidFill>
                          <a:latin typeface="Times New Roman"/>
                        </a:rPr>
                        <a:t>2022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200" b="0" strike="noStrike" spc="-1">
                          <a:solidFill>
                            <a:srgbClr val="000000"/>
                          </a:solidFill>
                          <a:latin typeface="Times New Roman"/>
                        </a:rPr>
                        <a:t>%</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1"/>
                  </a:ext>
                </a:extLst>
              </a:tr>
              <a:tr h="274320">
                <a:tc>
                  <a:txBody>
                    <a:bodyPr/>
                    <a:lstStyle/>
                    <a:p>
                      <a:pPr algn="ctr">
                        <a:lnSpc>
                          <a:spcPct val="100000"/>
                        </a:lnSpc>
                        <a:buNone/>
                      </a:pPr>
                      <a:r>
                        <a:rPr lang="ru-RU" sz="1200" b="0" strike="noStrike" spc="-1">
                          <a:solidFill>
                            <a:srgbClr val="000000"/>
                          </a:solidFill>
                          <a:latin typeface="Times New Roman"/>
                        </a:rPr>
                        <a:t>1</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образования»</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319 338 428,48</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98,6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332 458 062,46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98,3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2"/>
                  </a:ext>
                </a:extLst>
              </a:tr>
              <a:tr h="279720">
                <a:tc>
                  <a:txBody>
                    <a:bodyPr/>
                    <a:lstStyle/>
                    <a:p>
                      <a:pPr algn="ctr">
                        <a:lnSpc>
                          <a:spcPct val="100000"/>
                        </a:lnSpc>
                        <a:buNone/>
                      </a:pPr>
                      <a:r>
                        <a:rPr lang="ru-RU" sz="1200" b="0" strike="noStrike" spc="-1">
                          <a:solidFill>
                            <a:srgbClr val="000000"/>
                          </a:solidFill>
                          <a:latin typeface="Times New Roman"/>
                        </a:rPr>
                        <a:t>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культуры»</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103 109 328,94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97,9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89 146 269,20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96,5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3"/>
                  </a:ext>
                </a:extLst>
              </a:tr>
              <a:tr h="288000">
                <a:tc>
                  <a:txBody>
                    <a:bodyPr/>
                    <a:lstStyle/>
                    <a:p>
                      <a:pPr algn="ctr">
                        <a:lnSpc>
                          <a:spcPct val="100000"/>
                        </a:lnSpc>
                        <a:buNone/>
                      </a:pPr>
                      <a:r>
                        <a:rPr lang="ru-RU" sz="1200" b="0" strike="noStrike" spc="-1">
                          <a:solidFill>
                            <a:srgbClr val="000000"/>
                          </a:solidFill>
                          <a:latin typeface="Times New Roman"/>
                        </a:rPr>
                        <a:t>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физической культуры и спорта»</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11 766 277,77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98,6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15 476 360,66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4"/>
                  </a:ext>
                </a:extLst>
              </a:tr>
              <a:tr h="288000">
                <a:tc>
                  <a:txBody>
                    <a:bodyPr/>
                    <a:lstStyle/>
                    <a:p>
                      <a:pPr algn="ctr">
                        <a:lnSpc>
                          <a:spcPct val="100000"/>
                        </a:lnSpc>
                        <a:buNone/>
                      </a:pPr>
                      <a:r>
                        <a:rPr lang="ru-RU" sz="1200" b="0" strike="noStrike" spc="-1">
                          <a:solidFill>
                            <a:srgbClr val="000000"/>
                          </a:solidFill>
                          <a:latin typeface="Times New Roman"/>
                        </a:rPr>
                        <a:t>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«Безопасность жизнедеятельности населения»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3 400 121,80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99,8</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3 413 117,44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96,4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5"/>
                  </a:ext>
                </a:extLst>
              </a:tr>
              <a:tr h="288000">
                <a:tc>
                  <a:txBody>
                    <a:bodyPr/>
                    <a:lstStyle/>
                    <a:p>
                      <a:pPr algn="ctr">
                        <a:lnSpc>
                          <a:spcPct val="100000"/>
                        </a:lnSpc>
                        <a:buNone/>
                      </a:pPr>
                      <a:r>
                        <a:rPr lang="ru-RU" sz="1200" b="0" strike="noStrike" spc="-1">
                          <a:solidFill>
                            <a:srgbClr val="000000"/>
                          </a:solidFill>
                          <a:latin typeface="Times New Roman"/>
                        </a:rPr>
                        <a:t>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экономики»</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196 260,00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213 460,00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6"/>
                  </a:ext>
                </a:extLst>
              </a:tr>
              <a:tr h="288720">
                <a:tc>
                  <a:txBody>
                    <a:bodyPr/>
                    <a:lstStyle/>
                    <a:p>
                      <a:pPr algn="ctr">
                        <a:lnSpc>
                          <a:spcPct val="100000"/>
                        </a:lnSpc>
                        <a:buNone/>
                      </a:pPr>
                      <a:r>
                        <a:rPr lang="ru-RU" sz="1200" b="0" strike="noStrike" spc="-1">
                          <a:solidFill>
                            <a:srgbClr val="000000"/>
                          </a:solidFill>
                          <a:latin typeface="Times New Roman"/>
                        </a:rPr>
                        <a:t>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транспортной системы»</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32 713 068,65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109 272 445,31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7"/>
                  </a:ext>
                </a:extLst>
              </a:tr>
              <a:tr h="297000">
                <a:tc>
                  <a:txBody>
                    <a:bodyPr/>
                    <a:lstStyle/>
                    <a:p>
                      <a:pPr algn="ctr">
                        <a:lnSpc>
                          <a:spcPct val="100000"/>
                        </a:lnSpc>
                        <a:buNone/>
                      </a:pPr>
                      <a:r>
                        <a:rPr lang="ru-RU" sz="1200" b="0" strike="noStrike" spc="-1">
                          <a:solidFill>
                            <a:srgbClr val="000000"/>
                          </a:solidFill>
                          <a:latin typeface="Times New Roman"/>
                        </a:rPr>
                        <a:t>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nSpc>
                          <a:spcPct val="100000"/>
                        </a:lnSpc>
                        <a:buNone/>
                      </a:pPr>
                      <a:r>
                        <a:rPr lang="ru-RU" sz="1200" b="0" strike="noStrike" spc="-1">
                          <a:solidFill>
                            <a:srgbClr val="000000"/>
                          </a:solidFill>
                          <a:latin typeface="Times New Roman"/>
                        </a:rPr>
                        <a:t>«Социальная защита населения»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2 514 230,87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65,7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1 499 126,01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51,9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8"/>
                  </a:ext>
                </a:extLst>
              </a:tr>
              <a:tr h="288000">
                <a:tc>
                  <a:txBody>
                    <a:bodyPr/>
                    <a:lstStyle/>
                    <a:p>
                      <a:pPr algn="ctr">
                        <a:lnSpc>
                          <a:spcPct val="100000"/>
                        </a:lnSpc>
                        <a:buNone/>
                      </a:pPr>
                      <a:r>
                        <a:rPr lang="ru-RU" sz="1200" b="0" strike="noStrike" spc="-1">
                          <a:solidFill>
                            <a:srgbClr val="000000"/>
                          </a:solidFill>
                          <a:latin typeface="Times New Roman"/>
                        </a:rPr>
                        <a:t>8</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«Муниципальное управление»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95 916 521,76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97,8</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103 863 053,72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95,4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9"/>
                  </a:ext>
                </a:extLst>
              </a:tr>
              <a:tr h="456840">
                <a:tc>
                  <a:txBody>
                    <a:bodyPr/>
                    <a:lstStyle/>
                    <a:p>
                      <a:pPr algn="ctr">
                        <a:lnSpc>
                          <a:spcPct val="100000"/>
                        </a:lnSpc>
                        <a:buNone/>
                      </a:pPr>
                      <a:r>
                        <a:rPr lang="ru-RU" sz="1200" b="0" strike="noStrike" spc="-1">
                          <a:solidFill>
                            <a:srgbClr val="000000"/>
                          </a:solidFill>
                          <a:latin typeface="Times New Roman"/>
                        </a:rPr>
                        <a:t>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«Развитие строительства и жилищно-коммунального комплекса, энергосбережение и повышение энергоэффективности»</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57 555 786,32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98,2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90 893 865,14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98,7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0"/>
                  </a:ext>
                </a:extLst>
              </a:tr>
              <a:tr h="288000">
                <a:tc>
                  <a:txBody>
                    <a:bodyPr/>
                    <a:lstStyle/>
                    <a:p>
                      <a:pPr algn="ctr">
                        <a:lnSpc>
                          <a:spcPct val="100000"/>
                        </a:lnSpc>
                        <a:buNone/>
                      </a:pPr>
                      <a:r>
                        <a:rPr lang="ru-RU" sz="1200" b="0" strike="noStrike" spc="-1">
                          <a:solidFill>
                            <a:srgbClr val="000000"/>
                          </a:solidFill>
                          <a:latin typeface="Times New Roman"/>
                        </a:rPr>
                        <a:t>10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«Управление муниципальным имуществом»</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36 916 299,75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95,8</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31 756 019,93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77,5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1"/>
                  </a:ext>
                </a:extLst>
              </a:tr>
              <a:tr h="456840">
                <a:tc>
                  <a:txBody>
                    <a:bodyPr/>
                    <a:lstStyle/>
                    <a:p>
                      <a:pPr algn="ctr">
                        <a:lnSpc>
                          <a:spcPct val="100000"/>
                        </a:lnSpc>
                        <a:buNone/>
                      </a:pPr>
                      <a:r>
                        <a:rPr lang="ru-RU" sz="1200" b="0" strike="noStrike" spc="-1">
                          <a:solidFill>
                            <a:srgbClr val="000000"/>
                          </a:solidFill>
                          <a:latin typeface="Times New Roman"/>
                        </a:rPr>
                        <a:t>11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«Управление муниципальными финансами и муниципальным долгом городского округа «Вуктыл»</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14 530 656,12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96,3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13 469 365,00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96,9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2"/>
                  </a:ext>
                </a:extLst>
              </a:tr>
              <a:tr h="413640">
                <a:tc>
                  <a:txBody>
                    <a:bodyPr/>
                    <a:lstStyle/>
                    <a:p>
                      <a:pPr algn="ctr">
                        <a:lnSpc>
                          <a:spcPct val="100000"/>
                        </a:lnSpc>
                        <a:buNone/>
                      </a:pPr>
                      <a:r>
                        <a:rPr lang="ru-RU" sz="1200" b="0" strike="noStrike" spc="-1">
                          <a:solidFill>
                            <a:srgbClr val="000000"/>
                          </a:solidFill>
                          <a:latin typeface="Times New Roman"/>
                        </a:rPr>
                        <a:t>12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just">
                        <a:lnSpc>
                          <a:spcPct val="100000"/>
                        </a:lnSpc>
                        <a:buNone/>
                        <a:tabLst>
                          <a:tab pos="0" algn="l"/>
                        </a:tabLst>
                      </a:pPr>
                      <a:r>
                        <a:rPr lang="ru-RU" sz="1200" b="0" strike="noStrike" spc="-1">
                          <a:solidFill>
                            <a:srgbClr val="000000"/>
                          </a:solidFill>
                          <a:latin typeface="Times New Roman"/>
                        </a:rPr>
                        <a:t>«Формирование современной городской среды»</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5 389 404,45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5 342 204,45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3"/>
                  </a:ext>
                </a:extLst>
              </a:tr>
              <a:tr h="456840">
                <a:tc>
                  <a:txBody>
                    <a:bodyPr/>
                    <a:lstStyle/>
                    <a:p>
                      <a:pPr algn="ctr">
                        <a:lnSpc>
                          <a:spcPct val="100000"/>
                        </a:lnSpc>
                        <a:buNone/>
                      </a:pPr>
                      <a:r>
                        <a:rPr lang="ru-RU" sz="1200" b="0" strike="noStrike" spc="-1">
                          <a:solidFill>
                            <a:srgbClr val="000000"/>
                          </a:solidFill>
                          <a:latin typeface="Times New Roman"/>
                        </a:rPr>
                        <a:t>13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nSpc>
                          <a:spcPct val="100000"/>
                        </a:lnSpc>
                        <a:buNone/>
                        <a:tabLst>
                          <a:tab pos="0" algn="l"/>
                        </a:tabLst>
                      </a:pPr>
                      <a:r>
                        <a:rPr lang="ru-RU" sz="1200" b="0" strike="noStrike" spc="-1">
                          <a:solidFill>
                            <a:srgbClr val="000000"/>
                          </a:solidFill>
                          <a:latin typeface="Times New Roman"/>
                        </a:rPr>
                        <a:t>«Обеспечение охраны общественного порядка и профилактики правонарушений»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3 506 703,64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4 196 126,19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4"/>
                  </a:ext>
                </a:extLst>
              </a:tr>
              <a:tr h="274320">
                <a:tc gridSpan="2">
                  <a:txBody>
                    <a:bodyPr/>
                    <a:lstStyle/>
                    <a:p>
                      <a:pPr>
                        <a:lnSpc>
                          <a:spcPct val="100000"/>
                        </a:lnSpc>
                        <a:buNone/>
                      </a:pPr>
                      <a:r>
                        <a:rPr lang="ru-RU" sz="1200" b="0" strike="noStrike" spc="-1">
                          <a:solidFill>
                            <a:srgbClr val="000000"/>
                          </a:solidFill>
                          <a:latin typeface="Times New Roman"/>
                        </a:rPr>
                        <a:t>Итого</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hMerge="1">
                  <a:txBody>
                    <a:bodyPr/>
                    <a:lstStyle/>
                    <a:p>
                      <a:endParaRPr lang="ru-RU"/>
                    </a:p>
                  </a:txBody>
                  <a:tcPr marL="90000" marR="90000">
                    <a:lnL>
                      <a:noFill/>
                    </a:lnL>
                    <a:lnR>
                      <a:noFill/>
                    </a:lnR>
                    <a:lnT>
                      <a:noFill/>
                    </a:lnT>
                    <a:lnB>
                      <a:noFill/>
                    </a:lnB>
                    <a:solidFill>
                      <a:srgbClr val="729FCF"/>
                    </a:solidFill>
                  </a:tcPr>
                </a:tc>
                <a:tc>
                  <a:txBody>
                    <a:bodyPr/>
                    <a:lstStyle/>
                    <a:p>
                      <a:pPr algn="r">
                        <a:lnSpc>
                          <a:spcPct val="100000"/>
                        </a:lnSpc>
                        <a:buNone/>
                      </a:pPr>
                      <a:r>
                        <a:rPr lang="ru-RU" sz="1200" b="0" strike="noStrike" spc="-1">
                          <a:solidFill>
                            <a:srgbClr val="000000"/>
                          </a:solidFill>
                          <a:latin typeface="Times New Roman"/>
                        </a:rPr>
                        <a:t>686 853 088,55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800 999 475,51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r">
                        <a:lnSpc>
                          <a:spcPct val="100000"/>
                        </a:lnSpc>
                        <a:buNone/>
                      </a:pPr>
                      <a:r>
                        <a:rPr lang="ru-RU" sz="1200" b="0" strike="noStrike" spc="-1">
                          <a:solidFill>
                            <a:srgbClr val="000000"/>
                          </a:solidFill>
                          <a:latin typeface="Times New Roman"/>
                        </a:rPr>
                        <a:t>99,9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15"/>
                  </a:ext>
                </a:extLst>
              </a:tr>
            </a:tbl>
          </a:graphicData>
        </a:graphic>
      </p:graphicFrame>
      <p:sp>
        <p:nvSpPr>
          <p:cNvPr id="228" name="Прямоугольник 11"/>
          <p:cNvSpPr/>
          <p:nvPr/>
        </p:nvSpPr>
        <p:spPr>
          <a:xfrm>
            <a:off x="-756720" y="6237360"/>
            <a:ext cx="11377080" cy="42300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0" y="0"/>
            <a:ext cx="9143640" cy="83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30" name="Прямоугольник 9"/>
          <p:cNvSpPr/>
          <p:nvPr/>
        </p:nvSpPr>
        <p:spPr>
          <a:xfrm>
            <a:off x="176400" y="764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образования»</a:t>
            </a:r>
            <a:endParaRPr lang="ru-RU" sz="1800" b="0" strike="noStrike" spc="-1">
              <a:latin typeface="Arial"/>
            </a:endParaRPr>
          </a:p>
        </p:txBody>
      </p:sp>
      <p:graphicFrame>
        <p:nvGraphicFramePr>
          <p:cNvPr id="231" name="Таблица 10"/>
          <p:cNvGraphicFramePr/>
          <p:nvPr/>
        </p:nvGraphicFramePr>
        <p:xfrm>
          <a:off x="323640" y="1131120"/>
          <a:ext cx="8712720" cy="5217480"/>
        </p:xfrm>
        <a:graphic>
          <a:graphicData uri="http://schemas.openxmlformats.org/drawingml/2006/table">
            <a:tbl>
              <a:tblPr/>
              <a:tblGrid>
                <a:gridCol w="734472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tblGrid>
              <a:tr h="27432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456840">
                <a:tc>
                  <a:txBody>
                    <a:bodyPr/>
                    <a:lstStyle/>
                    <a:p>
                      <a:pPr algn="just">
                        <a:lnSpc>
                          <a:spcPct val="100000"/>
                        </a:lnSpc>
                        <a:buNone/>
                      </a:pPr>
                      <a:r>
                        <a:rPr lang="ru-RU" sz="1200" b="1" strike="noStrike" spc="-1">
                          <a:solidFill>
                            <a:srgbClr val="000000"/>
                          </a:solidFill>
                          <a:latin typeface="Times New Roman"/>
                        </a:rPr>
                        <a:t>Оказание муниципальных услуг (выполнение работ) дошкольными, общеобразовательными учреждениями, МБОУДО «ЦВР» г. Вуктыл</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293 096,4</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274320">
                <a:tc>
                  <a:txBody>
                    <a:bodyPr/>
                    <a:lstStyle/>
                    <a:p>
                      <a:pPr algn="just">
                        <a:lnSpc>
                          <a:spcPct val="100000"/>
                        </a:lnSpc>
                        <a:buNone/>
                      </a:pPr>
                      <a:r>
                        <a:rPr lang="ru-RU" sz="1200" b="1" strike="noStrike" spc="-1">
                          <a:solidFill>
                            <a:srgbClr val="000000"/>
                          </a:solidFill>
                          <a:latin typeface="Times New Roman"/>
                        </a:rPr>
                        <a:t>Погашение кредиторской задолженности прошлых лет</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241,6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279720">
                <a:tc>
                  <a:txBody>
                    <a:bodyPr/>
                    <a:lstStyle/>
                    <a:p>
                      <a:pPr algn="just">
                        <a:lnSpc>
                          <a:spcPct val="100000"/>
                        </a:lnSpc>
                        <a:buNone/>
                      </a:pPr>
                      <a:r>
                        <a:rPr lang="ru-RU" sz="1200" b="1" strike="noStrike" spc="-1">
                          <a:solidFill>
                            <a:srgbClr val="000000"/>
                          </a:solidFill>
                          <a:latin typeface="Times New Roman"/>
                        </a:rPr>
                        <a:t>Обеспечение персонифицированного финансирования дополнительного образования детей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224,6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456840">
                <a:tc>
                  <a:txBody>
                    <a:bodyPr/>
                    <a:lstStyle/>
                    <a:p>
                      <a:pPr algn="just">
                        <a:lnSpc>
                          <a:spcPct val="100000"/>
                        </a:lnSpc>
                        <a:buNone/>
                      </a:pPr>
                      <a:r>
                        <a:rPr lang="ru-RU" sz="1200" b="1" strike="noStrike" spc="-1">
                          <a:solidFill>
                            <a:srgbClr val="000000"/>
                          </a:solidFill>
                          <a:latin typeface="Times New Roman"/>
                        </a:rPr>
                        <a:t>Обеспечение выплат ежемесячного денежного вознаграждения  за классное руководство педагогическим работникам муниципальных образовательных  организаций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12 894,3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456840">
                <a:tc>
                  <a:txBody>
                    <a:bodyPr/>
                    <a:lstStyle/>
                    <a:p>
                      <a:pPr algn="just">
                        <a:lnSpc>
                          <a:spcPct val="100000"/>
                        </a:lnSpc>
                        <a:buNone/>
                      </a:pPr>
                      <a:r>
                        <a:rPr lang="ru-RU" sz="1200" b="1" strike="noStrike" spc="-1">
                          <a:solidFill>
                            <a:srgbClr val="000000"/>
                          </a:solidFill>
                          <a:latin typeface="Times New Roman"/>
                        </a:rPr>
                        <a:t>Предоставление мер социальной поддержки по оплате жилого помещения и коммунальных услуг работникам учреждений образования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596,1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456840">
                <a:tc>
                  <a:txBody>
                    <a:bodyPr/>
                    <a:lstStyle/>
                    <a:p>
                      <a:pPr algn="just">
                        <a:lnSpc>
                          <a:spcPct val="100000"/>
                        </a:lnSpc>
                        <a:buNone/>
                      </a:pPr>
                      <a:r>
                        <a:rPr lang="ru-RU" sz="1200" b="1" strike="noStrike" spc="-1">
                          <a:solidFill>
                            <a:srgbClr val="000000"/>
                          </a:solidFill>
                          <a:latin typeface="Times New Roman"/>
                        </a:rPr>
                        <a:t>Предоставление компенсации родителям (законным представителям) платы за присмотр и уход за детьми, посещающими образовательные организации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1 243,6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274320">
                <a:tc>
                  <a:txBody>
                    <a:bodyPr/>
                    <a:lstStyle/>
                    <a:p>
                      <a:pPr algn="just">
                        <a:lnSpc>
                          <a:spcPct val="100000"/>
                        </a:lnSpc>
                        <a:buNone/>
                      </a:pPr>
                      <a:r>
                        <a:rPr lang="ru-RU" sz="1200" b="1" strike="noStrike" spc="-1">
                          <a:solidFill>
                            <a:srgbClr val="000000"/>
                          </a:solidFill>
                          <a:latin typeface="Times New Roman"/>
                        </a:rPr>
                        <a:t>Меры социальной поддержки обучающимся, воспитанникам образовательных учреждений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8 723,6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274320">
                <a:tc>
                  <a:txBody>
                    <a:bodyPr/>
                    <a:lstStyle/>
                    <a:p>
                      <a:pPr algn="just">
                        <a:lnSpc>
                          <a:spcPct val="100000"/>
                        </a:lnSpc>
                        <a:buNone/>
                      </a:pPr>
                      <a:r>
                        <a:rPr lang="ru-RU" sz="1200" b="1" strike="noStrike" spc="-1">
                          <a:solidFill>
                            <a:srgbClr val="000000"/>
                          </a:solidFill>
                          <a:latin typeface="Times New Roman"/>
                        </a:rPr>
                        <a:t>Улучшение материально – технического состояния учреждений образования ГО «Вуктыл»</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1 000,0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274320">
                <a:tc>
                  <a:txBody>
                    <a:bodyPr/>
                    <a:lstStyle/>
                    <a:p>
                      <a:pPr algn="just">
                        <a:lnSpc>
                          <a:spcPct val="100000"/>
                        </a:lnSpc>
                        <a:buNone/>
                      </a:pPr>
                      <a:r>
                        <a:rPr lang="ru-RU" sz="1200" b="1" strike="noStrike" spc="-1">
                          <a:solidFill>
                            <a:srgbClr val="000000"/>
                          </a:solidFill>
                          <a:latin typeface="Times New Roman"/>
                        </a:rPr>
                        <a:t>Осуществление процесса оздоровления и отдыха детей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961,2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r h="456840">
                <a:tc>
                  <a:txBody>
                    <a:bodyPr/>
                    <a:lstStyle/>
                    <a:p>
                      <a:pPr algn="just">
                        <a:lnSpc>
                          <a:spcPct val="100000"/>
                        </a:lnSpc>
                        <a:buNone/>
                      </a:pPr>
                      <a:r>
                        <a:rPr lang="ru-RU" sz="1200" b="1" strike="noStrike" spc="-1">
                          <a:solidFill>
                            <a:srgbClr val="000000"/>
                          </a:solidFill>
                          <a:latin typeface="Times New Roman"/>
                        </a:rPr>
                        <a:t>Формирование системы мер, направленных на профилактику негативных тенденций в подростковой и молодежной сфере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156,4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0"/>
                  </a:ext>
                </a:extLst>
              </a:tr>
              <a:tr h="456840">
                <a:tc>
                  <a:txBody>
                    <a:bodyPr/>
                    <a:lstStyle/>
                    <a:p>
                      <a:pPr algn="just">
                        <a:lnSpc>
                          <a:spcPct val="100000"/>
                        </a:lnSpc>
                        <a:buNone/>
                      </a:pPr>
                      <a:r>
                        <a:rPr lang="ru-RU" sz="1200" b="1" strike="noStrike" spc="-1">
                          <a:solidFill>
                            <a:srgbClr val="000000"/>
                          </a:solidFill>
                          <a:latin typeface="Times New Roman"/>
                        </a:rPr>
                        <a:t>Выполнение работ по ремонту, капитальному ремонту, реконструкции зданий, помещений учреждений образования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4 462,1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11"/>
                  </a:ext>
                </a:extLst>
              </a:tr>
              <a:tr h="274320">
                <a:tc>
                  <a:txBody>
                    <a:bodyPr/>
                    <a:lstStyle/>
                    <a:p>
                      <a:pPr algn="just">
                        <a:lnSpc>
                          <a:spcPct val="100000"/>
                        </a:lnSpc>
                        <a:buNone/>
                      </a:pPr>
                      <a:r>
                        <a:rPr lang="ru-RU" sz="1200" b="1" strike="noStrike" spc="-1">
                          <a:solidFill>
                            <a:srgbClr val="000000"/>
                          </a:solidFill>
                          <a:latin typeface="Times New Roman"/>
                        </a:rPr>
                        <a:t>Реализация народных проектов в рамках проекта «Народный бюджет» в сфере образования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1 091,5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2"/>
                  </a:ext>
                </a:extLst>
              </a:tr>
              <a:tr h="274320">
                <a:tc>
                  <a:txBody>
                    <a:bodyPr/>
                    <a:lstStyle/>
                    <a:p>
                      <a:pPr algn="just">
                        <a:lnSpc>
                          <a:spcPct val="100000"/>
                        </a:lnSpc>
                        <a:buNone/>
                      </a:pPr>
                      <a:r>
                        <a:rPr lang="ru-RU" sz="1200" b="1" strike="noStrike" spc="-1">
                          <a:solidFill>
                            <a:srgbClr val="000000"/>
                          </a:solidFill>
                          <a:latin typeface="Times New Roman"/>
                        </a:rPr>
                        <a:t>Реализация школьного инициативного бюджетирования  «Народный бюджет в школе»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332,0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13"/>
                  </a:ext>
                </a:extLst>
              </a:tr>
              <a:tr h="274320">
                <a:tc>
                  <a:txBody>
                    <a:bodyPr/>
                    <a:lstStyle/>
                    <a:p>
                      <a:pPr algn="just">
                        <a:lnSpc>
                          <a:spcPct val="100000"/>
                        </a:lnSpc>
                        <a:buNone/>
                      </a:pPr>
                      <a:r>
                        <a:rPr lang="ru-RU" sz="1200" b="1" strike="noStrike" spc="-1">
                          <a:solidFill>
                            <a:srgbClr val="000000"/>
                          </a:solidFill>
                          <a:latin typeface="Times New Roman"/>
                        </a:rPr>
                        <a:t>Руководство и управление в сфере образования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7 434,7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4"/>
                  </a:ext>
                </a:extLst>
              </a:tr>
            </a:tbl>
          </a:graphicData>
        </a:graphic>
      </p:graphicFrame>
      <p:sp>
        <p:nvSpPr>
          <p:cNvPr id="232" name="Прямоугольник 11"/>
          <p:cNvSpPr/>
          <p:nvPr/>
        </p:nvSpPr>
        <p:spPr>
          <a:xfrm>
            <a:off x="299160" y="6453360"/>
            <a:ext cx="82807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98,3% или 332 458,1 тыс. руб.</a:t>
            </a:r>
            <a:endParaRPr lang="ru-RU" sz="1400" b="0" strike="noStrike" spc="-1">
              <a:latin typeface="Arial"/>
            </a:endParaRPr>
          </a:p>
          <a:p>
            <a:pPr algn="ctr">
              <a:lnSpc>
                <a:spcPct val="100000"/>
              </a:lnSpc>
              <a:buNone/>
            </a:pPr>
            <a:endParaRPr lang="ru-RU" sz="1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116640"/>
            <a:ext cx="9143640" cy="57564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34" name="Прямоугольник 12"/>
          <p:cNvSpPr/>
          <p:nvPr/>
        </p:nvSpPr>
        <p:spPr>
          <a:xfrm>
            <a:off x="232920" y="69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культуры»</a:t>
            </a:r>
            <a:endParaRPr lang="ru-RU" sz="1800" b="0" strike="noStrike" spc="-1">
              <a:latin typeface="Arial"/>
            </a:endParaRPr>
          </a:p>
        </p:txBody>
      </p:sp>
      <p:graphicFrame>
        <p:nvGraphicFramePr>
          <p:cNvPr id="235" name="Таблица 13"/>
          <p:cNvGraphicFramePr/>
          <p:nvPr/>
        </p:nvGraphicFramePr>
        <p:xfrm>
          <a:off x="395640" y="1335600"/>
          <a:ext cx="8490240" cy="4541520"/>
        </p:xfrm>
        <a:graphic>
          <a:graphicData uri="http://schemas.openxmlformats.org/drawingml/2006/table">
            <a:tbl>
              <a:tblPr/>
              <a:tblGrid>
                <a:gridCol w="7216920">
                  <a:extLst>
                    <a:ext uri="{9D8B030D-6E8A-4147-A177-3AD203B41FA5}">
                      <a16:colId xmlns:a16="http://schemas.microsoft.com/office/drawing/2014/main" val="20000"/>
                    </a:ext>
                  </a:extLst>
                </a:gridCol>
                <a:gridCol w="1273320">
                  <a:extLst>
                    <a:ext uri="{9D8B030D-6E8A-4147-A177-3AD203B41FA5}">
                      <a16:colId xmlns:a16="http://schemas.microsoft.com/office/drawing/2014/main" val="20001"/>
                    </a:ext>
                  </a:extLst>
                </a:gridCol>
              </a:tblGrid>
              <a:tr h="27432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100" b="1" strike="noStrike" spc="-1">
                          <a:solidFill>
                            <a:srgbClr val="000000"/>
                          </a:solidFill>
                          <a:latin typeface="Times New Roman"/>
                        </a:rPr>
                        <a:t>Сумма, тыс. руб.</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274320">
                <a:tc>
                  <a:txBody>
                    <a:bodyPr/>
                    <a:lstStyle/>
                    <a:p>
                      <a:pPr algn="just">
                        <a:lnSpc>
                          <a:spcPct val="100000"/>
                        </a:lnSpc>
                        <a:buNone/>
                      </a:pPr>
                      <a:r>
                        <a:rPr lang="ru-RU" sz="1100" b="1" strike="noStrike" spc="-1">
                          <a:solidFill>
                            <a:srgbClr val="000000"/>
                          </a:solidFill>
                          <a:latin typeface="Times New Roman"/>
                        </a:rPr>
                        <a:t>Выполнение учреждениями культуры муниципальных заданий</a:t>
                      </a:r>
                      <a:endParaRPr lang="ru-RU"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82 817,2</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274320">
                <a:tc>
                  <a:txBody>
                    <a:bodyPr/>
                    <a:lstStyle/>
                    <a:p>
                      <a:pPr algn="just">
                        <a:lnSpc>
                          <a:spcPct val="100000"/>
                        </a:lnSpc>
                        <a:buNone/>
                      </a:pPr>
                      <a:r>
                        <a:rPr lang="ru-RU" sz="1100" b="1" strike="noStrike" spc="-1">
                          <a:solidFill>
                            <a:srgbClr val="000000"/>
                          </a:solidFill>
                          <a:latin typeface="Times New Roman"/>
                        </a:rPr>
                        <a:t>Погашение кредиторской задолженности прошлых лет</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287,0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426600">
                <a:tc>
                  <a:txBody>
                    <a:bodyPr/>
                    <a:lstStyle/>
                    <a:p>
                      <a:pPr algn="just">
                        <a:lnSpc>
                          <a:spcPct val="100000"/>
                        </a:lnSpc>
                        <a:buNone/>
                      </a:pPr>
                      <a:r>
                        <a:rPr lang="ru-RU" sz="1100" b="1" strike="noStrike" spc="-1">
                          <a:solidFill>
                            <a:srgbClr val="000000"/>
                          </a:solidFill>
                          <a:latin typeface="Times New Roman"/>
                        </a:rPr>
                        <a:t>Организация и проведение мероприятий, посвященным профессиональным, календарным праздникам, юбилейным датам</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310,1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456840">
                <a:tc>
                  <a:txBody>
                    <a:bodyPr/>
                    <a:lstStyle/>
                    <a:p>
                      <a:pPr algn="just">
                        <a:lnSpc>
                          <a:spcPct val="100000"/>
                        </a:lnSpc>
                        <a:buNone/>
                      </a:pPr>
                      <a:r>
                        <a:rPr lang="ru-RU" sz="1100" b="1" strike="noStrike" spc="-1">
                          <a:solidFill>
                            <a:srgbClr val="000000"/>
                          </a:solidFill>
                          <a:latin typeface="Times New Roman"/>
                        </a:rPr>
                        <a:t>Проведение и участие в районных республиканских, межрегиональных, всероссийских конкурсах, выставках, семинаров, конференций, круглых столов</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000000"/>
                          </a:solidFill>
                          <a:latin typeface="Times New Roman"/>
                        </a:rPr>
                        <a:t>23,7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274320">
                <a:tc>
                  <a:txBody>
                    <a:bodyPr/>
                    <a:lstStyle/>
                    <a:p>
                      <a:pPr algn="just">
                        <a:lnSpc>
                          <a:spcPct val="100000"/>
                        </a:lnSpc>
                        <a:buNone/>
                      </a:pPr>
                      <a:r>
                        <a:rPr lang="ru-RU" sz="1100" b="1" strike="noStrike" spc="-1">
                          <a:solidFill>
                            <a:srgbClr val="000000"/>
                          </a:solidFill>
                          <a:latin typeface="Times New Roman"/>
                        </a:rPr>
                        <a:t>Комплектование документных и книжных фондов</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135,5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274320">
                <a:tc>
                  <a:txBody>
                    <a:bodyPr/>
                    <a:lstStyle/>
                    <a:p>
                      <a:pPr algn="just">
                        <a:lnSpc>
                          <a:spcPct val="100000"/>
                        </a:lnSpc>
                        <a:buNone/>
                      </a:pPr>
                      <a:r>
                        <a:rPr lang="ru-RU" sz="1100" b="1" strike="noStrike" spc="-1">
                          <a:solidFill>
                            <a:srgbClr val="000000"/>
                          </a:solidFill>
                          <a:latin typeface="Times New Roman"/>
                        </a:rPr>
                        <a:t>Приобретение светового, звукового оборудования, специального оборудования, музыкальных инструментов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60,0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274320">
                <a:tc>
                  <a:txBody>
                    <a:bodyPr/>
                    <a:lstStyle/>
                    <a:p>
                      <a:pPr algn="just">
                        <a:lnSpc>
                          <a:spcPct val="100000"/>
                        </a:lnSpc>
                        <a:buNone/>
                      </a:pPr>
                      <a:r>
                        <a:rPr lang="ru-RU" sz="1100" b="1" strike="noStrike" spc="-1">
                          <a:solidFill>
                            <a:srgbClr val="000000"/>
                          </a:solidFill>
                          <a:latin typeface="Times New Roman"/>
                        </a:rPr>
                        <a:t>Укрепление учебной, материально-технической базы учреждений культуры</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33,0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456840">
                <a:tc>
                  <a:txBody>
                    <a:bodyPr/>
                    <a:lstStyle/>
                    <a:p>
                      <a:pPr algn="just">
                        <a:lnSpc>
                          <a:spcPct val="100000"/>
                        </a:lnSpc>
                        <a:buNone/>
                      </a:pPr>
                      <a:r>
                        <a:rPr lang="ru-RU" sz="1100" b="1" strike="noStrike" spc="-1">
                          <a:solidFill>
                            <a:srgbClr val="000000"/>
                          </a:solidFill>
                          <a:latin typeface="Times New Roman"/>
                        </a:rPr>
                        <a:t>Предоставление льгот по оплате ЖКУ специалистам учреждений культуры и дополнительного образования в сфере культуры, работающим и проживающим в сельских населенных пунктах</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000000"/>
                          </a:solidFill>
                          <a:latin typeface="Times New Roman"/>
                        </a:rPr>
                        <a:t>93,5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274320">
                <a:tc>
                  <a:txBody>
                    <a:bodyPr/>
                    <a:lstStyle/>
                    <a:p>
                      <a:pPr algn="just">
                        <a:lnSpc>
                          <a:spcPct val="100000"/>
                        </a:lnSpc>
                        <a:buNone/>
                      </a:pPr>
                      <a:r>
                        <a:rPr lang="ru-RU" sz="1100" b="1" strike="noStrike" spc="-1">
                          <a:solidFill>
                            <a:srgbClr val="000000"/>
                          </a:solidFill>
                          <a:latin typeface="Times New Roman"/>
                        </a:rPr>
                        <a:t>Реализация социально-значимых проектов в рамках проекта «Народный бюджет» в сфере культуры</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2 018,2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r h="274320">
                <a:tc>
                  <a:txBody>
                    <a:bodyPr/>
                    <a:lstStyle/>
                    <a:p>
                      <a:pPr algn="just">
                        <a:lnSpc>
                          <a:spcPct val="100000"/>
                        </a:lnSpc>
                        <a:buNone/>
                      </a:pPr>
                      <a:r>
                        <a:rPr lang="ru-RU" sz="1100" b="1" strike="noStrike" spc="-1">
                          <a:solidFill>
                            <a:srgbClr val="000000"/>
                          </a:solidFill>
                          <a:latin typeface="Times New Roman"/>
                        </a:rPr>
                        <a:t>Поддержка отрасли культуры в рамках Федерального проекта «Творческие люди»</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55,3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0"/>
                  </a:ext>
                </a:extLst>
              </a:tr>
              <a:tr h="274320">
                <a:tc>
                  <a:txBody>
                    <a:bodyPr/>
                    <a:lstStyle/>
                    <a:p>
                      <a:pPr algn="just">
                        <a:lnSpc>
                          <a:spcPct val="100000"/>
                        </a:lnSpc>
                        <a:buNone/>
                      </a:pPr>
                      <a:r>
                        <a:rPr lang="ru-RU" sz="1100" b="1" strike="noStrike" spc="-1">
                          <a:solidFill>
                            <a:srgbClr val="000000"/>
                          </a:solidFill>
                          <a:latin typeface="Times New Roman"/>
                        </a:rPr>
                        <a:t>Реализация проектов в области этнокультурного развития народов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339,0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11"/>
                  </a:ext>
                </a:extLst>
              </a:tr>
              <a:tr h="456840">
                <a:tc>
                  <a:txBody>
                    <a:bodyPr/>
                    <a:lstStyle/>
                    <a:p>
                      <a:pPr algn="just">
                        <a:lnSpc>
                          <a:spcPct val="100000"/>
                        </a:lnSpc>
                        <a:buNone/>
                      </a:pPr>
                      <a:r>
                        <a:rPr lang="ru-RU" sz="1100" b="1" strike="noStrike" spc="-1">
                          <a:solidFill>
                            <a:srgbClr val="000000"/>
                          </a:solidFill>
                          <a:latin typeface="Times New Roman"/>
                        </a:rPr>
                        <a:t>Выполнение работ по ремонту, капитальному ремонту, изготовление проектно-сметной документации,  реконструкция зданий и помещений и иных объектов учреждений культуры</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000000"/>
                          </a:solidFill>
                          <a:latin typeface="Times New Roman"/>
                        </a:rPr>
                        <a:t>475,5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2"/>
                  </a:ext>
                </a:extLst>
              </a:tr>
              <a:tr h="274320">
                <a:tc>
                  <a:txBody>
                    <a:bodyPr/>
                    <a:lstStyle/>
                    <a:p>
                      <a:pPr algn="just">
                        <a:lnSpc>
                          <a:spcPct val="100000"/>
                        </a:lnSpc>
                        <a:buNone/>
                      </a:pPr>
                      <a:r>
                        <a:rPr lang="ru-RU" sz="1100" b="1" strike="noStrike" spc="-1">
                          <a:solidFill>
                            <a:srgbClr val="000000"/>
                          </a:solidFill>
                          <a:latin typeface="Times New Roman"/>
                        </a:rPr>
                        <a:t>Строительство социокультурного центра в с. Подчерье</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2 498,3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13"/>
                  </a:ext>
                </a:extLst>
              </a:tr>
            </a:tbl>
          </a:graphicData>
        </a:graphic>
      </p:graphicFrame>
      <p:sp>
        <p:nvSpPr>
          <p:cNvPr id="236" name="Прямоугольник 14"/>
          <p:cNvSpPr/>
          <p:nvPr/>
        </p:nvSpPr>
        <p:spPr>
          <a:xfrm>
            <a:off x="467640" y="609480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96,5% или 89 146,3 тыс. руб.</a:t>
            </a:r>
            <a:endParaRPr lang="ru-RU" sz="1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37" name="PlaceHolder 1"/>
          <p:cNvSpPr>
            <a:spLocks noGrp="1"/>
          </p:cNvSpPr>
          <p:nvPr>
            <p:ph type="title"/>
          </p:nvPr>
        </p:nvSpPr>
        <p:spPr>
          <a:xfrm>
            <a:off x="0" y="0"/>
            <a:ext cx="9143640" cy="83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38" name="Прямоугольник 4"/>
          <p:cNvSpPr/>
          <p:nvPr/>
        </p:nvSpPr>
        <p:spPr>
          <a:xfrm>
            <a:off x="253800" y="105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физической культуры и спорта»</a:t>
            </a:r>
            <a:endParaRPr lang="ru-RU" sz="1800" b="0" strike="noStrike" spc="-1">
              <a:latin typeface="Arial"/>
            </a:endParaRPr>
          </a:p>
        </p:txBody>
      </p:sp>
      <p:graphicFrame>
        <p:nvGraphicFramePr>
          <p:cNvPr id="239" name="Таблица 5"/>
          <p:cNvGraphicFramePr/>
          <p:nvPr/>
        </p:nvGraphicFramePr>
        <p:xfrm>
          <a:off x="468720" y="1628640"/>
          <a:ext cx="8210880" cy="4007520"/>
        </p:xfrm>
        <a:graphic>
          <a:graphicData uri="http://schemas.openxmlformats.org/drawingml/2006/table">
            <a:tbl>
              <a:tblPr/>
              <a:tblGrid>
                <a:gridCol w="6854400">
                  <a:extLst>
                    <a:ext uri="{9D8B030D-6E8A-4147-A177-3AD203B41FA5}">
                      <a16:colId xmlns:a16="http://schemas.microsoft.com/office/drawing/2014/main" val="20000"/>
                    </a:ext>
                  </a:extLst>
                </a:gridCol>
                <a:gridCol w="1356480">
                  <a:extLst>
                    <a:ext uri="{9D8B030D-6E8A-4147-A177-3AD203B41FA5}">
                      <a16:colId xmlns:a16="http://schemas.microsoft.com/office/drawing/2014/main" val="20001"/>
                    </a:ext>
                  </a:extLst>
                </a:gridCol>
              </a:tblGrid>
              <a:tr h="28152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304920">
                <a:tc>
                  <a:txBody>
                    <a:bodyPr/>
                    <a:lstStyle/>
                    <a:p>
                      <a:pPr algn="just">
                        <a:lnSpc>
                          <a:spcPct val="100000"/>
                        </a:lnSpc>
                        <a:buNone/>
                      </a:pPr>
                      <a:r>
                        <a:rPr lang="ru-RU" sz="1200" b="1" strike="noStrike" spc="-1">
                          <a:solidFill>
                            <a:srgbClr val="000000"/>
                          </a:solidFill>
                          <a:latin typeface="Times New Roman"/>
                        </a:rPr>
                        <a:t>Обеспечение деятельности КДЮСШ</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12 668,5</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304920">
                <a:tc>
                  <a:txBody>
                    <a:bodyPr/>
                    <a:lstStyle/>
                    <a:p>
                      <a:pPr algn="just">
                        <a:lnSpc>
                          <a:spcPct val="100000"/>
                        </a:lnSpc>
                        <a:buNone/>
                      </a:pPr>
                      <a:r>
                        <a:rPr lang="ru-RU" sz="1200" b="1" strike="noStrike" spc="-1">
                          <a:solidFill>
                            <a:srgbClr val="000000"/>
                          </a:solidFill>
                          <a:latin typeface="Times New Roman"/>
                        </a:rPr>
                        <a:t>Организация и проведение физкультурно-спортивных мероприятий</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77,0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456840">
                <a:tc>
                  <a:txBody>
                    <a:bodyPr/>
                    <a:lstStyle/>
                    <a:p>
                      <a:pPr algn="just">
                        <a:lnSpc>
                          <a:spcPct val="100000"/>
                        </a:lnSpc>
                        <a:buNone/>
                      </a:pPr>
                      <a:r>
                        <a:rPr lang="ru-RU" sz="1200" b="1" strike="noStrike" spc="-1">
                          <a:solidFill>
                            <a:srgbClr val="000000"/>
                          </a:solidFill>
                          <a:latin typeface="Times New Roman"/>
                        </a:rPr>
                        <a:t>Реализация социально-значимых проектов в рамках проекта «Народный бюджет» в сфере физической культуры и спорта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1 344,8</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304920">
                <a:tc>
                  <a:txBody>
                    <a:bodyPr/>
                    <a:lstStyle/>
                    <a:p>
                      <a:pPr algn="just">
                        <a:lnSpc>
                          <a:spcPct val="100000"/>
                        </a:lnSpc>
                        <a:buNone/>
                      </a:pPr>
                      <a:r>
                        <a:rPr lang="ru-RU" sz="1200" b="1" strike="noStrike" spc="-1">
                          <a:solidFill>
                            <a:srgbClr val="000000"/>
                          </a:solidFill>
                          <a:latin typeface="Times New Roman"/>
                        </a:rPr>
                        <a:t>Погашение кредиторской задолженности прошлых лет</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11,3</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489600">
                <a:tc>
                  <a:txBody>
                    <a:bodyPr/>
                    <a:lstStyle/>
                    <a:p>
                      <a:pPr algn="just">
                        <a:lnSpc>
                          <a:spcPct val="100000"/>
                        </a:lnSpc>
                        <a:buNone/>
                      </a:pPr>
                      <a:r>
                        <a:rPr lang="ru-RU" sz="1200" b="1" strike="noStrike" spc="-1">
                          <a:solidFill>
                            <a:srgbClr val="000000"/>
                          </a:solidFill>
                          <a:latin typeface="Times New Roman"/>
                        </a:rPr>
                        <a:t>Организация, проведение физкультурно-оздоровительных и адаптивных физкультурно-спортивных мероприятий на территории ГО «Вуктыл»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8,0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469080">
                <a:tc>
                  <a:txBody>
                    <a:bodyPr/>
                    <a:lstStyle/>
                    <a:p>
                      <a:pPr algn="just">
                        <a:lnSpc>
                          <a:spcPct val="100000"/>
                        </a:lnSpc>
                        <a:buNone/>
                      </a:pPr>
                      <a:r>
                        <a:rPr lang="ru-RU" sz="1200" b="1" strike="noStrike" spc="-1">
                          <a:solidFill>
                            <a:srgbClr val="000000"/>
                          </a:solidFill>
                          <a:latin typeface="Times New Roman"/>
                        </a:rPr>
                        <a:t>Поддержка и создание физкультурно-спортивных клубов при общеобразовательных учреждениях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5,0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469080">
                <a:tc>
                  <a:txBody>
                    <a:bodyPr/>
                    <a:lstStyle/>
                    <a:p>
                      <a:pPr algn="just">
                        <a:lnSpc>
                          <a:spcPct val="100000"/>
                        </a:lnSpc>
                        <a:buNone/>
                      </a:pPr>
                      <a:r>
                        <a:rPr lang="ru-RU" sz="1200" b="1" strike="noStrike" spc="-1">
                          <a:solidFill>
                            <a:srgbClr val="000000"/>
                          </a:solidFill>
                          <a:latin typeface="Times New Roman"/>
                        </a:rPr>
                        <a:t>Участие в республиканских, российских и международных соревнованиях, сборах, мастер-классах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346,7</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456840">
                <a:tc>
                  <a:txBody>
                    <a:bodyPr/>
                    <a:lstStyle/>
                    <a:p>
                      <a:pPr algn="just">
                        <a:lnSpc>
                          <a:spcPct val="100000"/>
                        </a:lnSpc>
                        <a:buNone/>
                      </a:pPr>
                      <a:r>
                        <a:rPr lang="ru-RU" sz="1200" b="1" strike="noStrike" spc="-1">
                          <a:solidFill>
                            <a:srgbClr val="000000"/>
                          </a:solidFill>
                          <a:latin typeface="Times New Roman"/>
                        </a:rPr>
                        <a:t>Организация и проведение мероприятий по приёму нормативов (тестов) Всероссийского физкультурно-спортивного комплекса «Готов к труду и обороне» (ГТО)</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15,0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469080">
                <a:tc>
                  <a:txBody>
                    <a:bodyPr/>
                    <a:lstStyle/>
                    <a:p>
                      <a:pPr algn="just">
                        <a:lnSpc>
                          <a:spcPct val="100000"/>
                        </a:lnSpc>
                        <a:buNone/>
                      </a:pPr>
                      <a:r>
                        <a:rPr lang="ru-RU" sz="1200" b="1" strike="noStrike" spc="-1">
                          <a:solidFill>
                            <a:srgbClr val="000000"/>
                          </a:solidFill>
                          <a:latin typeface="Times New Roman"/>
                        </a:rPr>
                        <a:t>Строительство, реконструкция, капитальный и текущий ремонт зданий учреждений и объектов сферы физической культуры и спорта</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1 000,0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bl>
          </a:graphicData>
        </a:graphic>
      </p:graphicFrame>
      <p:sp>
        <p:nvSpPr>
          <p:cNvPr id="240" name="Прямоугольник 6"/>
          <p:cNvSpPr/>
          <p:nvPr/>
        </p:nvSpPr>
        <p:spPr>
          <a:xfrm>
            <a:off x="355680" y="578304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99,4% или 15 476,3 тыс. руб.</a:t>
            </a:r>
            <a:endParaRPr lang="ru-RU" sz="1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tile/>
        </a:blipFill>
        <a:effectLst/>
      </p:bgPr>
    </p:bg>
    <p:spTree>
      <p:nvGrpSpPr>
        <p:cNvPr id="1" name=""/>
        <p:cNvGrpSpPr/>
        <p:nvPr/>
      </p:nvGrpSpPr>
      <p:grpSpPr>
        <a:xfrm>
          <a:off x="0" y="0"/>
          <a:ext cx="0" cy="0"/>
          <a:chOff x="0" y="0"/>
          <a:chExt cx="0" cy="0"/>
        </a:xfrm>
      </p:grpSpPr>
      <p:sp>
        <p:nvSpPr>
          <p:cNvPr id="241" name="PlaceHolder 1"/>
          <p:cNvSpPr>
            <a:spLocks noGrp="1"/>
          </p:cNvSpPr>
          <p:nvPr>
            <p:ph type="title"/>
          </p:nvPr>
        </p:nvSpPr>
        <p:spPr>
          <a:xfrm>
            <a:off x="0" y="0"/>
            <a:ext cx="9143640" cy="69372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42" name="Прямоугольник 8"/>
          <p:cNvSpPr/>
          <p:nvPr/>
        </p:nvSpPr>
        <p:spPr>
          <a:xfrm>
            <a:off x="242280" y="69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«Безопасность жизнедеятельности населения»</a:t>
            </a:r>
            <a:endParaRPr lang="ru-RU" sz="1800" b="0" strike="noStrike" spc="-1">
              <a:latin typeface="Arial"/>
            </a:endParaRPr>
          </a:p>
        </p:txBody>
      </p:sp>
      <p:graphicFrame>
        <p:nvGraphicFramePr>
          <p:cNvPr id="243" name="Таблица 9"/>
          <p:cNvGraphicFramePr/>
          <p:nvPr/>
        </p:nvGraphicFramePr>
        <p:xfrm>
          <a:off x="147960" y="1289160"/>
          <a:ext cx="8784720" cy="4694280"/>
        </p:xfrm>
        <a:graphic>
          <a:graphicData uri="http://schemas.openxmlformats.org/drawingml/2006/table">
            <a:tbl>
              <a:tblPr/>
              <a:tblGrid>
                <a:gridCol w="7547400">
                  <a:extLst>
                    <a:ext uri="{9D8B030D-6E8A-4147-A177-3AD203B41FA5}">
                      <a16:colId xmlns:a16="http://schemas.microsoft.com/office/drawing/2014/main" val="20000"/>
                    </a:ext>
                  </a:extLst>
                </a:gridCol>
                <a:gridCol w="1237320">
                  <a:extLst>
                    <a:ext uri="{9D8B030D-6E8A-4147-A177-3AD203B41FA5}">
                      <a16:colId xmlns:a16="http://schemas.microsoft.com/office/drawing/2014/main" val="20001"/>
                    </a:ext>
                  </a:extLst>
                </a:gridCol>
              </a:tblGrid>
              <a:tr h="45684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304920">
                <a:tc>
                  <a:txBody>
                    <a:bodyPr/>
                    <a:lstStyle/>
                    <a:p>
                      <a:pPr algn="just">
                        <a:lnSpc>
                          <a:spcPct val="100000"/>
                        </a:lnSpc>
                        <a:buNone/>
                      </a:pPr>
                      <a:r>
                        <a:rPr lang="ru-RU" sz="1400" b="1" strike="noStrike" spc="-1">
                          <a:solidFill>
                            <a:srgbClr val="000000"/>
                          </a:solidFill>
                          <a:latin typeface="Times New Roman"/>
                        </a:rPr>
                        <a:t>Материальное стимулирование членов добровольной пожарной охраны</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30,0</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731160">
                <a:tc>
                  <a:txBody>
                    <a:bodyPr/>
                    <a:lstStyle/>
                    <a:p>
                      <a:pPr algn="just">
                        <a:lnSpc>
                          <a:spcPct val="100000"/>
                        </a:lnSpc>
                        <a:buNone/>
                      </a:pPr>
                      <a:r>
                        <a:rPr lang="ru-RU" sz="1400" b="1" strike="noStrike" spc="-1">
                          <a:solidFill>
                            <a:srgbClr val="000000"/>
                          </a:solidFill>
                          <a:latin typeface="Times New Roman"/>
                        </a:rPr>
                        <a:t>Организация мероприятий по профилактике несчастных случаев на водных объектах, эффективному использованию  сил и средств для обеспечения безопасности людей на водных объектах, охране их жизни и здоровья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50,0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304920">
                <a:tc>
                  <a:txBody>
                    <a:bodyPr/>
                    <a:lstStyle/>
                    <a:p>
                      <a:pPr algn="just">
                        <a:lnSpc>
                          <a:spcPct val="100000"/>
                        </a:lnSpc>
                        <a:buNone/>
                      </a:pPr>
                      <a:r>
                        <a:rPr lang="ru-RU" sz="1400" b="1" strike="noStrike" spc="-1">
                          <a:solidFill>
                            <a:srgbClr val="000000"/>
                          </a:solidFill>
                          <a:latin typeface="Times New Roman"/>
                        </a:rPr>
                        <a:t>Оснащение ГО "Вуктыл" средствами пожаротушения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69,7</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518040">
                <a:tc>
                  <a:txBody>
                    <a:bodyPr/>
                    <a:lstStyle/>
                    <a:p>
                      <a:pPr algn="just">
                        <a:lnSpc>
                          <a:spcPct val="100000"/>
                        </a:lnSpc>
                        <a:buNone/>
                      </a:pPr>
                      <a:r>
                        <a:rPr lang="ru-RU" sz="1400" b="1" strike="noStrike" spc="-1">
                          <a:solidFill>
                            <a:srgbClr val="000000"/>
                          </a:solidFill>
                          <a:latin typeface="Times New Roman"/>
                        </a:rPr>
                        <a:t>Организация мероприятий для функционирования экстренных оперативных служб по единому номеру «112»</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16,8</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518040">
                <a:tc>
                  <a:txBody>
                    <a:bodyPr/>
                    <a:lstStyle/>
                    <a:p>
                      <a:pPr algn="just">
                        <a:lnSpc>
                          <a:spcPct val="100000"/>
                        </a:lnSpc>
                        <a:buNone/>
                      </a:pPr>
                      <a:r>
                        <a:rPr lang="ru-RU" sz="1400" b="1" strike="noStrike" spc="-1">
                          <a:solidFill>
                            <a:srgbClr val="000000"/>
                          </a:solidFill>
                          <a:latin typeface="Times New Roman"/>
                        </a:rPr>
                        <a:t>Приобретение, обслуживание и ремонт камер видеонаблюдения на территории ГО «Вуктыл»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16,8</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304920">
                <a:tc>
                  <a:txBody>
                    <a:bodyPr/>
                    <a:lstStyle/>
                    <a:p>
                      <a:pPr algn="just">
                        <a:lnSpc>
                          <a:spcPct val="100000"/>
                        </a:lnSpc>
                        <a:buNone/>
                      </a:pPr>
                      <a:r>
                        <a:rPr lang="ru-RU" sz="1400" b="1" strike="noStrike" spc="-1">
                          <a:solidFill>
                            <a:srgbClr val="000000"/>
                          </a:solidFill>
                          <a:latin typeface="Times New Roman"/>
                        </a:rPr>
                        <a:t>Обеспечение своевременного оповещения населения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291,0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518040">
                <a:tc>
                  <a:txBody>
                    <a:bodyPr/>
                    <a:lstStyle/>
                    <a:p>
                      <a:pPr algn="just">
                        <a:lnSpc>
                          <a:spcPct val="100000"/>
                        </a:lnSpc>
                        <a:buNone/>
                      </a:pPr>
                      <a:r>
                        <a:rPr lang="ru-RU" sz="1400" b="1" strike="noStrike" spc="-1">
                          <a:solidFill>
                            <a:srgbClr val="000000"/>
                          </a:solidFill>
                          <a:latin typeface="Times New Roman"/>
                        </a:rPr>
                        <a:t>Организация мероприятий по предупреждению последствий возникновения угроз лесных пожаров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646,6</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518040">
                <a:tc>
                  <a:txBody>
                    <a:bodyPr/>
                    <a:lstStyle/>
                    <a:p>
                      <a:pPr algn="just">
                        <a:lnSpc>
                          <a:spcPct val="100000"/>
                        </a:lnSpc>
                        <a:buNone/>
                      </a:pPr>
                      <a:r>
                        <a:rPr lang="ru-RU" sz="1400" b="1" strike="noStrike" spc="-1">
                          <a:solidFill>
                            <a:srgbClr val="000000"/>
                          </a:solidFill>
                          <a:latin typeface="Times New Roman"/>
                        </a:rPr>
                        <a:t>Приобретение и установка противопожарного оборудования и инвентаря, выполнение работ по противопожарной защите</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775,7</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518040">
                <a:tc>
                  <a:txBody>
                    <a:bodyPr/>
                    <a:lstStyle/>
                    <a:p>
                      <a:pPr algn="just">
                        <a:lnSpc>
                          <a:spcPct val="100000"/>
                        </a:lnSpc>
                        <a:buNone/>
                      </a:pPr>
                      <a:r>
                        <a:rPr lang="ru-RU" sz="1400" b="1" strike="noStrike" spc="-1">
                          <a:solidFill>
                            <a:srgbClr val="000000"/>
                          </a:solidFill>
                          <a:latin typeface="Times New Roman"/>
                        </a:rPr>
                        <a:t>Содержание в рабочем состоянии противопожарной защиты объектов муниципальной собственности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1 516,5</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bl>
          </a:graphicData>
        </a:graphic>
      </p:graphicFrame>
      <p:sp>
        <p:nvSpPr>
          <p:cNvPr id="244" name="Прямоугольник 10"/>
          <p:cNvSpPr/>
          <p:nvPr/>
        </p:nvSpPr>
        <p:spPr>
          <a:xfrm>
            <a:off x="399960" y="602136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96,4% или 3 413,1 тыс. руб.</a:t>
            </a:r>
            <a:endParaRPr lang="ru-RU" sz="1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45" name="PlaceHolder 1"/>
          <p:cNvSpPr>
            <a:spLocks noGrp="1"/>
          </p:cNvSpPr>
          <p:nvPr>
            <p:ph type="title"/>
          </p:nvPr>
        </p:nvSpPr>
        <p:spPr>
          <a:xfrm>
            <a:off x="0" y="0"/>
            <a:ext cx="9143640" cy="83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46" name="Прямоугольник 11"/>
          <p:cNvSpPr/>
          <p:nvPr/>
        </p:nvSpPr>
        <p:spPr>
          <a:xfrm>
            <a:off x="232200" y="105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экономики»</a:t>
            </a:r>
            <a:endParaRPr lang="ru-RU" sz="1800" b="0" strike="noStrike" spc="-1">
              <a:latin typeface="Arial"/>
            </a:endParaRPr>
          </a:p>
        </p:txBody>
      </p:sp>
      <p:graphicFrame>
        <p:nvGraphicFramePr>
          <p:cNvPr id="247" name="Таблица 12"/>
          <p:cNvGraphicFramePr/>
          <p:nvPr/>
        </p:nvGraphicFramePr>
        <p:xfrm>
          <a:off x="611640" y="1628640"/>
          <a:ext cx="8210880" cy="2414640"/>
        </p:xfrm>
        <a:graphic>
          <a:graphicData uri="http://schemas.openxmlformats.org/drawingml/2006/table">
            <a:tbl>
              <a:tblPr/>
              <a:tblGrid>
                <a:gridCol w="6854400">
                  <a:extLst>
                    <a:ext uri="{9D8B030D-6E8A-4147-A177-3AD203B41FA5}">
                      <a16:colId xmlns:a16="http://schemas.microsoft.com/office/drawing/2014/main" val="20000"/>
                    </a:ext>
                  </a:extLst>
                </a:gridCol>
                <a:gridCol w="1356480">
                  <a:extLst>
                    <a:ext uri="{9D8B030D-6E8A-4147-A177-3AD203B41FA5}">
                      <a16:colId xmlns:a16="http://schemas.microsoft.com/office/drawing/2014/main" val="20001"/>
                    </a:ext>
                  </a:extLst>
                </a:gridCol>
              </a:tblGrid>
              <a:tr h="518040">
                <a:tc>
                  <a:txBody>
                    <a:bodyPr/>
                    <a:lstStyle/>
                    <a:p>
                      <a:pPr algn="ctr">
                        <a:lnSpc>
                          <a:spcPct val="100000"/>
                        </a:lnSpc>
                        <a:buNone/>
                      </a:pPr>
                      <a:r>
                        <a:rPr lang="ru-RU" sz="1400" b="1" strike="noStrike" spc="-1">
                          <a:solidFill>
                            <a:srgbClr val="000000"/>
                          </a:solidFill>
                          <a:latin typeface="Times New Roman"/>
                        </a:rPr>
                        <a:t>Наименование мероприятия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Сумма, 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561960">
                <a:tc>
                  <a:txBody>
                    <a:bodyPr/>
                    <a:lstStyle/>
                    <a:p>
                      <a:pPr>
                        <a:lnSpc>
                          <a:spcPct val="100000"/>
                        </a:lnSpc>
                        <a:buNone/>
                      </a:pPr>
                      <a:r>
                        <a:rPr lang="ru-RU" sz="1400" b="1" strike="noStrike" spc="-1">
                          <a:solidFill>
                            <a:srgbClr val="000000"/>
                          </a:solidFill>
                          <a:latin typeface="Times New Roman"/>
                        </a:rPr>
                        <a:t>Финансовая поддержка малого и среднего предпринимательства </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41,7</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720000">
                <a:tc>
                  <a:txBody>
                    <a:bodyPr/>
                    <a:lstStyle/>
                    <a:p>
                      <a:pPr>
                        <a:lnSpc>
                          <a:spcPct val="100000"/>
                        </a:lnSpc>
                        <a:buNone/>
                      </a:pPr>
                      <a:r>
                        <a:rPr lang="ru-RU" sz="1400" b="1" strike="noStrike" spc="-1">
                          <a:solidFill>
                            <a:srgbClr val="000000"/>
                          </a:solidFill>
                          <a:latin typeface="Times New Roman"/>
                        </a:rPr>
                        <a:t>Предоставление субсидий крестьянским (фермерским) хозяйствам на содержание сельскохозяйственных животных</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121,8</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614520">
                <a:tc>
                  <a:txBody>
                    <a:bodyPr/>
                    <a:lstStyle/>
                    <a:p>
                      <a:pPr algn="just">
                        <a:lnSpc>
                          <a:spcPct val="100000"/>
                        </a:lnSpc>
                        <a:buNone/>
                      </a:pPr>
                      <a:r>
                        <a:rPr lang="ru-RU" sz="1400" b="1" strike="noStrike" spc="-1">
                          <a:solidFill>
                            <a:srgbClr val="000000"/>
                          </a:solidFill>
                          <a:latin typeface="Times New Roman"/>
                        </a:rPr>
                        <a:t>Информационно-рекламное обеспечение туристических ресурсов муниципального образования ГО «Вуктыл»</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50,0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bl>
          </a:graphicData>
        </a:graphic>
      </p:graphicFrame>
      <p:sp>
        <p:nvSpPr>
          <p:cNvPr id="248" name="Прямоугольник 13"/>
          <p:cNvSpPr/>
          <p:nvPr/>
        </p:nvSpPr>
        <p:spPr>
          <a:xfrm>
            <a:off x="369360" y="443700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100,0% или 213,5 тыс. руб.</a:t>
            </a:r>
            <a:endParaRPr lang="ru-RU" sz="14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49" name="PlaceHolder 1"/>
          <p:cNvSpPr>
            <a:spLocks noGrp="1"/>
          </p:cNvSpPr>
          <p:nvPr>
            <p:ph type="title"/>
          </p:nvPr>
        </p:nvSpPr>
        <p:spPr>
          <a:xfrm>
            <a:off x="0" y="0"/>
            <a:ext cx="9143640" cy="83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50" name="Прямоугольник 5"/>
          <p:cNvSpPr/>
          <p:nvPr/>
        </p:nvSpPr>
        <p:spPr>
          <a:xfrm>
            <a:off x="291240" y="73332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транспортной системы»</a:t>
            </a:r>
            <a:endParaRPr lang="ru-RU" sz="1800" b="0" strike="noStrike" spc="-1">
              <a:latin typeface="Arial"/>
            </a:endParaRPr>
          </a:p>
        </p:txBody>
      </p:sp>
      <p:graphicFrame>
        <p:nvGraphicFramePr>
          <p:cNvPr id="251" name="Таблица 6"/>
          <p:cNvGraphicFramePr/>
          <p:nvPr/>
        </p:nvGraphicFramePr>
        <p:xfrm>
          <a:off x="291240" y="1412640"/>
          <a:ext cx="8712720" cy="4055040"/>
        </p:xfrm>
        <a:graphic>
          <a:graphicData uri="http://schemas.openxmlformats.org/drawingml/2006/table">
            <a:tbl>
              <a:tblPr/>
              <a:tblGrid>
                <a:gridCol w="777672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tblGrid>
              <a:tr h="45684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456840">
                <a:tc>
                  <a:txBody>
                    <a:bodyPr/>
                    <a:lstStyle/>
                    <a:p>
                      <a:pPr algn="just">
                        <a:lnSpc>
                          <a:spcPct val="100000"/>
                        </a:lnSpc>
                        <a:buNone/>
                      </a:pPr>
                      <a:r>
                        <a:rPr lang="ru-RU" sz="1200" b="1" strike="noStrike" spc="-1">
                          <a:solidFill>
                            <a:srgbClr val="000000"/>
                          </a:solidFill>
                          <a:latin typeface="Times New Roman"/>
                        </a:rPr>
                        <a:t>Содержание автомобильных дорог общего пользования местного значения городского округа «Вуктыл» и мостовых сооружений на них</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11 418,0</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456840">
                <a:tc>
                  <a:txBody>
                    <a:bodyPr/>
                    <a:lstStyle/>
                    <a:p>
                      <a:pPr algn="just">
                        <a:lnSpc>
                          <a:spcPct val="100000"/>
                        </a:lnSpc>
                        <a:buNone/>
                      </a:pPr>
                      <a:r>
                        <a:rPr lang="ru-RU" sz="1200" b="1" strike="noStrike" spc="-1">
                          <a:solidFill>
                            <a:srgbClr val="000000"/>
                          </a:solidFill>
                          <a:latin typeface="Times New Roman"/>
                        </a:rPr>
                        <a:t>Оборудование и содержание ледовых переправ и зимних автомобильных дорог общего пользования местного значения городского округа «Вуктыл»</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1 328,2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456840">
                <a:tc>
                  <a:txBody>
                    <a:bodyPr/>
                    <a:lstStyle/>
                    <a:p>
                      <a:pPr algn="just">
                        <a:lnSpc>
                          <a:spcPct val="100000"/>
                        </a:lnSpc>
                        <a:buNone/>
                      </a:pPr>
                      <a:r>
                        <a:rPr lang="ru-RU" sz="1200" b="1" strike="noStrike" spc="-1">
                          <a:solidFill>
                            <a:srgbClr val="000000"/>
                          </a:solidFill>
                          <a:latin typeface="Times New Roman"/>
                        </a:rPr>
                        <a:t>Содержание, ремонт и капитальный ремонт уличной сети городского округа «Вуктыл» и сооружений на них, в том числе тротуаров общего пользования, остановок общественного транспорта</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15 694,4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456840">
                <a:tc>
                  <a:txBody>
                    <a:bodyPr/>
                    <a:lstStyle/>
                    <a:p>
                      <a:pPr algn="just">
                        <a:lnSpc>
                          <a:spcPct val="100000"/>
                        </a:lnSpc>
                        <a:buNone/>
                      </a:pPr>
                      <a:r>
                        <a:rPr lang="ru-RU" sz="1200" b="1" strike="noStrike" spc="-1">
                          <a:solidFill>
                            <a:srgbClr val="000000"/>
                          </a:solidFill>
                          <a:latin typeface="Times New Roman"/>
                        </a:rPr>
                        <a:t>Приведение в нормативное состояние автомобильных дорог общего пользования местного значения, задействованных в маршрутах движения школьных автобусов</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61 242,5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306000">
                <a:tc>
                  <a:txBody>
                    <a:bodyPr/>
                    <a:lstStyle/>
                    <a:p>
                      <a:pPr algn="just">
                        <a:lnSpc>
                          <a:spcPct val="100000"/>
                        </a:lnSpc>
                        <a:buNone/>
                      </a:pPr>
                      <a:r>
                        <a:rPr lang="ru-RU" sz="1200" b="1" strike="noStrike" spc="-1">
                          <a:solidFill>
                            <a:srgbClr val="000000"/>
                          </a:solidFill>
                          <a:latin typeface="Times New Roman"/>
                        </a:rPr>
                        <a:t>Организация осуществления перевозок пассажиров и багажа автомобильным транспортом</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6 234,9</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456840">
                <a:tc>
                  <a:txBody>
                    <a:bodyPr/>
                    <a:lstStyle/>
                    <a:p>
                      <a:pPr algn="just">
                        <a:lnSpc>
                          <a:spcPct val="100000"/>
                        </a:lnSpc>
                        <a:buNone/>
                        <a:tabLst>
                          <a:tab pos="0" algn="l"/>
                        </a:tabLst>
                      </a:pPr>
                      <a:r>
                        <a:rPr lang="ru-RU" sz="1200" b="1" strike="noStrike" spc="-1">
                          <a:solidFill>
                            <a:srgbClr val="000000"/>
                          </a:solidFill>
                          <a:latin typeface="Times New Roman"/>
                        </a:rPr>
                        <a:t>Обеспечение деятельности муниципального казенного учреждения «Административно-хозяйственный отдел»</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12 530,2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456840">
                <a:tc>
                  <a:txBody>
                    <a:bodyPr/>
                    <a:lstStyle/>
                    <a:p>
                      <a:pPr algn="just">
                        <a:lnSpc>
                          <a:spcPct val="100000"/>
                        </a:lnSpc>
                        <a:buNone/>
                        <a:tabLst>
                          <a:tab pos="0" algn="l"/>
                        </a:tabLst>
                      </a:pPr>
                      <a:r>
                        <a:rPr lang="ru-RU" sz="1200" b="1" strike="noStrike" spc="-1">
                          <a:solidFill>
                            <a:srgbClr val="000000"/>
                          </a:solidFill>
                          <a:latin typeface="Times New Roman"/>
                        </a:rPr>
                        <a:t>Содержание и обустройство остановочных пунктов, расположенных на 1164 км р. Печора в районе местечка Кузьдибож</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267,5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274320">
                <a:tc>
                  <a:txBody>
                    <a:bodyPr/>
                    <a:lstStyle/>
                    <a:p>
                      <a:pPr algn="just">
                        <a:lnSpc>
                          <a:spcPct val="100000"/>
                        </a:lnSpc>
                        <a:buNone/>
                      </a:pPr>
                      <a:r>
                        <a:rPr lang="ru-RU" sz="1200" b="1" strike="noStrike" spc="-1">
                          <a:solidFill>
                            <a:srgbClr val="000000"/>
                          </a:solidFill>
                          <a:latin typeface="Times New Roman"/>
                        </a:rPr>
                        <a:t>Обеспечение обустройства и содержания технических средств организации безопасного дорожного  движения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470,0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274320">
                <a:tc>
                  <a:txBody>
                    <a:bodyPr/>
                    <a:lstStyle/>
                    <a:p>
                      <a:pPr algn="just">
                        <a:lnSpc>
                          <a:spcPct val="100000"/>
                        </a:lnSpc>
                        <a:buNone/>
                      </a:pPr>
                      <a:r>
                        <a:rPr lang="ru-RU" sz="1200" b="1" strike="noStrike" spc="-1">
                          <a:solidFill>
                            <a:srgbClr val="000000"/>
                          </a:solidFill>
                          <a:latin typeface="Times New Roman"/>
                        </a:rPr>
                        <a:t>Эвакуация длительно хранящегося, брошенного (бесхозяйного) и разукомплектованного автотранспорта</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86,7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bl>
          </a:graphicData>
        </a:graphic>
      </p:graphicFrame>
      <p:sp>
        <p:nvSpPr>
          <p:cNvPr id="252" name="Прямоугольник 7"/>
          <p:cNvSpPr/>
          <p:nvPr/>
        </p:nvSpPr>
        <p:spPr>
          <a:xfrm>
            <a:off x="430560" y="573084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99,3% или 109 272,4 тыс. руб.</a:t>
            </a:r>
            <a:endParaRPr lang="ru-RU" sz="1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0" y="0"/>
            <a:ext cx="9143640" cy="69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grpSp>
        <p:nvGrpSpPr>
          <p:cNvPr id="146" name="Группа 12"/>
          <p:cNvGrpSpPr/>
          <p:nvPr/>
        </p:nvGrpSpPr>
        <p:grpSpPr>
          <a:xfrm>
            <a:off x="657000" y="1052640"/>
            <a:ext cx="8019000" cy="5112360"/>
            <a:chOff x="657000" y="1052640"/>
            <a:chExt cx="8019000" cy="5112360"/>
          </a:xfrm>
        </p:grpSpPr>
        <p:pic>
          <p:nvPicPr>
            <p:cNvPr id="147" name="Picture 2" descr="https://present5.com/presentation/29507214_437628287/image-17.jpg"/>
            <p:cNvPicPr/>
            <p:nvPr/>
          </p:nvPicPr>
          <p:blipFill>
            <a:blip r:embed="rId2"/>
            <a:stretch/>
          </p:blipFill>
          <p:spPr>
            <a:xfrm>
              <a:off x="2673360" y="3285000"/>
              <a:ext cx="3840120" cy="2880000"/>
            </a:xfrm>
            <a:prstGeom prst="rect">
              <a:avLst/>
            </a:prstGeom>
            <a:ln w="0">
              <a:noFill/>
            </a:ln>
          </p:spPr>
        </p:pic>
        <p:sp>
          <p:nvSpPr>
            <p:cNvPr id="148" name="Выгнутая вверх стрелка 4"/>
            <p:cNvSpPr/>
            <p:nvPr/>
          </p:nvSpPr>
          <p:spPr>
            <a:xfrm>
              <a:off x="657000" y="2364840"/>
              <a:ext cx="2664000" cy="1295640"/>
            </a:xfrm>
            <a:prstGeom prst="curvedDownArrow">
              <a:avLst>
                <a:gd name="adj1" fmla="val 25000"/>
                <a:gd name="adj2" fmla="val 50000"/>
                <a:gd name="adj3" fmla="val 25000"/>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sp>
        <p:sp>
          <p:nvSpPr>
            <p:cNvPr id="149" name="Выгнутая вверх стрелка 7"/>
            <p:cNvSpPr/>
            <p:nvPr/>
          </p:nvSpPr>
          <p:spPr>
            <a:xfrm>
              <a:off x="5913720" y="2364840"/>
              <a:ext cx="2762280" cy="1295640"/>
            </a:xfrm>
            <a:prstGeom prst="curvedDownArrow">
              <a:avLst>
                <a:gd name="adj1" fmla="val 25000"/>
                <a:gd name="adj2" fmla="val 50000"/>
                <a:gd name="adj3" fmla="val 25000"/>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sp>
        <p:sp>
          <p:nvSpPr>
            <p:cNvPr id="150" name="TextBox 8"/>
            <p:cNvSpPr txBox="1"/>
            <p:nvPr/>
          </p:nvSpPr>
          <p:spPr>
            <a:xfrm>
              <a:off x="1187640" y="3492360"/>
              <a:ext cx="1169640" cy="399600"/>
            </a:xfrm>
            <a:prstGeom prst="rect">
              <a:avLst/>
            </a:prstGeom>
          </p:spPr>
          <p:txBody>
            <a:bodyPr wrap="none" lIns="90000" tIns="45000" rIns="90000" bIns="45000" anchor="t">
              <a:prstTxWarp prst="textPlain">
                <a:avLst>
                  <a:gd name="adj" fmla="val 50000"/>
                </a:avLst>
              </a:prstTxWarp>
              <a:noAutofit/>
            </a:bodyPr>
            <a:lstStyle/>
            <a:p>
              <a:pPr>
                <a:lnSpc>
                  <a:spcPct val="100000"/>
                </a:lnSpc>
                <a:buNone/>
              </a:pPr>
              <a:r>
                <a:rPr lang="ru-RU" sz="2000" b="1" strike="noStrike" spc="-1">
                  <a:ln w="0">
                    <a:noFill/>
                  </a:ln>
                  <a:solidFill>
                    <a:srgbClr val="FF0000"/>
                  </a:solidFill>
                  <a:latin typeface="Times New Roman"/>
                </a:rPr>
                <a:t>Доходы-</a:t>
              </a:r>
              <a:endParaRPr lang="ru-RU" sz="2000" b="0" strike="noStrike" spc="-1">
                <a:ln w="0">
                  <a:noFill/>
                </a:ln>
                <a:solidFill>
                  <a:srgbClr val="FF0000"/>
                </a:solidFill>
                <a:latin typeface="Arial"/>
              </a:endParaRPr>
            </a:p>
          </p:txBody>
        </p:sp>
        <p:sp>
          <p:nvSpPr>
            <p:cNvPr id="151" name="TextBox 10"/>
            <p:cNvSpPr txBox="1"/>
            <p:nvPr/>
          </p:nvSpPr>
          <p:spPr>
            <a:xfrm>
              <a:off x="6719760" y="3461040"/>
              <a:ext cx="1236240" cy="399600"/>
            </a:xfrm>
            <a:prstGeom prst="rect">
              <a:avLst/>
            </a:prstGeom>
          </p:spPr>
          <p:txBody>
            <a:bodyPr wrap="none" lIns="90000" tIns="45000" rIns="90000" bIns="45000" anchor="t">
              <a:prstTxWarp prst="textPlain">
                <a:avLst>
                  <a:gd name="adj" fmla="val 50000"/>
                </a:avLst>
              </a:prstTxWarp>
              <a:noAutofit/>
            </a:bodyPr>
            <a:lstStyle/>
            <a:p>
              <a:pPr>
                <a:lnSpc>
                  <a:spcPct val="100000"/>
                </a:lnSpc>
                <a:buNone/>
              </a:pPr>
              <a:r>
                <a:rPr lang="ru-RU" sz="2000" b="1" strike="noStrike" spc="-1">
                  <a:ln w="0">
                    <a:noFill/>
                  </a:ln>
                  <a:solidFill>
                    <a:srgbClr val="FF0000"/>
                  </a:solidFill>
                  <a:latin typeface="Times New Roman"/>
                </a:rPr>
                <a:t>Расходы-</a:t>
              </a:r>
              <a:endParaRPr lang="ru-RU" sz="2000" b="0" strike="noStrike" spc="-1">
                <a:ln w="0">
                  <a:noFill/>
                </a:ln>
                <a:solidFill>
                  <a:srgbClr val="FF0000"/>
                </a:solidFill>
                <a:latin typeface="Arial"/>
              </a:endParaRPr>
            </a:p>
          </p:txBody>
        </p:sp>
        <p:sp>
          <p:nvSpPr>
            <p:cNvPr id="152" name="TextBox 9"/>
            <p:cNvSpPr txBox="1"/>
            <p:nvPr/>
          </p:nvSpPr>
          <p:spPr>
            <a:xfrm>
              <a:off x="1607760" y="1052640"/>
              <a:ext cx="5822640" cy="1477080"/>
            </a:xfrm>
            <a:prstGeom prst="rect">
              <a:avLst/>
            </a:prstGeom>
          </p:spPr>
          <p:txBody>
            <a:bodyPr wrap="none" lIns="90000" tIns="45000" rIns="90000" bIns="45000" anchor="t" anchorCtr="1">
              <a:prstTxWarp prst="textPlain">
                <a:avLst>
                  <a:gd name="adj" fmla="val 50000"/>
                </a:avLst>
              </a:prstTxWarp>
              <a:noAutofit/>
            </a:bodyPr>
            <a:lstStyle/>
            <a:p>
              <a:pPr algn="ctr">
                <a:lnSpc>
                  <a:spcPct val="100000"/>
                </a:lnSpc>
                <a:buNone/>
              </a:pPr>
              <a:r>
                <a:rPr lang="ru-RU" sz="1800" b="1" strike="noStrike" spc="-1">
                  <a:ln w="0">
                    <a:noFill/>
                  </a:ln>
                  <a:solidFill>
                    <a:srgbClr val="FF0000"/>
                  </a:solidFill>
                  <a:latin typeface="Times New Roman"/>
                </a:rPr>
                <a:t>Что такое бюджет?</a:t>
              </a:r>
              <a:endParaRPr lang="ru-RU" sz="1800" b="0" strike="noStrike" spc="-1">
                <a:ln w="0">
                  <a:noFill/>
                </a:ln>
                <a:solidFill>
                  <a:srgbClr val="FF0000"/>
                </a:solidFill>
                <a:latin typeface="Arial"/>
              </a:endParaRPr>
            </a:p>
            <a:p>
              <a:pPr algn="ctr">
                <a:lnSpc>
                  <a:spcPct val="100000"/>
                </a:lnSpc>
                <a:buNone/>
              </a:pPr>
              <a:endParaRPr lang="ru-RU" sz="1800" b="0" strike="noStrike" spc="-1">
                <a:ln w="0">
                  <a:noFill/>
                </a:ln>
                <a:solidFill>
                  <a:srgbClr val="FF0000"/>
                </a:solidFill>
                <a:latin typeface="Arial"/>
              </a:endParaRPr>
            </a:p>
            <a:p>
              <a:pPr algn="ctr">
                <a:lnSpc>
                  <a:spcPct val="100000"/>
                </a:lnSpc>
                <a:buNone/>
              </a:pPr>
              <a:r>
                <a:rPr lang="ru-RU" sz="1800" b="1" strike="noStrike" spc="-1">
                  <a:ln w="0">
                    <a:noFill/>
                  </a:ln>
                  <a:solidFill>
                    <a:srgbClr val="FF0000"/>
                  </a:solidFill>
                  <a:latin typeface="Times New Roman"/>
                </a:rPr>
                <a:t>Бюджет – это главный финансовый документ округа, </a:t>
              </a:r>
              <a:endParaRPr lang="ru-RU" sz="1800" b="0" strike="noStrike" spc="-1">
                <a:ln w="0">
                  <a:noFill/>
                </a:ln>
                <a:solidFill>
                  <a:srgbClr val="FF0000"/>
                </a:solidFill>
                <a:latin typeface="Arial"/>
              </a:endParaRPr>
            </a:p>
            <a:p>
              <a:pPr algn="ctr">
                <a:lnSpc>
                  <a:spcPct val="100000"/>
                </a:lnSpc>
                <a:buNone/>
              </a:pPr>
              <a:r>
                <a:rPr lang="ru-RU" sz="1800" b="1" strike="noStrike" spc="-1">
                  <a:ln w="0">
                    <a:noFill/>
                  </a:ln>
                  <a:solidFill>
                    <a:srgbClr val="FF0000"/>
                  </a:solidFill>
                  <a:latin typeface="Times New Roman"/>
                </a:rPr>
                <a:t>план доходов и расходов </a:t>
              </a:r>
              <a:endParaRPr lang="ru-RU" sz="1800" b="0" strike="noStrike" spc="-1">
                <a:ln w="0">
                  <a:noFill/>
                </a:ln>
                <a:solidFill>
                  <a:srgbClr val="FF0000"/>
                </a:solidFill>
                <a:latin typeface="Arial"/>
              </a:endParaRPr>
            </a:p>
            <a:p>
              <a:pPr algn="ctr">
                <a:lnSpc>
                  <a:spcPct val="100000"/>
                </a:lnSpc>
                <a:buNone/>
              </a:pPr>
              <a:r>
                <a:rPr lang="ru-RU" sz="1800" b="1" strike="noStrike" spc="-1">
                  <a:ln w="0">
                    <a:noFill/>
                  </a:ln>
                  <a:solidFill>
                    <a:srgbClr val="FF0000"/>
                  </a:solidFill>
                  <a:latin typeface="Times New Roman"/>
                </a:rPr>
                <a:t>на определенный период времени</a:t>
              </a:r>
              <a:endParaRPr lang="ru-RU" sz="1800" b="0" strike="noStrike" spc="-1">
                <a:ln w="0">
                  <a:noFill/>
                </a:ln>
                <a:solidFill>
                  <a:srgbClr val="FF0000"/>
                </a:solidFill>
                <a:latin typeface="Arial"/>
              </a:endParaRPr>
            </a:p>
          </p:txBody>
        </p:sp>
      </p:grpSp>
      <p:sp>
        <p:nvSpPr>
          <p:cNvPr id="153" name="TextBox 5"/>
          <p:cNvSpPr/>
          <p:nvPr/>
        </p:nvSpPr>
        <p:spPr>
          <a:xfrm>
            <a:off x="755640" y="3903480"/>
            <a:ext cx="18720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0" strike="noStrike" spc="-1">
                <a:solidFill>
                  <a:srgbClr val="FF0000"/>
                </a:solidFill>
                <a:latin typeface="Franklin Gothic Book"/>
              </a:rPr>
              <a:t>поступающие в бюджет денежные средства  </a:t>
            </a:r>
            <a:endParaRPr lang="ru-RU" sz="1800" b="0" strike="noStrike" spc="-1">
              <a:latin typeface="Arial"/>
            </a:endParaRPr>
          </a:p>
        </p:txBody>
      </p:sp>
      <p:sp>
        <p:nvSpPr>
          <p:cNvPr id="154" name="TextBox 6"/>
          <p:cNvSpPr/>
          <p:nvPr/>
        </p:nvSpPr>
        <p:spPr>
          <a:xfrm>
            <a:off x="6508080" y="4005000"/>
            <a:ext cx="22341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0" strike="noStrike" spc="-1">
                <a:solidFill>
                  <a:srgbClr val="FF0000"/>
                </a:solidFill>
                <a:latin typeface="Franklin Gothic Book"/>
              </a:rPr>
              <a:t>выплачиваемые из бюджета денежные средства</a:t>
            </a:r>
            <a:endParaRPr lang="ru-RU" sz="18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0" y="0"/>
            <a:ext cx="9143640" cy="620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54" name="Прямоугольник 8"/>
          <p:cNvSpPr/>
          <p:nvPr/>
        </p:nvSpPr>
        <p:spPr>
          <a:xfrm>
            <a:off x="267120" y="69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«Социальная защита населения»</a:t>
            </a:r>
            <a:endParaRPr lang="ru-RU" sz="1800" b="0" strike="noStrike" spc="-1">
              <a:latin typeface="Arial"/>
            </a:endParaRPr>
          </a:p>
        </p:txBody>
      </p:sp>
      <p:graphicFrame>
        <p:nvGraphicFramePr>
          <p:cNvPr id="255" name="Таблица 9"/>
          <p:cNvGraphicFramePr/>
          <p:nvPr/>
        </p:nvGraphicFramePr>
        <p:xfrm>
          <a:off x="377280" y="1098000"/>
          <a:ext cx="8496720" cy="5135880"/>
        </p:xfrm>
        <a:graphic>
          <a:graphicData uri="http://schemas.openxmlformats.org/drawingml/2006/table">
            <a:tbl>
              <a:tblPr/>
              <a:tblGrid>
                <a:gridCol w="741672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tblGrid>
              <a:tr h="45684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426600">
                <a:tc>
                  <a:txBody>
                    <a:bodyPr/>
                    <a:lstStyle/>
                    <a:p>
                      <a:pPr algn="just">
                        <a:lnSpc>
                          <a:spcPct val="100000"/>
                        </a:lnSpc>
                        <a:buNone/>
                      </a:pPr>
                      <a:r>
                        <a:rPr lang="ru-RU" sz="1100" b="1" strike="noStrike" spc="-1">
                          <a:solidFill>
                            <a:srgbClr val="000000"/>
                          </a:solidFill>
                          <a:latin typeface="Times New Roman"/>
                        </a:rPr>
                        <a:t>Обеспечение жилыми помещениями детей-сирот, детей оставшихся без попечения родителей, и лиц из их числа по договорам найма специализированных жилых помещений</a:t>
                      </a:r>
                      <a:endParaRPr lang="ru-RU" sz="11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62,3</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594000">
                <a:tc>
                  <a:txBody>
                    <a:bodyPr/>
                    <a:lstStyle/>
                    <a:p>
                      <a:pPr algn="just">
                        <a:lnSpc>
                          <a:spcPct val="100000"/>
                        </a:lnSpc>
                        <a:buNone/>
                      </a:pPr>
                      <a:r>
                        <a:rPr lang="ru-RU" sz="1100" b="1" strike="noStrike" spc="-1">
                          <a:solidFill>
                            <a:srgbClr val="000000"/>
                          </a:solidFill>
                          <a:latin typeface="Times New Roman"/>
                        </a:rPr>
                        <a:t>Предоставление единовременных денежных выплат на строительство и приобретение жилого помещение отдельным категориям граждан, установленных федеральными законами от 12 января 1995г. №5-ФЗ «О ветеранах» и от 24 ноября 1995г. №181-ФЗ «О социальной защите инвалидов в РФ»</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18,2</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761400">
                <a:tc>
                  <a:txBody>
                    <a:bodyPr/>
                    <a:lstStyle/>
                    <a:p>
                      <a:pPr algn="just">
                        <a:lnSpc>
                          <a:spcPct val="100000"/>
                        </a:lnSpc>
                        <a:buNone/>
                      </a:pPr>
                      <a:r>
                        <a:rPr lang="ru-RU" sz="1100" b="1" strike="noStrike" spc="-1">
                          <a:solidFill>
                            <a:srgbClr val="000000"/>
                          </a:solidFill>
                          <a:latin typeface="Times New Roman"/>
                        </a:rPr>
                        <a:t>Осуществление государственных полномочий по осуществлению контроля за использование и сохранностью жилых помещений, нанимателями или членами семей нанимателей по договорам социального найма либо собственниками которых являются дети-сироты и дети, оставшиеся без попечения родителей, за обеспечением надлежащего санитарного и технического состояния жилых помещений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000000"/>
                          </a:solidFill>
                          <a:latin typeface="Times New Roman"/>
                        </a:rPr>
                        <a:t>15,5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274320">
                <a:tc>
                  <a:txBody>
                    <a:bodyPr/>
                    <a:lstStyle/>
                    <a:p>
                      <a:pPr algn="just">
                        <a:lnSpc>
                          <a:spcPct val="100000"/>
                        </a:lnSpc>
                        <a:buNone/>
                      </a:pPr>
                      <a:r>
                        <a:rPr lang="ru-RU" sz="1100" b="1" strike="noStrike" spc="-1">
                          <a:solidFill>
                            <a:srgbClr val="000000"/>
                          </a:solidFill>
                          <a:latin typeface="Times New Roman"/>
                        </a:rPr>
                        <a:t>Предоставление социальных выплат молодым семьям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454,1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274320">
                <a:tc>
                  <a:txBody>
                    <a:bodyPr/>
                    <a:lstStyle/>
                    <a:p>
                      <a:pPr algn="just">
                        <a:lnSpc>
                          <a:spcPct val="100000"/>
                        </a:lnSpc>
                        <a:buNone/>
                      </a:pPr>
                      <a:r>
                        <a:rPr lang="ru-RU" sz="1100" b="1" strike="noStrike" spc="-1">
                          <a:solidFill>
                            <a:srgbClr val="000000"/>
                          </a:solidFill>
                          <a:latin typeface="Times New Roman"/>
                        </a:rPr>
                        <a:t>Организация и проведение социально значимых мероприятий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236,0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274320">
                <a:tc>
                  <a:txBody>
                    <a:bodyPr/>
                    <a:lstStyle/>
                    <a:p>
                      <a:pPr algn="just">
                        <a:lnSpc>
                          <a:spcPct val="100000"/>
                        </a:lnSpc>
                        <a:buNone/>
                      </a:pPr>
                      <a:r>
                        <a:rPr lang="ru-RU" sz="1100" b="1" strike="noStrike" spc="-1">
                          <a:solidFill>
                            <a:srgbClr val="000000"/>
                          </a:solidFill>
                          <a:latin typeface="Times New Roman"/>
                        </a:rPr>
                        <a:t>Оказание адресной помощи населению, а также дополнительных мер социальной поддержки</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140,0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426600">
                <a:tc>
                  <a:txBody>
                    <a:bodyPr/>
                    <a:lstStyle/>
                    <a:p>
                      <a:pPr algn="just">
                        <a:lnSpc>
                          <a:spcPct val="100000"/>
                        </a:lnSpc>
                        <a:buNone/>
                      </a:pPr>
                      <a:r>
                        <a:rPr lang="ru-RU" sz="1100" b="1" strike="noStrike" spc="-1">
                          <a:solidFill>
                            <a:srgbClr val="000000"/>
                          </a:solidFill>
                          <a:latin typeface="Times New Roman"/>
                        </a:rPr>
                        <a:t>Обучение граждан в области правовой и компьютерной грамотности, организация деятельности «социального десанта»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2,0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274320">
                <a:tc>
                  <a:txBody>
                    <a:bodyPr/>
                    <a:lstStyle/>
                    <a:p>
                      <a:pPr algn="just">
                        <a:lnSpc>
                          <a:spcPct val="100000"/>
                        </a:lnSpc>
                        <a:buNone/>
                      </a:pPr>
                      <a:r>
                        <a:rPr lang="ru-RU" sz="1100" b="1" strike="noStrike" spc="-1">
                          <a:solidFill>
                            <a:srgbClr val="000000"/>
                          </a:solidFill>
                          <a:latin typeface="Times New Roman"/>
                        </a:rPr>
                        <a:t>Организация общественных (временных) работ на территории городского округа «Вуктыл» </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328,5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1096200">
                <a:tc>
                  <a:txBody>
                    <a:bodyPr/>
                    <a:lstStyle/>
                    <a:p>
                      <a:pPr algn="just">
                        <a:lnSpc>
                          <a:spcPct val="100000"/>
                        </a:lnSpc>
                        <a:buNone/>
                      </a:pPr>
                      <a:r>
                        <a:rPr lang="ru-RU" sz="1100" b="1" strike="noStrike" spc="-1">
                          <a:solidFill>
                            <a:srgbClr val="000000"/>
                          </a:solidFill>
                          <a:latin typeface="Times New Roman"/>
                        </a:rPr>
                        <a:t>Адаптация объектов жилого фонда и дворовых территорий к потребностям инвалидов и других маломобильных групп населения, в том числе: оборудование (оснащение) входной зоны помещения, крыльца, тамбура, вестибюля подъезда и путей движения (лифта, лестницы), оборудование путей движения специальными приспособлениями (пандусами, опорными поручнями, аппарелями, подъемниками, местами крепления колясок, светозвуковыми информаторами внутри зданий, напольными тактильными покрытиями перед лестницей, контрастной окраской крайних ступеней, дверными проемами со звуковым маяком)</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000000"/>
                          </a:solidFill>
                          <a:latin typeface="Times New Roman"/>
                        </a:rPr>
                        <a:t>34,4</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r h="274320">
                <a:tc>
                  <a:txBody>
                    <a:bodyPr/>
                    <a:lstStyle/>
                    <a:p>
                      <a:pPr algn="just">
                        <a:lnSpc>
                          <a:spcPct val="100000"/>
                        </a:lnSpc>
                        <a:buNone/>
                      </a:pPr>
                      <a:r>
                        <a:rPr lang="ru-RU" sz="1100" b="1" strike="noStrike" spc="-1">
                          <a:solidFill>
                            <a:srgbClr val="000000"/>
                          </a:solidFill>
                          <a:latin typeface="Times New Roman"/>
                        </a:rPr>
                        <a:t>Финансовая поддержка социально ориентированных некоммерческих организаций</a:t>
                      </a:r>
                      <a:endParaRPr lang="ru-RU" sz="11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208,1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0"/>
                  </a:ext>
                </a:extLst>
              </a:tr>
            </a:tbl>
          </a:graphicData>
        </a:graphic>
      </p:graphicFrame>
      <p:sp>
        <p:nvSpPr>
          <p:cNvPr id="256" name="Прямоугольник 10"/>
          <p:cNvSpPr/>
          <p:nvPr/>
        </p:nvSpPr>
        <p:spPr>
          <a:xfrm>
            <a:off x="336960" y="630936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51,9% или 1 499,1 тыс. руб.</a:t>
            </a:r>
            <a:endParaRPr lang="ru-RU" sz="1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57"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58" name="Прямоугольник 5"/>
          <p:cNvSpPr/>
          <p:nvPr/>
        </p:nvSpPr>
        <p:spPr>
          <a:xfrm>
            <a:off x="336960" y="764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523227"/>
                </a:solidFill>
                <a:latin typeface="Franklin Gothic Book"/>
              </a:rPr>
              <a:t>МП «Муниципальное управление»</a:t>
            </a:r>
            <a:endParaRPr lang="ru-RU" sz="1800" b="0" strike="noStrike" spc="-1">
              <a:latin typeface="Arial"/>
            </a:endParaRPr>
          </a:p>
        </p:txBody>
      </p:sp>
      <p:graphicFrame>
        <p:nvGraphicFramePr>
          <p:cNvPr id="259" name="Таблица 6"/>
          <p:cNvGraphicFramePr/>
          <p:nvPr/>
        </p:nvGraphicFramePr>
        <p:xfrm>
          <a:off x="611640" y="1556640"/>
          <a:ext cx="8280720" cy="3546000"/>
        </p:xfrm>
        <a:graphic>
          <a:graphicData uri="http://schemas.openxmlformats.org/drawingml/2006/table">
            <a:tbl>
              <a:tblPr/>
              <a:tblGrid>
                <a:gridCol w="712872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5684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1370520">
                <a:tc>
                  <a:txBody>
                    <a:bodyPr/>
                    <a:lstStyle/>
                    <a:p>
                      <a:pPr algn="just">
                        <a:lnSpc>
                          <a:spcPct val="100000"/>
                        </a:lnSpc>
                        <a:buNone/>
                      </a:pPr>
                      <a:r>
                        <a:rPr lang="ru-RU" sz="1400" b="1" strike="noStrike" spc="-1">
                          <a:solidFill>
                            <a:srgbClr val="000000"/>
                          </a:solidFill>
                          <a:latin typeface="Times New Roman"/>
                        </a:rPr>
                        <a:t>Размещение официальных пресс-релизов на официальном сайте администрации городского округа «Вуктыл» ( проведение «прямых линий»; проведение встреч с населением городского округа «Вуктыл», проведение встреч сотрудников администрации городского округа «Вуктыл» с представителями общественных объединений, трудовых коллективов, молодежных и прочих организаций, информирование о деятельности органов местного самоуправления)</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50,0</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522000">
                <a:tc>
                  <a:txBody>
                    <a:bodyPr/>
                    <a:lstStyle/>
                    <a:p>
                      <a:pPr algn="just">
                        <a:lnSpc>
                          <a:spcPct val="100000"/>
                        </a:lnSpc>
                        <a:buNone/>
                      </a:pPr>
                      <a:r>
                        <a:rPr lang="ru-RU" sz="1400" b="1" strike="noStrike" spc="-1">
                          <a:solidFill>
                            <a:srgbClr val="523227"/>
                          </a:solidFill>
                          <a:latin typeface="Times New Roman"/>
                        </a:rPr>
                        <a:t>Выполнение функций и полномочий органов местного самоуправления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523227"/>
                          </a:solidFill>
                          <a:latin typeface="Times New Roman"/>
                        </a:rPr>
                        <a:t>87 301,9</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597600">
                <a:tc>
                  <a:txBody>
                    <a:bodyPr/>
                    <a:lstStyle/>
                    <a:p>
                      <a:pPr algn="just">
                        <a:lnSpc>
                          <a:spcPct val="100000"/>
                        </a:lnSpc>
                        <a:buNone/>
                      </a:pPr>
                      <a:r>
                        <a:rPr lang="ru-RU" sz="1400" b="1" strike="noStrike" spc="-1">
                          <a:solidFill>
                            <a:srgbClr val="523227"/>
                          </a:solidFill>
                          <a:latin typeface="Times New Roman"/>
                        </a:rPr>
                        <a:t>Обеспечение деятельности муниципального казенного учреждения «Межотраслевая централизованная бухгалтерия» городского округа «Вуктыл»</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523227"/>
                          </a:solidFill>
                          <a:latin typeface="Times New Roman"/>
                        </a:rPr>
                        <a:t>15 801,7</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597600">
                <a:tc>
                  <a:txBody>
                    <a:bodyPr/>
                    <a:lstStyle/>
                    <a:p>
                      <a:pPr algn="just">
                        <a:lnSpc>
                          <a:spcPct val="100000"/>
                        </a:lnSpc>
                        <a:buNone/>
                      </a:pPr>
                      <a:r>
                        <a:rPr lang="ru-RU" sz="1400" b="1" strike="noStrike" spc="-1">
                          <a:solidFill>
                            <a:srgbClr val="000000"/>
                          </a:solidFill>
                          <a:latin typeface="Times New Roman"/>
                        </a:rPr>
                        <a:t>Выполнение работ по ремонту, капитальному ремонту здания администрации городского округа «Вуктыл»</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523227"/>
                          </a:solidFill>
                          <a:latin typeface="Times New Roman"/>
                        </a:rPr>
                        <a:t>709,4</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bl>
          </a:graphicData>
        </a:graphic>
      </p:graphicFrame>
      <p:sp>
        <p:nvSpPr>
          <p:cNvPr id="260" name="Прямоугольник 7"/>
          <p:cNvSpPr/>
          <p:nvPr/>
        </p:nvSpPr>
        <p:spPr>
          <a:xfrm>
            <a:off x="407160" y="558936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523227"/>
                </a:solidFill>
                <a:latin typeface="Times New Roman"/>
              </a:rPr>
              <a:t>Исполнение программы составило 95,4% или 103 863,0 тыс. руб.</a:t>
            </a:r>
            <a:endParaRPr lang="ru-RU" sz="1400" b="0" strike="noStrike" spc="-1">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61"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62" name="Прямоугольник 8"/>
          <p:cNvSpPr/>
          <p:nvPr/>
        </p:nvSpPr>
        <p:spPr>
          <a:xfrm>
            <a:off x="276120" y="692640"/>
            <a:ext cx="8420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«Развитие строительства и жилищно-коммунального комплекса, энергосбережение и повышение энергоэффективности»</a:t>
            </a:r>
            <a:endParaRPr lang="ru-RU" sz="1800" b="0" strike="noStrike" spc="-1">
              <a:latin typeface="Arial"/>
            </a:endParaRPr>
          </a:p>
        </p:txBody>
      </p:sp>
      <p:graphicFrame>
        <p:nvGraphicFramePr>
          <p:cNvPr id="263" name="Таблица 9"/>
          <p:cNvGraphicFramePr/>
          <p:nvPr/>
        </p:nvGraphicFramePr>
        <p:xfrm>
          <a:off x="323640" y="1359000"/>
          <a:ext cx="8640720" cy="4156200"/>
        </p:xfrm>
        <a:graphic>
          <a:graphicData uri="http://schemas.openxmlformats.org/drawingml/2006/table">
            <a:tbl>
              <a:tblPr/>
              <a:tblGrid>
                <a:gridCol w="748872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7772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339120">
                <a:tc>
                  <a:txBody>
                    <a:bodyPr/>
                    <a:lstStyle/>
                    <a:p>
                      <a:pPr algn="just">
                        <a:lnSpc>
                          <a:spcPct val="100000"/>
                        </a:lnSpc>
                        <a:buNone/>
                      </a:pPr>
                      <a:r>
                        <a:rPr lang="ru-RU" sz="1200" b="1" strike="noStrike" spc="-1">
                          <a:solidFill>
                            <a:srgbClr val="000000"/>
                          </a:solidFill>
                          <a:latin typeface="Times New Roman"/>
                        </a:rPr>
                        <a:t>Благоустройство территории городского округа «Вуктыл»</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14 531,1</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362520">
                <a:tc>
                  <a:txBody>
                    <a:bodyPr/>
                    <a:lstStyle/>
                    <a:p>
                      <a:pPr algn="just">
                        <a:lnSpc>
                          <a:spcPct val="100000"/>
                        </a:lnSpc>
                        <a:buNone/>
                      </a:pPr>
                      <a:r>
                        <a:rPr lang="ru-RU" sz="1200" b="1" strike="noStrike" spc="-1">
                          <a:solidFill>
                            <a:srgbClr val="000000"/>
                          </a:solidFill>
                          <a:latin typeface="Times New Roman"/>
                        </a:rPr>
                        <a:t>Реализация социально-значимых проектов МО ГО «Вуктыл» в рамках проекта «Народный бюджет»</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4 912,0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286560">
                <a:tc>
                  <a:txBody>
                    <a:bodyPr/>
                    <a:lstStyle/>
                    <a:p>
                      <a:pPr algn="just">
                        <a:lnSpc>
                          <a:spcPct val="100000"/>
                        </a:lnSpc>
                        <a:buNone/>
                      </a:pPr>
                      <a:r>
                        <a:rPr lang="ru-RU" sz="1200" b="1" strike="noStrike" spc="-1">
                          <a:solidFill>
                            <a:srgbClr val="000000"/>
                          </a:solidFill>
                          <a:latin typeface="Times New Roman"/>
                        </a:rPr>
                        <a:t>Обеспечение деятельности муниципального бюджетного учреждения «Локомотив»</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60 103,6</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286560">
                <a:tc>
                  <a:txBody>
                    <a:bodyPr/>
                    <a:lstStyle/>
                    <a:p>
                      <a:pPr algn="just">
                        <a:lnSpc>
                          <a:spcPct val="100000"/>
                        </a:lnSpc>
                        <a:buNone/>
                      </a:pPr>
                      <a:r>
                        <a:rPr lang="ru-RU" sz="1200" b="1" strike="noStrike" spc="-1">
                          <a:solidFill>
                            <a:srgbClr val="000000"/>
                          </a:solidFill>
                          <a:latin typeface="Times New Roman"/>
                        </a:rPr>
                        <a:t>Укрепление материально-технической базы муниципального бюджетного учреждения «Локомотив»</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9 149,5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286560">
                <a:tc>
                  <a:txBody>
                    <a:bodyPr/>
                    <a:lstStyle/>
                    <a:p>
                      <a:pPr algn="just">
                        <a:lnSpc>
                          <a:spcPct val="100000"/>
                        </a:lnSpc>
                        <a:buNone/>
                      </a:pPr>
                      <a:r>
                        <a:rPr lang="ru-RU" sz="1200" b="1" strike="noStrike" spc="-1">
                          <a:solidFill>
                            <a:srgbClr val="000000"/>
                          </a:solidFill>
                          <a:latin typeface="Times New Roman"/>
                        </a:rPr>
                        <a:t>Погашение кредиторской задолженности прошлых лет</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62,7</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639360">
                <a:tc>
                  <a:txBody>
                    <a:bodyPr/>
                    <a:lstStyle/>
                    <a:p>
                      <a:pPr algn="just">
                        <a:lnSpc>
                          <a:spcPct val="100000"/>
                        </a:lnSpc>
                        <a:buNone/>
                      </a:pPr>
                      <a:r>
                        <a:rPr lang="ru-RU" sz="1200" b="1" strike="noStrike" spc="-1">
                          <a:solidFill>
                            <a:srgbClr val="000000"/>
                          </a:solidFill>
                          <a:latin typeface="Times New Roman"/>
                        </a:rPr>
                        <a:t>Капитальный ремонт (ремонт) объектов коммунального хозяйства и инженерной инфраструктуры, в том числе сетей электро-, тепло-, водоснабжения, водоотведения, ливневой и дренажной канализации (в том числе ремонт и восстановление колодцев, решеток ливневой канализации)</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347,1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362520">
                <a:tc>
                  <a:txBody>
                    <a:bodyPr/>
                    <a:lstStyle/>
                    <a:p>
                      <a:pPr algn="just">
                        <a:lnSpc>
                          <a:spcPct val="100000"/>
                        </a:lnSpc>
                        <a:buNone/>
                      </a:pPr>
                      <a:r>
                        <a:rPr lang="ru-RU" sz="1200" b="1" strike="noStrike" spc="-1">
                          <a:solidFill>
                            <a:srgbClr val="000000"/>
                          </a:solidFill>
                          <a:latin typeface="Times New Roman"/>
                        </a:rPr>
                        <a:t>Оснащение объектов муниципальной собственности приборами учета и энергетических ресурсов</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405,1</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r h="362520">
                <a:tc>
                  <a:txBody>
                    <a:bodyPr/>
                    <a:lstStyle/>
                    <a:p>
                      <a:pPr algn="just">
                        <a:lnSpc>
                          <a:spcPct val="100000"/>
                        </a:lnSpc>
                        <a:buNone/>
                      </a:pPr>
                      <a:r>
                        <a:rPr lang="ru-RU" sz="1200" b="1" strike="noStrike" spc="-1">
                          <a:solidFill>
                            <a:srgbClr val="000000"/>
                          </a:solidFill>
                          <a:latin typeface="Times New Roman"/>
                        </a:rPr>
                        <a:t>Замена ламп накаливания на энергосберегающие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6,0</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8"/>
                  </a:ext>
                </a:extLst>
              </a:tr>
              <a:tr h="477720">
                <a:tc>
                  <a:txBody>
                    <a:bodyPr/>
                    <a:lstStyle/>
                    <a:p>
                      <a:pPr algn="just">
                        <a:lnSpc>
                          <a:spcPct val="100000"/>
                        </a:lnSpc>
                        <a:buNone/>
                      </a:pPr>
                      <a:r>
                        <a:rPr lang="ru-RU" sz="1200" b="1" strike="noStrike" spc="-1">
                          <a:solidFill>
                            <a:srgbClr val="000000"/>
                          </a:solidFill>
                          <a:latin typeface="Times New Roman"/>
                        </a:rPr>
                        <a:t>Оборудование жилых домов внутридомовым (внутриквартирным) оборудованием, разработка проектно-сметной документации, в том числе получение технических условий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200" b="1" strike="noStrike" spc="-1">
                          <a:solidFill>
                            <a:srgbClr val="000000"/>
                          </a:solidFill>
                          <a:latin typeface="Times New Roman"/>
                        </a:rPr>
                        <a:t>769,3</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9"/>
                  </a:ext>
                </a:extLst>
              </a:tr>
              <a:tr h="274320">
                <a:tc>
                  <a:txBody>
                    <a:bodyPr/>
                    <a:lstStyle/>
                    <a:p>
                      <a:pPr algn="just">
                        <a:lnSpc>
                          <a:spcPct val="100000"/>
                        </a:lnSpc>
                        <a:buNone/>
                      </a:pPr>
                      <a:r>
                        <a:rPr lang="ru-RU" sz="1200" b="1" strike="noStrike" spc="-1">
                          <a:solidFill>
                            <a:srgbClr val="000000"/>
                          </a:solidFill>
                          <a:latin typeface="Times New Roman"/>
                        </a:rPr>
                        <a:t>Строительство общественной бани </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200" b="1" strike="noStrike" spc="-1">
                          <a:solidFill>
                            <a:srgbClr val="000000"/>
                          </a:solidFill>
                          <a:latin typeface="Times New Roman"/>
                        </a:rPr>
                        <a:t>607,5</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10"/>
                  </a:ext>
                </a:extLst>
              </a:tr>
            </a:tbl>
          </a:graphicData>
        </a:graphic>
      </p:graphicFrame>
      <p:sp>
        <p:nvSpPr>
          <p:cNvPr id="264" name="Прямоугольник 10"/>
          <p:cNvSpPr/>
          <p:nvPr/>
        </p:nvSpPr>
        <p:spPr>
          <a:xfrm>
            <a:off x="276120" y="580536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98,7% или 90 893,9 тыс. руб.</a:t>
            </a:r>
            <a:endParaRPr lang="ru-RU" sz="14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65"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66" name="Прямоугольник 5"/>
          <p:cNvSpPr/>
          <p:nvPr/>
        </p:nvSpPr>
        <p:spPr>
          <a:xfrm>
            <a:off x="364320" y="692640"/>
            <a:ext cx="84200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«Управление муниципальным имуществом»</a:t>
            </a:r>
            <a:endParaRPr lang="ru-RU" sz="1800" b="0" strike="noStrike" spc="-1">
              <a:latin typeface="Arial"/>
            </a:endParaRPr>
          </a:p>
        </p:txBody>
      </p:sp>
      <p:graphicFrame>
        <p:nvGraphicFramePr>
          <p:cNvPr id="267" name="Таблица 6"/>
          <p:cNvGraphicFramePr/>
          <p:nvPr/>
        </p:nvGraphicFramePr>
        <p:xfrm>
          <a:off x="395640" y="1412640"/>
          <a:ext cx="8388720" cy="4200480"/>
        </p:xfrm>
        <a:graphic>
          <a:graphicData uri="http://schemas.openxmlformats.org/drawingml/2006/table">
            <a:tbl>
              <a:tblPr/>
              <a:tblGrid>
                <a:gridCol w="6982200">
                  <a:extLst>
                    <a:ext uri="{9D8B030D-6E8A-4147-A177-3AD203B41FA5}">
                      <a16:colId xmlns:a16="http://schemas.microsoft.com/office/drawing/2014/main" val="20000"/>
                    </a:ext>
                  </a:extLst>
                </a:gridCol>
                <a:gridCol w="1406520">
                  <a:extLst>
                    <a:ext uri="{9D8B030D-6E8A-4147-A177-3AD203B41FA5}">
                      <a16:colId xmlns:a16="http://schemas.microsoft.com/office/drawing/2014/main" val="20001"/>
                    </a:ext>
                  </a:extLst>
                </a:gridCol>
              </a:tblGrid>
              <a:tr h="518040">
                <a:tc>
                  <a:txBody>
                    <a:bodyPr/>
                    <a:lstStyle/>
                    <a:p>
                      <a:pPr algn="ctr">
                        <a:lnSpc>
                          <a:spcPct val="100000"/>
                        </a:lnSpc>
                        <a:buNone/>
                      </a:pPr>
                      <a:r>
                        <a:rPr lang="ru-RU" sz="1400" b="1" strike="noStrike" spc="-1">
                          <a:solidFill>
                            <a:srgbClr val="000000"/>
                          </a:solidFill>
                          <a:latin typeface="Times New Roman"/>
                        </a:rPr>
                        <a:t>Наименование мероприятия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Сумма,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731160">
                <a:tc>
                  <a:txBody>
                    <a:bodyPr/>
                    <a:lstStyle/>
                    <a:p>
                      <a:pPr algn="just">
                        <a:lnSpc>
                          <a:spcPct val="100000"/>
                        </a:lnSpc>
                        <a:buNone/>
                      </a:pPr>
                      <a:r>
                        <a:rPr lang="ru-RU" sz="1400" b="1" strike="noStrike" spc="-1">
                          <a:solidFill>
                            <a:srgbClr val="000000"/>
                          </a:solidFill>
                          <a:latin typeface="Times New Roman"/>
                        </a:rPr>
                        <a:t>Организация постановки на кадастровый учет объектов недвижимого имущества и земельных участков, находящихся в муниципальной собственности, в том числе выявленных бесхозяйных</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334,9</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518040">
                <a:tc>
                  <a:txBody>
                    <a:bodyPr/>
                    <a:lstStyle/>
                    <a:p>
                      <a:pPr algn="just">
                        <a:lnSpc>
                          <a:spcPct val="100000"/>
                        </a:lnSpc>
                        <a:buNone/>
                      </a:pPr>
                      <a:r>
                        <a:rPr lang="ru-RU" sz="1400" b="1" strike="noStrike" spc="-1">
                          <a:solidFill>
                            <a:srgbClr val="000000"/>
                          </a:solidFill>
                          <a:latin typeface="Times New Roman"/>
                        </a:rPr>
                        <a:t>Приобретение имущества (основных средств, материальных запасов) в муниципальную собственность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948,8</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360000">
                <a:tc>
                  <a:txBody>
                    <a:bodyPr/>
                    <a:lstStyle/>
                    <a:p>
                      <a:pPr algn="just">
                        <a:lnSpc>
                          <a:spcPct val="100000"/>
                        </a:lnSpc>
                        <a:buNone/>
                      </a:pPr>
                      <a:r>
                        <a:rPr lang="ru-RU" sz="1400" b="1" strike="noStrike" spc="-1">
                          <a:solidFill>
                            <a:srgbClr val="000000"/>
                          </a:solidFill>
                          <a:latin typeface="Times New Roman"/>
                        </a:rPr>
                        <a:t>Комплексные кадастровые работы</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963,1</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518040">
                <a:tc>
                  <a:txBody>
                    <a:bodyPr/>
                    <a:lstStyle/>
                    <a:p>
                      <a:pPr algn="just">
                        <a:lnSpc>
                          <a:spcPct val="100000"/>
                        </a:lnSpc>
                        <a:buNone/>
                      </a:pPr>
                      <a:r>
                        <a:rPr lang="ru-RU" sz="1400" b="1" strike="noStrike" spc="-1">
                          <a:solidFill>
                            <a:srgbClr val="000000"/>
                          </a:solidFill>
                          <a:latin typeface="Times New Roman"/>
                        </a:rPr>
                        <a:t>Организация работ по разработке проектов межевания территории кадастровых кварталов для обеспечения проведения комплексных кадастровых работ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endParaRPr lang="ru-RU" sz="1400" b="0" strike="noStrike" spc="-1">
                        <a:latin typeface="Arial"/>
                      </a:endParaRPr>
                    </a:p>
                    <a:p>
                      <a:pPr algn="ctr">
                        <a:lnSpc>
                          <a:spcPct val="100000"/>
                        </a:lnSpc>
                        <a:buNone/>
                      </a:pPr>
                      <a:r>
                        <a:rPr lang="ru-RU" sz="1400" b="1" strike="noStrike" spc="-1">
                          <a:solidFill>
                            <a:srgbClr val="000000"/>
                          </a:solidFill>
                          <a:latin typeface="Times New Roman"/>
                        </a:rPr>
                        <a:t>836,9</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r h="518040">
                <a:tc>
                  <a:txBody>
                    <a:bodyPr/>
                    <a:lstStyle/>
                    <a:p>
                      <a:pPr algn="just">
                        <a:lnSpc>
                          <a:spcPct val="100000"/>
                        </a:lnSpc>
                        <a:buNone/>
                      </a:pPr>
                      <a:r>
                        <a:rPr lang="ru-RU" sz="1400" b="1" strike="noStrike" spc="-1">
                          <a:solidFill>
                            <a:srgbClr val="000000"/>
                          </a:solidFill>
                          <a:latin typeface="Times New Roman"/>
                        </a:rPr>
                        <a:t>Предоставление муниципального имущества и земельных участков в аренду, пользование</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57,9</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5"/>
                  </a:ext>
                </a:extLst>
              </a:tr>
              <a:tr h="518040">
                <a:tc>
                  <a:txBody>
                    <a:bodyPr/>
                    <a:lstStyle/>
                    <a:p>
                      <a:pPr algn="just">
                        <a:lnSpc>
                          <a:spcPct val="100000"/>
                        </a:lnSpc>
                        <a:buNone/>
                      </a:pPr>
                      <a:r>
                        <a:rPr lang="ru-RU" sz="1400" b="1" strike="noStrike" spc="-1">
                          <a:solidFill>
                            <a:srgbClr val="000000"/>
                          </a:solidFill>
                          <a:latin typeface="Times New Roman"/>
                        </a:rPr>
                        <a:t>Содержание объектов муниципальной собственности, в том числе не переданных пользователям</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27 477,1</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6"/>
                  </a:ext>
                </a:extLst>
              </a:tr>
              <a:tr h="518040">
                <a:tc>
                  <a:txBody>
                    <a:bodyPr/>
                    <a:lstStyle/>
                    <a:p>
                      <a:pPr algn="just">
                        <a:lnSpc>
                          <a:spcPct val="100000"/>
                        </a:lnSpc>
                        <a:buNone/>
                      </a:pPr>
                      <a:r>
                        <a:rPr lang="ru-RU" sz="1400" b="1" strike="noStrike" spc="-1">
                          <a:solidFill>
                            <a:srgbClr val="000000"/>
                          </a:solidFill>
                          <a:latin typeface="Times New Roman"/>
                        </a:rPr>
                        <a:t>Проведение мероприятий по капитальному и текущему ремонту объектов недвижимого имущества</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1 137,3</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7"/>
                  </a:ext>
                </a:extLst>
              </a:tr>
            </a:tbl>
          </a:graphicData>
        </a:graphic>
      </p:graphicFrame>
      <p:sp>
        <p:nvSpPr>
          <p:cNvPr id="268" name="Прямоугольник 7"/>
          <p:cNvSpPr/>
          <p:nvPr/>
        </p:nvSpPr>
        <p:spPr>
          <a:xfrm>
            <a:off x="364320" y="5910840"/>
            <a:ext cx="82807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77,5% или 31 756,0 тыс. руб.</a:t>
            </a:r>
            <a:endParaRPr lang="ru-RU" sz="1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70" name="Прямоугольник 5"/>
          <p:cNvSpPr/>
          <p:nvPr/>
        </p:nvSpPr>
        <p:spPr>
          <a:xfrm>
            <a:off x="230040" y="1052640"/>
            <a:ext cx="395496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«Управление муниципальными финансами и муниципальным долгом городского округа «Вуктыл»</a:t>
            </a:r>
            <a:endParaRPr lang="ru-RU" sz="1800" b="0" strike="noStrike" spc="-1">
              <a:latin typeface="Arial"/>
            </a:endParaRPr>
          </a:p>
        </p:txBody>
      </p:sp>
      <p:graphicFrame>
        <p:nvGraphicFramePr>
          <p:cNvPr id="271" name="Таблица 6"/>
          <p:cNvGraphicFramePr/>
          <p:nvPr/>
        </p:nvGraphicFramePr>
        <p:xfrm>
          <a:off x="107640" y="2349000"/>
          <a:ext cx="4248360" cy="1371600"/>
        </p:xfrm>
        <a:graphic>
          <a:graphicData uri="http://schemas.openxmlformats.org/drawingml/2006/table">
            <a:tbl>
              <a:tblPr/>
              <a:tblGrid>
                <a:gridCol w="3312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tblGrid>
              <a:tr h="28800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334800">
                <a:tc>
                  <a:txBody>
                    <a:bodyPr/>
                    <a:lstStyle/>
                    <a:p>
                      <a:pPr>
                        <a:lnSpc>
                          <a:spcPct val="100000"/>
                        </a:lnSpc>
                        <a:buNone/>
                      </a:pPr>
                      <a:r>
                        <a:rPr lang="ru-RU" sz="1200" b="1" strike="noStrike" spc="-1">
                          <a:solidFill>
                            <a:srgbClr val="000000"/>
                          </a:solidFill>
                          <a:latin typeface="Times New Roman"/>
                        </a:rPr>
                        <a:t>Обслуживание муниципального долга городского округа «Вуктыл»</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2 466,2</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288000">
                <a:tc>
                  <a:txBody>
                    <a:bodyPr/>
                    <a:lstStyle/>
                    <a:p>
                      <a:pPr>
                        <a:lnSpc>
                          <a:spcPct val="100000"/>
                        </a:lnSpc>
                        <a:buNone/>
                      </a:pPr>
                      <a:r>
                        <a:rPr lang="ru-RU" sz="1200" b="1" strike="noStrike" spc="-1">
                          <a:solidFill>
                            <a:srgbClr val="000000"/>
                          </a:solidFill>
                          <a:latin typeface="Times New Roman"/>
                        </a:rPr>
                        <a:t>Реализация функций аппарата исполнителей и участников программы</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11 003,2</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bl>
          </a:graphicData>
        </a:graphic>
      </p:graphicFrame>
      <p:sp>
        <p:nvSpPr>
          <p:cNvPr id="272" name="Прямоугольник 7"/>
          <p:cNvSpPr/>
          <p:nvPr/>
        </p:nvSpPr>
        <p:spPr>
          <a:xfrm>
            <a:off x="230040" y="4354560"/>
            <a:ext cx="402948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96,9% или 13 469,4 тыс. руб.</a:t>
            </a:r>
            <a:endParaRPr lang="ru-RU" sz="1400" b="0" strike="noStrike" spc="-1">
              <a:latin typeface="Arial"/>
            </a:endParaRPr>
          </a:p>
        </p:txBody>
      </p:sp>
      <p:sp>
        <p:nvSpPr>
          <p:cNvPr id="273" name="Прямоугольник 8"/>
          <p:cNvSpPr/>
          <p:nvPr/>
        </p:nvSpPr>
        <p:spPr>
          <a:xfrm>
            <a:off x="4500000" y="1187280"/>
            <a:ext cx="4461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«Формирование современной городской среды»</a:t>
            </a:r>
            <a:endParaRPr lang="ru-RU" sz="1800" b="0" strike="noStrike" spc="-1">
              <a:latin typeface="Arial"/>
            </a:endParaRPr>
          </a:p>
        </p:txBody>
      </p:sp>
      <p:graphicFrame>
        <p:nvGraphicFramePr>
          <p:cNvPr id="274" name="Таблица 9"/>
          <p:cNvGraphicFramePr/>
          <p:nvPr/>
        </p:nvGraphicFramePr>
        <p:xfrm>
          <a:off x="4644000" y="2349000"/>
          <a:ext cx="4317840" cy="1096560"/>
        </p:xfrm>
        <a:graphic>
          <a:graphicData uri="http://schemas.openxmlformats.org/drawingml/2006/table">
            <a:tbl>
              <a:tblPr/>
              <a:tblGrid>
                <a:gridCol w="3468600">
                  <a:extLst>
                    <a:ext uri="{9D8B030D-6E8A-4147-A177-3AD203B41FA5}">
                      <a16:colId xmlns:a16="http://schemas.microsoft.com/office/drawing/2014/main" val="20000"/>
                    </a:ext>
                  </a:extLst>
                </a:gridCol>
                <a:gridCol w="849240">
                  <a:extLst>
                    <a:ext uri="{9D8B030D-6E8A-4147-A177-3AD203B41FA5}">
                      <a16:colId xmlns:a16="http://schemas.microsoft.com/office/drawing/2014/main" val="20001"/>
                    </a:ext>
                  </a:extLst>
                </a:gridCol>
              </a:tblGrid>
              <a:tr h="456840">
                <a:tc>
                  <a:txBody>
                    <a:bodyPr/>
                    <a:lstStyle/>
                    <a:p>
                      <a:pPr algn="ctr">
                        <a:lnSpc>
                          <a:spcPct val="100000"/>
                        </a:lnSpc>
                        <a:buNone/>
                      </a:pPr>
                      <a:r>
                        <a:rPr lang="ru-RU" sz="1200" b="1" strike="noStrike" spc="-1">
                          <a:solidFill>
                            <a:srgbClr val="000000"/>
                          </a:solidFill>
                          <a:latin typeface="Times New Roman"/>
                        </a:rPr>
                        <a:t>Наименование мероприятия</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Сумма,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639360">
                <a:tc>
                  <a:txBody>
                    <a:bodyPr/>
                    <a:lstStyle/>
                    <a:p>
                      <a:pPr>
                        <a:lnSpc>
                          <a:spcPct val="100000"/>
                        </a:lnSpc>
                        <a:buNone/>
                      </a:pPr>
                      <a:r>
                        <a:rPr lang="ru-RU" sz="1200" b="1" strike="noStrike" spc="-1">
                          <a:solidFill>
                            <a:srgbClr val="000000"/>
                          </a:solidFill>
                          <a:latin typeface="Times New Roman"/>
                        </a:rPr>
                        <a:t>Реализация регионального проекта "Формирование комфортной городской среды"</a:t>
                      </a:r>
                      <a:endParaRPr lang="ru-RU"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5 342,2</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bl>
          </a:graphicData>
        </a:graphic>
      </p:graphicFrame>
      <p:sp>
        <p:nvSpPr>
          <p:cNvPr id="275" name="Прямоугольник 10"/>
          <p:cNvSpPr/>
          <p:nvPr/>
        </p:nvSpPr>
        <p:spPr>
          <a:xfrm>
            <a:off x="5148000" y="4370760"/>
            <a:ext cx="367200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100,0% или 5 342,2 тыс. руб.</a:t>
            </a:r>
            <a:endParaRPr lang="ru-RU" sz="14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76"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77" name="Прямоугольник 5"/>
          <p:cNvSpPr/>
          <p:nvPr/>
        </p:nvSpPr>
        <p:spPr>
          <a:xfrm>
            <a:off x="899640" y="1052640"/>
            <a:ext cx="78483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Franklin Gothic Book"/>
              </a:rPr>
              <a:t>МП «Обеспечение охраны общественного порядка и профилактики правонарушений»</a:t>
            </a:r>
            <a:endParaRPr lang="ru-RU" sz="1800" b="0" strike="noStrike" spc="-1">
              <a:latin typeface="Arial"/>
            </a:endParaRPr>
          </a:p>
        </p:txBody>
      </p:sp>
      <p:graphicFrame>
        <p:nvGraphicFramePr>
          <p:cNvPr id="278" name="Таблица 6"/>
          <p:cNvGraphicFramePr/>
          <p:nvPr/>
        </p:nvGraphicFramePr>
        <p:xfrm>
          <a:off x="611640" y="1917000"/>
          <a:ext cx="8064720" cy="3230880"/>
        </p:xfrm>
        <a:graphic>
          <a:graphicData uri="http://schemas.openxmlformats.org/drawingml/2006/table">
            <a:tbl>
              <a:tblPr/>
              <a:tblGrid>
                <a:gridCol w="669672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tblGrid>
              <a:tr h="518040">
                <a:tc>
                  <a:txBody>
                    <a:bodyPr/>
                    <a:lstStyle/>
                    <a:p>
                      <a:pPr algn="ctr">
                        <a:lnSpc>
                          <a:spcPct val="100000"/>
                        </a:lnSpc>
                        <a:buNone/>
                      </a:pPr>
                      <a:r>
                        <a:rPr lang="ru-RU" sz="1400" b="1" strike="noStrike" spc="-1">
                          <a:solidFill>
                            <a:srgbClr val="000000"/>
                          </a:solidFill>
                          <a:latin typeface="Times New Roman"/>
                        </a:rPr>
                        <a:t>Наименование мероприятия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Сумма, 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731160">
                <a:tc>
                  <a:txBody>
                    <a:bodyPr/>
                    <a:lstStyle/>
                    <a:p>
                      <a:pPr algn="just">
                        <a:lnSpc>
                          <a:spcPct val="100000"/>
                        </a:lnSpc>
                        <a:buNone/>
                      </a:pPr>
                      <a:r>
                        <a:rPr lang="ru-RU" sz="1400" b="1" strike="noStrike" spc="-1">
                          <a:solidFill>
                            <a:srgbClr val="000000"/>
                          </a:solidFill>
                          <a:latin typeface="Times New Roman"/>
                        </a:rPr>
                        <a:t>Организация деятельности добровольной народной дружины, поощрение граждан и членов добровольной народной дружины за участие в охране общественного порядка и раскрытие преступлений и правонарушений </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150,0</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518040">
                <a:tc>
                  <a:txBody>
                    <a:bodyPr/>
                    <a:lstStyle/>
                    <a:p>
                      <a:pPr algn="just">
                        <a:lnSpc>
                          <a:spcPct val="100000"/>
                        </a:lnSpc>
                        <a:buNone/>
                      </a:pPr>
                      <a:r>
                        <a:rPr lang="ru-RU" sz="1400" b="1" strike="noStrike" spc="-1">
                          <a:solidFill>
                            <a:srgbClr val="000000"/>
                          </a:solidFill>
                          <a:latin typeface="Times New Roman"/>
                        </a:rPr>
                        <a:t>Содержание систем антитеррористической защищенности учреждений и объектов массового пребывания людей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1 461,7</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944280">
                <a:tc>
                  <a:txBody>
                    <a:bodyPr/>
                    <a:lstStyle/>
                    <a:p>
                      <a:pPr algn="just">
                        <a:lnSpc>
                          <a:spcPct val="100000"/>
                        </a:lnSpc>
                        <a:buNone/>
                      </a:pPr>
                      <a:r>
                        <a:rPr lang="ru-RU" sz="1400" b="1" strike="noStrike" spc="-1">
                          <a:solidFill>
                            <a:srgbClr val="000000"/>
                          </a:solidFill>
                          <a:latin typeface="Times New Roman"/>
                        </a:rPr>
                        <a:t>Организация и выполнение мероприятий по обеспечению антитеррористической защищенности учреждений и мест (объектов) массового пребывания людей городского округа «Вуктыл» в соответствии с нормативными актами Правительства Российской Федерации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a:solidFill>
                            <a:srgbClr val="000000"/>
                          </a:solidFill>
                          <a:latin typeface="Times New Roman"/>
                        </a:rPr>
                        <a:t>2 041,0</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r h="518040">
                <a:tc>
                  <a:txBody>
                    <a:bodyPr/>
                    <a:lstStyle/>
                    <a:p>
                      <a:pPr algn="just">
                        <a:lnSpc>
                          <a:spcPct val="100000"/>
                        </a:lnSpc>
                        <a:buNone/>
                      </a:pPr>
                      <a:r>
                        <a:rPr lang="ru-RU" sz="1400" b="1" strike="noStrike" spc="-1">
                          <a:solidFill>
                            <a:srgbClr val="000000"/>
                          </a:solidFill>
                          <a:latin typeface="Times New Roman"/>
                        </a:rPr>
                        <a:t>Укрепление материально-технической базы и создание безопасных условий в муниципальных образовательных организациях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a:solidFill>
                            <a:srgbClr val="000000"/>
                          </a:solidFill>
                          <a:latin typeface="Times New Roman"/>
                        </a:rPr>
                        <a:t>543,4</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4"/>
                  </a:ext>
                </a:extLst>
              </a:tr>
            </a:tbl>
          </a:graphicData>
        </a:graphic>
      </p:graphicFrame>
      <p:sp>
        <p:nvSpPr>
          <p:cNvPr id="279" name="Прямоугольник 7"/>
          <p:cNvSpPr/>
          <p:nvPr/>
        </p:nvSpPr>
        <p:spPr>
          <a:xfrm>
            <a:off x="827640" y="5641560"/>
            <a:ext cx="77259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Исполнение программы составило 99,4% или 4 196,1 тыс. руб.</a:t>
            </a:r>
            <a:endParaRPr lang="ru-RU" sz="1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0" y="0"/>
            <a:ext cx="9143640" cy="105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81" name="Text Box 5"/>
          <p:cNvSpPr/>
          <p:nvPr/>
        </p:nvSpPr>
        <p:spPr>
          <a:xfrm>
            <a:off x="683640" y="1052640"/>
            <a:ext cx="77043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buNone/>
            </a:pPr>
            <a:r>
              <a:rPr lang="ru-RU" sz="1800" b="1" strike="noStrike" spc="-1">
                <a:solidFill>
                  <a:srgbClr val="000099"/>
                </a:solidFill>
                <a:latin typeface="Times New Roman"/>
              </a:rPr>
              <a:t>Непрограммные направления деятельности</a:t>
            </a:r>
            <a:endParaRPr lang="ru-RU" sz="1800" b="0" strike="noStrike" spc="-1">
              <a:latin typeface="Arial"/>
            </a:endParaRPr>
          </a:p>
        </p:txBody>
      </p:sp>
      <p:graphicFrame>
        <p:nvGraphicFramePr>
          <p:cNvPr id="282" name="Таблица 5"/>
          <p:cNvGraphicFramePr/>
          <p:nvPr/>
        </p:nvGraphicFramePr>
        <p:xfrm>
          <a:off x="287640" y="1556640"/>
          <a:ext cx="8496720" cy="3204840"/>
        </p:xfrm>
        <a:graphic>
          <a:graphicData uri="http://schemas.openxmlformats.org/drawingml/2006/table">
            <a:tbl>
              <a:tblPr/>
              <a:tblGrid>
                <a:gridCol w="6424200">
                  <a:extLst>
                    <a:ext uri="{9D8B030D-6E8A-4147-A177-3AD203B41FA5}">
                      <a16:colId xmlns:a16="http://schemas.microsoft.com/office/drawing/2014/main" val="20000"/>
                    </a:ext>
                  </a:extLst>
                </a:gridCol>
                <a:gridCol w="1036080">
                  <a:extLst>
                    <a:ext uri="{9D8B030D-6E8A-4147-A177-3AD203B41FA5}">
                      <a16:colId xmlns:a16="http://schemas.microsoft.com/office/drawing/2014/main" val="20001"/>
                    </a:ext>
                  </a:extLst>
                </a:gridCol>
                <a:gridCol w="1036440">
                  <a:extLst>
                    <a:ext uri="{9D8B030D-6E8A-4147-A177-3AD203B41FA5}">
                      <a16:colId xmlns:a16="http://schemas.microsoft.com/office/drawing/2014/main" val="20002"/>
                    </a:ext>
                  </a:extLst>
                </a:gridCol>
              </a:tblGrid>
              <a:tr h="685800">
                <a:tc>
                  <a:txBody>
                    <a:bodyPr/>
                    <a:lstStyle/>
                    <a:p>
                      <a:pPr algn="ctr">
                        <a:lnSpc>
                          <a:spcPct val="100000"/>
                        </a:lnSpc>
                        <a:buNone/>
                      </a:pPr>
                      <a:r>
                        <a:rPr lang="ru-RU" sz="1300" b="1" strike="noStrike" spc="-1">
                          <a:solidFill>
                            <a:srgbClr val="0000FF"/>
                          </a:solidFill>
                          <a:latin typeface="Times New Roman"/>
                        </a:rPr>
                        <a:t>Наименование показателя</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Сумма, </a:t>
                      </a:r>
                      <a:endParaRPr lang="ru-RU" sz="1300" b="0" strike="noStrike" spc="-1">
                        <a:latin typeface="Arial"/>
                      </a:endParaRPr>
                    </a:p>
                    <a:p>
                      <a:pPr algn="ctr">
                        <a:lnSpc>
                          <a:spcPct val="100000"/>
                        </a:lnSpc>
                        <a:buNone/>
                      </a:pPr>
                      <a:r>
                        <a:rPr lang="ru-RU" sz="1300" b="1" strike="noStrike" spc="-1">
                          <a:solidFill>
                            <a:srgbClr val="0000FF"/>
                          </a:solidFill>
                          <a:latin typeface="Times New Roman"/>
                        </a:rPr>
                        <a:t>тыс. руб.</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процент исполнения</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BC1A7"/>
                    </a:solidFill>
                  </a:tcPr>
                </a:tc>
                <a:extLst>
                  <a:ext uri="{0D108BD9-81ED-4DB2-BD59-A6C34878D82A}">
                    <a16:rowId xmlns:a16="http://schemas.microsoft.com/office/drawing/2014/main" val="10000"/>
                  </a:ext>
                </a:extLst>
              </a:tr>
              <a:tr h="339120">
                <a:tc>
                  <a:txBody>
                    <a:bodyPr/>
                    <a:lstStyle/>
                    <a:p>
                      <a:pPr algn="just">
                        <a:lnSpc>
                          <a:spcPct val="100000"/>
                        </a:lnSpc>
                        <a:buNone/>
                      </a:pPr>
                      <a:r>
                        <a:rPr lang="ru-RU" sz="1300" b="1" strike="noStrike" spc="-1">
                          <a:solidFill>
                            <a:srgbClr val="0000FF"/>
                          </a:solidFill>
                          <a:latin typeface="Times New Roman"/>
                        </a:rPr>
                        <a:t>Финансовое обеспечение деятельности Контрольно-счетной палаты ГО «Вуктыл»</a:t>
                      </a:r>
                      <a:endParaRPr lang="ru-RU" sz="13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32,5</a:t>
                      </a:r>
                      <a:endParaRPr lang="ru-RU" sz="13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14,5</a:t>
                      </a:r>
                      <a:endParaRPr lang="ru-RU" sz="13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C1A7"/>
                    </a:solidFill>
                  </a:tcPr>
                </a:tc>
                <a:extLst>
                  <a:ext uri="{0D108BD9-81ED-4DB2-BD59-A6C34878D82A}">
                    <a16:rowId xmlns:a16="http://schemas.microsoft.com/office/drawing/2014/main" val="10001"/>
                  </a:ext>
                </a:extLst>
              </a:tr>
              <a:tr h="360000">
                <a:tc>
                  <a:txBody>
                    <a:bodyPr/>
                    <a:lstStyle/>
                    <a:p>
                      <a:pPr algn="just">
                        <a:lnSpc>
                          <a:spcPct val="100000"/>
                        </a:lnSpc>
                        <a:buNone/>
                      </a:pPr>
                      <a:r>
                        <a:rPr lang="ru-RU" sz="1300" b="1" strike="noStrike" spc="-1">
                          <a:solidFill>
                            <a:srgbClr val="0000FF"/>
                          </a:solidFill>
                          <a:latin typeface="Times New Roman"/>
                        </a:rPr>
                        <a:t>Финансовое обеспечение деятельности Совета городского округа «Вуктыл»</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50,0</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100</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2"/>
                  </a:ext>
                </a:extLst>
              </a:tr>
              <a:tr h="360000">
                <a:tc>
                  <a:txBody>
                    <a:bodyPr/>
                    <a:lstStyle/>
                    <a:p>
                      <a:pPr algn="just">
                        <a:lnSpc>
                          <a:spcPct val="100000"/>
                        </a:lnSpc>
                        <a:buNone/>
                      </a:pPr>
                      <a:r>
                        <a:rPr lang="ru-RU" sz="1300" b="1" strike="noStrike" spc="-1">
                          <a:solidFill>
                            <a:srgbClr val="0000FF"/>
                          </a:solidFill>
                          <a:latin typeface="Times New Roman"/>
                        </a:rPr>
                        <a:t>Резервный фонд администрации ГО «Вуктыл»</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631,8</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97,2</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3"/>
                  </a:ext>
                </a:extLst>
              </a:tr>
              <a:tr h="576000">
                <a:tc>
                  <a:txBody>
                    <a:bodyPr/>
                    <a:lstStyle/>
                    <a:p>
                      <a:pPr algn="just">
                        <a:lnSpc>
                          <a:spcPct val="100000"/>
                        </a:lnSpc>
                        <a:buNone/>
                      </a:pPr>
                      <a:r>
                        <a:rPr lang="ru-RU" sz="1300" b="1" strike="noStrike" spc="-1">
                          <a:solidFill>
                            <a:srgbClr val="0000FF"/>
                          </a:solidFill>
                          <a:latin typeface="Times New Roman"/>
                        </a:rPr>
                        <a:t>Субвенции на осуществление полномочий по составлению (изменению) списков кандидатов в присяжные заседатели федеральных судов общей юрисдикции в РФ</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171,1</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100</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4"/>
                  </a:ext>
                </a:extLst>
              </a:tr>
              <a:tr h="883800">
                <a:tc>
                  <a:txBody>
                    <a:bodyPr/>
                    <a:lstStyle/>
                    <a:p>
                      <a:pPr algn="just">
                        <a:lnSpc>
                          <a:spcPct val="100000"/>
                        </a:lnSpc>
                        <a:buNone/>
                      </a:pPr>
                      <a:r>
                        <a:rPr lang="ru-RU" sz="1300" b="1" strike="noStrike" spc="-1">
                          <a:solidFill>
                            <a:srgbClr val="0000FF"/>
                          </a:solidFill>
                          <a:latin typeface="Times New Roman"/>
                        </a:rPr>
                        <a:t>Субвенции на осуществление государственных полномочий Республики Коми, предусмотренных пунктом 6 статьи 1, статьями 2, 2(1) и 3 Закона Республики Коми "О наделении органов местного самоуправления в Республике Коми отдельными государственными полномочиями Республики Коми"</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27,7</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tc>
                  <a:txBody>
                    <a:bodyPr/>
                    <a:lstStyle/>
                    <a:p>
                      <a:pPr algn="ctr">
                        <a:lnSpc>
                          <a:spcPct val="100000"/>
                        </a:lnSpc>
                        <a:buNone/>
                      </a:pPr>
                      <a:r>
                        <a:rPr lang="ru-RU" sz="1300" b="1" strike="noStrike" spc="-1">
                          <a:solidFill>
                            <a:srgbClr val="0000FF"/>
                          </a:solidFill>
                          <a:latin typeface="Times New Roman"/>
                        </a:rPr>
                        <a:t>100</a:t>
                      </a:r>
                      <a:endParaRPr lang="ru-RU" sz="13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BC1A7"/>
                    </a:solidFill>
                  </a:tcPr>
                </a:tc>
                <a:extLst>
                  <a:ext uri="{0D108BD9-81ED-4DB2-BD59-A6C34878D82A}">
                    <a16:rowId xmlns:a16="http://schemas.microsoft.com/office/drawing/2014/main" val="10005"/>
                  </a:ext>
                </a:extLst>
              </a:tr>
            </a:tbl>
          </a:graphicData>
        </a:graphic>
      </p:graphicFrame>
      <p:sp>
        <p:nvSpPr>
          <p:cNvPr id="283" name="Прямоугольник 6"/>
          <p:cNvSpPr/>
          <p:nvPr/>
        </p:nvSpPr>
        <p:spPr>
          <a:xfrm>
            <a:off x="265320" y="5229360"/>
            <a:ext cx="86407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0000CC"/>
                </a:solidFill>
                <a:latin typeface="Times New Roman"/>
              </a:rPr>
              <a:t>В целом исполнение по непрограммным направлениям деятельности составило 59,6%  или  913,1 тыс. руб.</a:t>
            </a:r>
            <a:endParaRPr lang="ru-RU" sz="160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84"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85" name="Text Box 5"/>
          <p:cNvSpPr/>
          <p:nvPr/>
        </p:nvSpPr>
        <p:spPr>
          <a:xfrm>
            <a:off x="971640" y="758880"/>
            <a:ext cx="783036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99"/>
              </a:spcBef>
              <a:buNone/>
            </a:pPr>
            <a:r>
              <a:rPr lang="ru-RU" sz="1600" b="1" strike="noStrike" spc="-1">
                <a:solidFill>
                  <a:srgbClr val="000099"/>
                </a:solidFill>
                <a:latin typeface="Times New Roman"/>
              </a:rPr>
              <a:t>В 2022 году в  МО ГО «Вуктыл» в рамках проекта «Народный бюджет» были реализованы 15 проектов </a:t>
            </a:r>
            <a:endParaRPr lang="ru-RU" sz="1600" b="0" strike="noStrike" spc="-1">
              <a:latin typeface="Arial"/>
            </a:endParaRPr>
          </a:p>
        </p:txBody>
      </p:sp>
      <p:graphicFrame>
        <p:nvGraphicFramePr>
          <p:cNvPr id="286" name="Таблица 1"/>
          <p:cNvGraphicFramePr/>
          <p:nvPr>
            <p:extLst>
              <p:ext uri="{D42A27DB-BD31-4B8C-83A1-F6EECF244321}">
                <p14:modId xmlns:p14="http://schemas.microsoft.com/office/powerpoint/2010/main" val="1775265846"/>
              </p:ext>
            </p:extLst>
          </p:nvPr>
        </p:nvGraphicFramePr>
        <p:xfrm>
          <a:off x="183970" y="1655680"/>
          <a:ext cx="8775700" cy="4251960"/>
        </p:xfrm>
        <a:graphic>
          <a:graphicData uri="http://schemas.openxmlformats.org/drawingml/2006/table">
            <a:tbl>
              <a:tblPr/>
              <a:tblGrid>
                <a:gridCol w="289067">
                  <a:extLst>
                    <a:ext uri="{9D8B030D-6E8A-4147-A177-3AD203B41FA5}">
                      <a16:colId xmlns:a16="http://schemas.microsoft.com/office/drawing/2014/main" val="20000"/>
                    </a:ext>
                  </a:extLst>
                </a:gridCol>
                <a:gridCol w="4631843">
                  <a:extLst>
                    <a:ext uri="{9D8B030D-6E8A-4147-A177-3AD203B41FA5}">
                      <a16:colId xmlns:a16="http://schemas.microsoft.com/office/drawing/2014/main" val="20001"/>
                    </a:ext>
                  </a:extLst>
                </a:gridCol>
                <a:gridCol w="855749">
                  <a:extLst>
                    <a:ext uri="{9D8B030D-6E8A-4147-A177-3AD203B41FA5}">
                      <a16:colId xmlns:a16="http://schemas.microsoft.com/office/drawing/2014/main" val="20002"/>
                    </a:ext>
                  </a:extLst>
                </a:gridCol>
                <a:gridCol w="570499">
                  <a:extLst>
                    <a:ext uri="{9D8B030D-6E8A-4147-A177-3AD203B41FA5}">
                      <a16:colId xmlns:a16="http://schemas.microsoft.com/office/drawing/2014/main" val="20003"/>
                    </a:ext>
                  </a:extLst>
                </a:gridCol>
                <a:gridCol w="499186">
                  <a:extLst>
                    <a:ext uri="{9D8B030D-6E8A-4147-A177-3AD203B41FA5}">
                      <a16:colId xmlns:a16="http://schemas.microsoft.com/office/drawing/2014/main" val="20004"/>
                    </a:ext>
                  </a:extLst>
                </a:gridCol>
                <a:gridCol w="570499">
                  <a:extLst>
                    <a:ext uri="{9D8B030D-6E8A-4147-A177-3AD203B41FA5}">
                      <a16:colId xmlns:a16="http://schemas.microsoft.com/office/drawing/2014/main" val="20005"/>
                    </a:ext>
                  </a:extLst>
                </a:gridCol>
                <a:gridCol w="859314">
                  <a:extLst>
                    <a:ext uri="{9D8B030D-6E8A-4147-A177-3AD203B41FA5}">
                      <a16:colId xmlns:a16="http://schemas.microsoft.com/office/drawing/2014/main" val="20006"/>
                    </a:ext>
                  </a:extLst>
                </a:gridCol>
                <a:gridCol w="499543">
                  <a:extLst>
                    <a:ext uri="{9D8B030D-6E8A-4147-A177-3AD203B41FA5}">
                      <a16:colId xmlns:a16="http://schemas.microsoft.com/office/drawing/2014/main" val="20007"/>
                    </a:ext>
                  </a:extLst>
                </a:gridCol>
              </a:tblGrid>
              <a:tr h="261941">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 №</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Наименование проекта</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Место реализации</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Объем финансирования    </a:t>
                      </a:r>
                      <a:endParaRPr lang="ru-RU" sz="900" b="0" strike="noStrike" kern="0" spc="-1" baseline="0" dirty="0">
                        <a:latin typeface="Times New Roman" panose="02020603050405020304" pitchFamily="18" charset="0"/>
                        <a:cs typeface="Times New Roman" panose="02020603050405020304" pitchFamily="18" charset="0"/>
                      </a:endParaRPr>
                    </a:p>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   (тыс. руб.)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Исполнение (тыс. руб.)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 исполнения</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0"/>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РБ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МБ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Иные </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1</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Приобретение уличного спортивного комплекса для МБДОУ «Детский сад «Дюймовочка» г. Вуктыл</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359,7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359,7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2"/>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300,0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26,4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2</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Ремонтные работы здания МБОУ «СОШ №2 им. Г.В. Кравченко» г. Вуктыл</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342,4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342,4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4"/>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300,0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9,1</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3</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Оснащение детского сада современным игровым оборудованием для занятий робототехникой (МБДОУ «Детский сад «Сказка»)</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389,3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389,3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6"/>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300,0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56,0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7"/>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площадки для </a:t>
                      </a:r>
                      <a:r>
                        <a:rPr lang="ru-RU" sz="900" b="0" strike="noStrike" kern="0" spc="-1" baseline="0" dirty="0" err="1">
                          <a:solidFill>
                            <a:srgbClr val="000000"/>
                          </a:solidFill>
                          <a:latin typeface="Times New Roman" panose="02020603050405020304" pitchFamily="18" charset="0"/>
                          <a:cs typeface="Times New Roman" panose="02020603050405020304" pitchFamily="18" charset="0"/>
                        </a:rPr>
                        <a:t>этнопраздника</a:t>
                      </a:r>
                      <a:r>
                        <a:rPr lang="ru-RU" sz="900" b="0" strike="noStrike" kern="0" spc="-1" baseline="0" dirty="0">
                          <a:solidFill>
                            <a:srgbClr val="000000"/>
                          </a:solidFill>
                          <a:latin typeface="Times New Roman" panose="02020603050405020304" pitchFamily="18" charset="0"/>
                          <a:cs typeface="Times New Roman" panose="02020603050405020304" pitchFamily="18" charset="0"/>
                        </a:rPr>
                        <a:t> «Обряды народов Республики Коми» в с. Подчерье</a:t>
                      </a:r>
                      <a:endParaRPr lang="ru-RU" sz="900" b="0" strike="noStrike" kern="0" spc="-1" baseline="0" dirty="0">
                        <a:latin typeface="Times New Roman" panose="02020603050405020304" pitchFamily="18" charset="0"/>
                        <a:cs typeface="Times New Roman" panose="02020603050405020304" pitchFamily="18" charset="0"/>
                      </a:endParaRPr>
                    </a:p>
                  </a:txBody>
                  <a:tcPr marL="6840" marR="684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с. Подчерье</a:t>
                      </a:r>
                      <a:endParaRPr lang="ru-RU" sz="900" b="0" strike="noStrike" kern="0" spc="-1" baseline="0">
                        <a:latin typeface="Times New Roman" panose="02020603050405020304" pitchFamily="18" charset="0"/>
                        <a:cs typeface="Times New Roman" panose="02020603050405020304" pitchFamily="18" charset="0"/>
                      </a:endParaRPr>
                    </a:p>
                  </a:txBody>
                  <a:tcPr marL="6840" marR="684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339,0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339,0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8"/>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300,0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33,4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5,6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5</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МБУК «</a:t>
                      </a:r>
                      <a:r>
                        <a:rPr lang="ru-RU" sz="900" b="0" strike="noStrike" kern="0" spc="-1" baseline="0" dirty="0" err="1">
                          <a:solidFill>
                            <a:srgbClr val="000000"/>
                          </a:solidFill>
                          <a:latin typeface="Times New Roman" panose="02020603050405020304" pitchFamily="18" charset="0"/>
                          <a:cs typeface="Times New Roman" panose="02020603050405020304" pitchFamily="18" charset="0"/>
                        </a:rPr>
                        <a:t>Вуктыльская</a:t>
                      </a:r>
                      <a:r>
                        <a:rPr lang="ru-RU" sz="900" b="0" strike="noStrike" kern="0" spc="-1" baseline="0" dirty="0">
                          <a:solidFill>
                            <a:srgbClr val="000000"/>
                          </a:solidFill>
                          <a:latin typeface="Times New Roman" panose="02020603050405020304" pitchFamily="18" charset="0"/>
                          <a:cs typeface="Times New Roman" panose="02020603050405020304" pitchFamily="18" charset="0"/>
                        </a:rPr>
                        <a:t> центральная библиотека»</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10"/>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11"/>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6</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МБУ ДОД «Детская музыкальная школа» г. Вуктыл</a:t>
                      </a:r>
                      <a:endParaRPr lang="ru-RU" sz="900" b="0" strike="noStrike" kern="0" spc="-1" baseline="0" dirty="0">
                        <a:latin typeface="Times New Roman" panose="02020603050405020304" pitchFamily="18" charset="0"/>
                        <a:cs typeface="Times New Roman" panose="02020603050405020304" pitchFamily="18" charset="0"/>
                      </a:endParaRPr>
                    </a:p>
                    <a:p>
                      <a:pPr defTabSz="0">
                        <a:lnSpc>
                          <a:spcPct val="100000"/>
                        </a:lnSpc>
                        <a:spcAft>
                          <a:spcPts val="0"/>
                        </a:spcAft>
                        <a:buNone/>
                        <a:tabLst>
                          <a:tab pos="0" algn="l"/>
                        </a:tabLst>
                      </a:pP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672,9</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12"/>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6,2</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13"/>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филиала МБУ «Клубно-спортивный комплекс» «Дом культуры» с. </a:t>
                      </a:r>
                      <a:r>
                        <a:rPr lang="ru-RU" sz="900" b="0" strike="noStrike" kern="0" spc="-1" baseline="0" dirty="0" err="1">
                          <a:solidFill>
                            <a:srgbClr val="000000"/>
                          </a:solidFill>
                          <a:latin typeface="Times New Roman" panose="02020603050405020304" pitchFamily="18" charset="0"/>
                          <a:cs typeface="Times New Roman" panose="02020603050405020304" pitchFamily="18" charset="0"/>
                        </a:rPr>
                        <a:t>Дутово</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с. </a:t>
                      </a:r>
                      <a:r>
                        <a:rPr lang="ru-RU" sz="900" b="0" strike="noStrike" kern="0" spc="-1" baseline="0" dirty="0" err="1">
                          <a:solidFill>
                            <a:srgbClr val="000000"/>
                          </a:solidFill>
                          <a:latin typeface="Times New Roman" panose="02020603050405020304" pitchFamily="18" charset="0"/>
                          <a:cs typeface="Times New Roman" panose="02020603050405020304" pitchFamily="18" charset="0"/>
                        </a:rPr>
                        <a:t>Дутово</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14"/>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6,2</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15"/>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8</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 игрового зала МБУ «Клубно-спортивный комплекс»</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16"/>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17"/>
                  </a:ext>
                </a:extLst>
              </a:tr>
            </a:tbl>
          </a:graphicData>
        </a:graphic>
      </p:graphicFrame>
      <p:pic>
        <p:nvPicPr>
          <p:cNvPr id="287" name="Picture 2"/>
          <p:cNvPicPr/>
          <p:nvPr/>
        </p:nvPicPr>
        <p:blipFill>
          <a:blip r:embed="rId3"/>
          <a:stretch/>
        </p:blipFill>
        <p:spPr>
          <a:xfrm>
            <a:off x="0" y="797040"/>
            <a:ext cx="956160" cy="54648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84"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85" name="Text Box 5"/>
          <p:cNvSpPr/>
          <p:nvPr/>
        </p:nvSpPr>
        <p:spPr>
          <a:xfrm>
            <a:off x="971640" y="758880"/>
            <a:ext cx="783036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99"/>
              </a:spcBef>
              <a:buNone/>
            </a:pPr>
            <a:r>
              <a:rPr lang="ru-RU" sz="1600" b="1" strike="noStrike" spc="-1">
                <a:solidFill>
                  <a:srgbClr val="000099"/>
                </a:solidFill>
                <a:latin typeface="Times New Roman"/>
              </a:rPr>
              <a:t>В 2022 году в  МО ГО «Вуктыл» в рамках проекта «Народный бюджет» были реализованы 15 проектов </a:t>
            </a:r>
            <a:endParaRPr lang="ru-RU" sz="1600" b="0" strike="noStrike" spc="-1">
              <a:latin typeface="Arial"/>
            </a:endParaRPr>
          </a:p>
        </p:txBody>
      </p:sp>
      <p:graphicFrame>
        <p:nvGraphicFramePr>
          <p:cNvPr id="286" name="Таблица 1"/>
          <p:cNvGraphicFramePr/>
          <p:nvPr>
            <p:extLst>
              <p:ext uri="{D42A27DB-BD31-4B8C-83A1-F6EECF244321}">
                <p14:modId xmlns:p14="http://schemas.microsoft.com/office/powerpoint/2010/main" val="4186311074"/>
              </p:ext>
            </p:extLst>
          </p:nvPr>
        </p:nvGraphicFramePr>
        <p:xfrm>
          <a:off x="183970" y="1808080"/>
          <a:ext cx="8775700" cy="4023360"/>
        </p:xfrm>
        <a:graphic>
          <a:graphicData uri="http://schemas.openxmlformats.org/drawingml/2006/table">
            <a:tbl>
              <a:tblPr/>
              <a:tblGrid>
                <a:gridCol w="289067">
                  <a:extLst>
                    <a:ext uri="{9D8B030D-6E8A-4147-A177-3AD203B41FA5}">
                      <a16:colId xmlns:a16="http://schemas.microsoft.com/office/drawing/2014/main" val="20000"/>
                    </a:ext>
                  </a:extLst>
                </a:gridCol>
                <a:gridCol w="4631843">
                  <a:extLst>
                    <a:ext uri="{9D8B030D-6E8A-4147-A177-3AD203B41FA5}">
                      <a16:colId xmlns:a16="http://schemas.microsoft.com/office/drawing/2014/main" val="20001"/>
                    </a:ext>
                  </a:extLst>
                </a:gridCol>
                <a:gridCol w="855749">
                  <a:extLst>
                    <a:ext uri="{9D8B030D-6E8A-4147-A177-3AD203B41FA5}">
                      <a16:colId xmlns:a16="http://schemas.microsoft.com/office/drawing/2014/main" val="20002"/>
                    </a:ext>
                  </a:extLst>
                </a:gridCol>
                <a:gridCol w="570499">
                  <a:extLst>
                    <a:ext uri="{9D8B030D-6E8A-4147-A177-3AD203B41FA5}">
                      <a16:colId xmlns:a16="http://schemas.microsoft.com/office/drawing/2014/main" val="20003"/>
                    </a:ext>
                  </a:extLst>
                </a:gridCol>
                <a:gridCol w="499186">
                  <a:extLst>
                    <a:ext uri="{9D8B030D-6E8A-4147-A177-3AD203B41FA5}">
                      <a16:colId xmlns:a16="http://schemas.microsoft.com/office/drawing/2014/main" val="20004"/>
                    </a:ext>
                  </a:extLst>
                </a:gridCol>
                <a:gridCol w="570499">
                  <a:extLst>
                    <a:ext uri="{9D8B030D-6E8A-4147-A177-3AD203B41FA5}">
                      <a16:colId xmlns:a16="http://schemas.microsoft.com/office/drawing/2014/main" val="20005"/>
                    </a:ext>
                  </a:extLst>
                </a:gridCol>
                <a:gridCol w="859314">
                  <a:extLst>
                    <a:ext uri="{9D8B030D-6E8A-4147-A177-3AD203B41FA5}">
                      <a16:colId xmlns:a16="http://schemas.microsoft.com/office/drawing/2014/main" val="20006"/>
                    </a:ext>
                  </a:extLst>
                </a:gridCol>
                <a:gridCol w="499543">
                  <a:extLst>
                    <a:ext uri="{9D8B030D-6E8A-4147-A177-3AD203B41FA5}">
                      <a16:colId xmlns:a16="http://schemas.microsoft.com/office/drawing/2014/main" val="20007"/>
                    </a:ext>
                  </a:extLst>
                </a:gridCol>
              </a:tblGrid>
              <a:tr h="261941">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 №</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Наименование проекта</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Место реализации</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Объем финансирования    </a:t>
                      </a:r>
                      <a:endParaRPr lang="ru-RU" sz="900" b="0" strike="noStrike" kern="0" spc="-1" baseline="0" dirty="0">
                        <a:latin typeface="Times New Roman" panose="02020603050405020304" pitchFamily="18" charset="0"/>
                        <a:cs typeface="Times New Roman" panose="02020603050405020304" pitchFamily="18" charset="0"/>
                      </a:endParaRPr>
                    </a:p>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   (тыс. руб.)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Исполнение (тыс. руб.)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 исполнения</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0"/>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РБ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МБ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Иные </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9</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cap="flat" cmpd="sng" algn="ctr">
                      <a:solidFill>
                        <a:srgbClr val="C3986D"/>
                      </a:solidFill>
                      <a:prstDash val="solid"/>
                      <a:round/>
                      <a:headEnd type="none" w="med" len="med"/>
                      <a:tailEnd type="none" w="med" len="med"/>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Ремонт тренажерного зала МБУ «Клубно-спортивный комплекс»</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cap="flat" cmpd="sng" algn="ctr">
                      <a:solidFill>
                        <a:srgbClr val="C3986D"/>
                      </a:solidFill>
                      <a:prstDash val="solid"/>
                      <a:round/>
                      <a:headEnd type="none" w="med" len="med"/>
                      <a:tailEnd type="none" w="med" len="med"/>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cap="flat" cmpd="sng" algn="ctr">
                      <a:solidFill>
                        <a:srgbClr val="C3986D"/>
                      </a:solidFill>
                      <a:prstDash val="solid"/>
                      <a:round/>
                      <a:headEnd type="none" w="med" len="med"/>
                      <a:tailEnd type="none" w="med" len="med"/>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cap="flat" cmpd="sng" algn="ctr">
                      <a:solidFill>
                        <a:srgbClr val="C3986D"/>
                      </a:solidFill>
                      <a:prstDash val="solid"/>
                      <a:round/>
                      <a:headEnd type="none" w="med" len="med"/>
                      <a:tailEnd type="none" w="med" len="med"/>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672,4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cap="flat" cmpd="sng" algn="ctr">
                      <a:solidFill>
                        <a:srgbClr val="C3986D"/>
                      </a:solidFill>
                      <a:prstDash val="solid"/>
                      <a:round/>
                      <a:headEnd type="none" w="med" len="med"/>
                      <a:tailEnd type="none" w="med" len="med"/>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extLst>
                  <a:ext uri="{0D108BD9-81ED-4DB2-BD59-A6C34878D82A}">
                    <a16:rowId xmlns:a16="http://schemas.microsoft.com/office/drawing/2014/main" val="10018"/>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19"/>
                  </a:ext>
                </a:extLst>
              </a:tr>
              <a:tr h="170262">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10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подъездного пути к кладбищу в п. Лемтыбож</a:t>
                      </a:r>
                      <a:endParaRPr lang="ru-RU" sz="900" b="0" strike="noStrike" kern="0" spc="-1" baseline="0" dirty="0">
                        <a:latin typeface="Times New Roman" panose="02020603050405020304" pitchFamily="18" charset="0"/>
                        <a:cs typeface="Times New Roman" panose="02020603050405020304" pitchFamily="18" charset="0"/>
                      </a:endParaRPr>
                    </a:p>
                    <a:p>
                      <a:pPr defTabSz="0">
                        <a:lnSpc>
                          <a:spcPct val="100000"/>
                        </a:lnSpc>
                        <a:spcAft>
                          <a:spcPts val="0"/>
                        </a:spcAft>
                        <a:buNone/>
                        <a:tabLst>
                          <a:tab pos="0" algn="l"/>
                        </a:tabLst>
                      </a:pP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п. Лемтыбож</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1 112,9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1 112,9</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20"/>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 1 000,0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111,1</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1,8</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21"/>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11</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Ремонт колодцев в п. Шердино</a:t>
                      </a:r>
                      <a:endParaRPr lang="ru-RU" sz="900" b="0" strike="noStrike" kern="0" spc="-1" baseline="0" dirty="0">
                        <a:latin typeface="Times New Roman" panose="02020603050405020304" pitchFamily="18" charset="0"/>
                        <a:cs typeface="Times New Roman" panose="02020603050405020304" pitchFamily="18" charset="0"/>
                      </a:endParaRPr>
                    </a:p>
                    <a:p>
                      <a:pPr defTabSz="0">
                        <a:lnSpc>
                          <a:spcPct val="100000"/>
                        </a:lnSpc>
                        <a:spcAft>
                          <a:spcPts val="0"/>
                        </a:spcAft>
                        <a:buNone/>
                      </a:pP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cs typeface="Times New Roman" panose="02020603050405020304" pitchFamily="18" charset="0"/>
                        </a:rPr>
                        <a:t>п. Шердино</a:t>
                      </a:r>
                      <a:endParaRPr lang="ru-RU" sz="900" b="0" strike="noStrike" kern="0" spc="-1" baseline="0" dirty="0">
                        <a:latin typeface="Times New Roman" panose="02020603050405020304" pitchFamily="18" charset="0"/>
                        <a:cs typeface="Times New Roman" panose="02020603050405020304" pitchFamily="18" charset="0"/>
                      </a:endParaRPr>
                    </a:p>
                    <a:p>
                      <a:pPr algn="ctr" defTabSz="0">
                        <a:lnSpc>
                          <a:spcPct val="100000"/>
                        </a:lnSpc>
                        <a:spcAft>
                          <a:spcPts val="0"/>
                        </a:spcAft>
                        <a:buNone/>
                      </a:pP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669,3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669,3</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22"/>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2,6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23"/>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12</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Ремонт 2-х мостов по автомобильной дороге в с. Подчерье</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с. Подчерье</a:t>
                      </a:r>
                      <a:endParaRPr lang="ru-RU" sz="900" b="0" strike="noStrike" kern="0" spc="-1" baseline="0">
                        <a:latin typeface="Times New Roman" panose="02020603050405020304" pitchFamily="18" charset="0"/>
                        <a:cs typeface="Times New Roman" panose="02020603050405020304" pitchFamily="18" charset="0"/>
                      </a:endParaRPr>
                    </a:p>
                    <a:p>
                      <a:pPr algn="ctr" defTabSz="0">
                        <a:lnSpc>
                          <a:spcPct val="100000"/>
                        </a:lnSpc>
                        <a:spcAft>
                          <a:spcPts val="0"/>
                        </a:spcAft>
                        <a:buNone/>
                        <a:tabLst>
                          <a:tab pos="0" algn="l"/>
                        </a:tabLst>
                      </a:pP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1 114,0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1 114,0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24"/>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1 000,0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111,1</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2,9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25"/>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13</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Обустройство уличного освещения с. Дутово</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с. Дутово</a:t>
                      </a:r>
                      <a:endParaRPr lang="ru-RU" sz="900" b="0" strike="noStrike" kern="0" spc="-1" baseline="0">
                        <a:latin typeface="Times New Roman" panose="02020603050405020304" pitchFamily="18" charset="0"/>
                        <a:cs typeface="Times New Roman" panose="02020603050405020304" pitchFamily="18" charset="0"/>
                      </a:endParaRPr>
                    </a:p>
                    <a:p>
                      <a:pPr algn="ctr" defTabSz="0">
                        <a:lnSpc>
                          <a:spcPct val="100000"/>
                        </a:lnSpc>
                        <a:spcAft>
                          <a:spcPts val="0"/>
                        </a:spcAft>
                        <a:buNone/>
                        <a:tabLst>
                          <a:tab pos="0" algn="l"/>
                        </a:tabLst>
                      </a:pP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673,6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673,6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26"/>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27"/>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Обустройство уличного освещения п. Лемты</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п. Лемты</a:t>
                      </a:r>
                      <a:endParaRPr lang="ru-RU" sz="900" b="0" strike="noStrike" kern="0" spc="-1" baseline="0">
                        <a:latin typeface="Times New Roman" panose="02020603050405020304" pitchFamily="18" charset="0"/>
                        <a:cs typeface="Times New Roman" panose="02020603050405020304" pitchFamily="18" charset="0"/>
                      </a:endParaRPr>
                    </a:p>
                    <a:p>
                      <a:pPr algn="ctr" defTabSz="0">
                        <a:lnSpc>
                          <a:spcPct val="100000"/>
                        </a:lnSpc>
                        <a:spcAft>
                          <a:spcPts val="0"/>
                        </a:spcAft>
                        <a:buNone/>
                        <a:tabLst>
                          <a:tab pos="0" algn="l"/>
                        </a:tabLst>
                      </a:pP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668,3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668,3</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28"/>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1,6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29"/>
                  </a:ext>
                </a:extLst>
              </a:tr>
              <a:tr h="170262">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15</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900" b="0" strike="noStrike" kern="0" spc="-1" baseline="0">
                          <a:solidFill>
                            <a:srgbClr val="000000"/>
                          </a:solidFill>
                          <a:latin typeface="Times New Roman" panose="02020603050405020304" pitchFamily="18" charset="0"/>
                          <a:cs typeface="Times New Roman" panose="02020603050405020304" pitchFamily="18" charset="0"/>
                        </a:rPr>
                        <a:t>Ремонт колодцев с. Дутово</a:t>
                      </a:r>
                      <a:endParaRPr lang="ru-RU" sz="900" b="0" strike="noStrike" kern="0" spc="-1" baseline="0">
                        <a:latin typeface="Times New Roman" panose="02020603050405020304" pitchFamily="18" charset="0"/>
                        <a:cs typeface="Times New Roman" panose="02020603050405020304" pitchFamily="18" charset="0"/>
                      </a:endParaRPr>
                    </a:p>
                    <a:p>
                      <a:pPr defTabSz="0">
                        <a:lnSpc>
                          <a:spcPct val="100000"/>
                        </a:lnSpc>
                        <a:spcAft>
                          <a:spcPts val="0"/>
                        </a:spcAft>
                        <a:buNone/>
                        <a:tabLst>
                          <a:tab pos="0" algn="l"/>
                        </a:tabLst>
                      </a:pP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cs typeface="Times New Roman" panose="02020603050405020304" pitchFamily="18" charset="0"/>
                        </a:rPr>
                        <a:t>с. Дутово</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673,9</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673,9</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30"/>
                  </a:ext>
                </a:extLst>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0" strike="noStrike" kern="0" spc="-1" baseline="0" dirty="0">
                          <a:solidFill>
                            <a:srgbClr val="000000"/>
                          </a:solidFill>
                          <a:latin typeface="Times New Roman" panose="02020603050405020304" pitchFamily="18" charset="0"/>
                          <a:ea typeface="Calibri"/>
                          <a:cs typeface="Times New Roman" panose="02020603050405020304" pitchFamily="18" charset="0"/>
                        </a:rPr>
                        <a:t>7,2</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31"/>
                  </a:ext>
                </a:extLst>
              </a:tr>
              <a:tr h="170262">
                <a:tc>
                  <a:txBody>
                    <a:bodyPr/>
                    <a:lstStyle/>
                    <a:p>
                      <a:pPr defTabSz="0">
                        <a:lnSpc>
                          <a:spcPct val="100000"/>
                        </a:lnSpc>
                        <a:spcAft>
                          <a:spcPts val="0"/>
                        </a:spcAft>
                      </a:pPr>
                      <a:endParaRPr lang="ru-RU" sz="900" kern="0"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Всего на сумму 9 705,4 тыс. руб., в том числе:</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8 600,0</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955,8</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149,6</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a:solidFill>
                            <a:srgbClr val="000000"/>
                          </a:solidFill>
                          <a:latin typeface="Times New Roman" panose="02020603050405020304" pitchFamily="18" charset="0"/>
                          <a:ea typeface="Calibri"/>
                          <a:cs typeface="Times New Roman" panose="02020603050405020304" pitchFamily="18" charset="0"/>
                        </a:rPr>
                        <a:t>9 705,4</a:t>
                      </a:r>
                      <a:endParaRPr lang="ru-RU" sz="9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32"/>
                  </a:ext>
                </a:extLst>
              </a:tr>
            </a:tbl>
          </a:graphicData>
        </a:graphic>
      </p:graphicFrame>
      <p:pic>
        <p:nvPicPr>
          <p:cNvPr id="287" name="Picture 2"/>
          <p:cNvPicPr/>
          <p:nvPr/>
        </p:nvPicPr>
        <p:blipFill>
          <a:blip r:embed="rId3"/>
          <a:stretch/>
        </p:blipFill>
        <p:spPr>
          <a:xfrm>
            <a:off x="0" y="797040"/>
            <a:ext cx="956160" cy="546480"/>
          </a:xfrm>
          <a:prstGeom prst="rect">
            <a:avLst/>
          </a:prstGeom>
          <a:ln w="0">
            <a:noFill/>
          </a:ln>
        </p:spPr>
      </p:pic>
    </p:spTree>
    <p:extLst>
      <p:ext uri="{BB962C8B-B14F-4D97-AF65-F5344CB8AC3E}">
        <p14:creationId xmlns:p14="http://schemas.microsoft.com/office/powerpoint/2010/main" val="408663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88"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89" name="Text Box 5"/>
          <p:cNvSpPr/>
          <p:nvPr/>
        </p:nvSpPr>
        <p:spPr>
          <a:xfrm>
            <a:off x="971640" y="758880"/>
            <a:ext cx="783036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99"/>
              </a:spcBef>
              <a:buNone/>
            </a:pPr>
            <a:r>
              <a:rPr lang="ru-RU" sz="1600" b="1" strike="noStrike" spc="-1">
                <a:solidFill>
                  <a:srgbClr val="000099"/>
                </a:solidFill>
                <a:latin typeface="Times New Roman"/>
              </a:rPr>
              <a:t>В 2022 году в  МО ГО «Вуктыл» в рамках школьного инициативного бюджетирования «Народный бюджет в школе» были реализованы 4 проекта </a:t>
            </a:r>
            <a:endParaRPr lang="ru-RU" sz="1600" b="0" strike="noStrike" spc="-1">
              <a:latin typeface="Arial"/>
            </a:endParaRPr>
          </a:p>
        </p:txBody>
      </p:sp>
      <p:graphicFrame>
        <p:nvGraphicFramePr>
          <p:cNvPr id="290" name="Таблица 1"/>
          <p:cNvGraphicFramePr/>
          <p:nvPr/>
        </p:nvGraphicFramePr>
        <p:xfrm>
          <a:off x="478080" y="1628640"/>
          <a:ext cx="8413920" cy="4261832"/>
        </p:xfrm>
        <a:graphic>
          <a:graphicData uri="http://schemas.openxmlformats.org/drawingml/2006/table">
            <a:tbl>
              <a:tblPr/>
              <a:tblGrid>
                <a:gridCol w="257400">
                  <a:extLst>
                    <a:ext uri="{9D8B030D-6E8A-4147-A177-3AD203B41FA5}">
                      <a16:colId xmlns:a16="http://schemas.microsoft.com/office/drawing/2014/main" val="20000"/>
                    </a:ext>
                  </a:extLst>
                </a:gridCol>
                <a:gridCol w="426852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828720">
                  <a:extLst>
                    <a:ext uri="{9D8B030D-6E8A-4147-A177-3AD203B41FA5}">
                      <a16:colId xmlns:a16="http://schemas.microsoft.com/office/drawing/2014/main" val="20003"/>
                    </a:ext>
                  </a:extLst>
                </a:gridCol>
                <a:gridCol w="682920">
                  <a:extLst>
                    <a:ext uri="{9D8B030D-6E8A-4147-A177-3AD203B41FA5}">
                      <a16:colId xmlns:a16="http://schemas.microsoft.com/office/drawing/2014/main" val="20004"/>
                    </a:ext>
                  </a:extLst>
                </a:gridCol>
                <a:gridCol w="961200">
                  <a:extLst>
                    <a:ext uri="{9D8B030D-6E8A-4147-A177-3AD203B41FA5}">
                      <a16:colId xmlns:a16="http://schemas.microsoft.com/office/drawing/2014/main" val="20005"/>
                    </a:ext>
                  </a:extLst>
                </a:gridCol>
                <a:gridCol w="479160">
                  <a:extLst>
                    <a:ext uri="{9D8B030D-6E8A-4147-A177-3AD203B41FA5}">
                      <a16:colId xmlns:a16="http://schemas.microsoft.com/office/drawing/2014/main" val="20006"/>
                    </a:ext>
                  </a:extLst>
                </a:gridCol>
              </a:tblGrid>
              <a:tr h="315720">
                <a:tc rowSpan="2">
                  <a:txBody>
                    <a:bodyPr/>
                    <a:lstStyle/>
                    <a:p>
                      <a:pPr algn="ctr">
                        <a:lnSpc>
                          <a:spcPct val="115000"/>
                        </a:lnSpc>
                        <a:buNone/>
                      </a:pPr>
                      <a:r>
                        <a:rPr lang="ru-RU" sz="1200" b="0" strike="noStrike" spc="-1">
                          <a:solidFill>
                            <a:srgbClr val="000000"/>
                          </a:solidFill>
                          <a:latin typeface="Times New Roman"/>
                        </a:rPr>
                        <a:t>№</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a:solidFill>
                            <a:srgbClr val="000000"/>
                          </a:solidFill>
                          <a:latin typeface="Times New Roman"/>
                        </a:rPr>
                        <a:t>Наименование проекта</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a:solidFill>
                            <a:srgbClr val="000000"/>
                          </a:solidFill>
                          <a:latin typeface="Times New Roman"/>
                        </a:rPr>
                        <a:t>Место реализации</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15000"/>
                        </a:lnSpc>
                        <a:buNone/>
                      </a:pPr>
                      <a:r>
                        <a:rPr lang="ru-RU" sz="900" b="0" strike="noStrike" spc="-1">
                          <a:solidFill>
                            <a:srgbClr val="000000"/>
                          </a:solidFill>
                          <a:latin typeface="Times New Roman"/>
                        </a:rPr>
                        <a:t>Объем финансирования    </a:t>
                      </a:r>
                      <a:endParaRPr lang="ru-RU" sz="900" b="0" strike="noStrike" spc="-1">
                        <a:latin typeface="Arial"/>
                      </a:endParaRPr>
                    </a:p>
                    <a:p>
                      <a:pPr algn="ctr">
                        <a:lnSpc>
                          <a:spcPct val="115000"/>
                        </a:lnSpc>
                        <a:buNone/>
                      </a:pPr>
                      <a:r>
                        <a:rPr lang="ru-RU" sz="900" b="0" strike="noStrike" spc="-1">
                          <a:solidFill>
                            <a:srgbClr val="000000"/>
                          </a:solidFill>
                          <a:latin typeface="Times New Roman"/>
                        </a:rPr>
                        <a:t>   (тыс. руб.)</a:t>
                      </a:r>
                      <a:endParaRPr lang="ru-RU" sz="9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15000"/>
                        </a:lnSpc>
                        <a:buNone/>
                      </a:pPr>
                      <a:r>
                        <a:rPr lang="ru-RU" sz="1200" b="0" strike="noStrike" spc="-1">
                          <a:solidFill>
                            <a:srgbClr val="000000"/>
                          </a:solidFill>
                          <a:latin typeface="Times New Roman"/>
                          <a:ea typeface="Calibri"/>
                        </a:rPr>
                        <a:t>Исполнение (тыс. руб.)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a:solidFill>
                            <a:srgbClr val="000000"/>
                          </a:solidFill>
                          <a:latin typeface="Times New Roman"/>
                          <a:ea typeface="Calibri"/>
                        </a:rPr>
                        <a:t>% исполнения</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0"/>
                  </a:ext>
                </a:extLst>
              </a:tr>
              <a:tr h="83988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15000"/>
                        </a:lnSpc>
                        <a:buNone/>
                      </a:pPr>
                      <a:r>
                        <a:rPr lang="ru-RU" sz="1200" b="1" strike="noStrike" spc="-1">
                          <a:solidFill>
                            <a:srgbClr val="000000"/>
                          </a:solidFill>
                          <a:latin typeface="Times New Roman"/>
                        </a:rPr>
                        <a:t>РБ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r>
                        <a:rPr lang="ru-RU" sz="1200" b="1" strike="noStrike" spc="-1">
                          <a:solidFill>
                            <a:srgbClr val="000000"/>
                          </a:solidFill>
                          <a:latin typeface="Times New Roman"/>
                        </a:rPr>
                        <a:t>МБ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1"/>
                  </a:ext>
                </a:extLst>
              </a:tr>
              <a:tr h="327600">
                <a:tc rowSpan="2">
                  <a:txBody>
                    <a:bodyPr/>
                    <a:lstStyle/>
                    <a:p>
                      <a:pPr algn="ctr">
                        <a:lnSpc>
                          <a:spcPct val="115000"/>
                        </a:lnSpc>
                        <a:buNone/>
                      </a:pPr>
                      <a:r>
                        <a:rPr lang="ru-RU" sz="1200" b="0" strike="noStrike" spc="-1">
                          <a:solidFill>
                            <a:srgbClr val="000000"/>
                          </a:solidFill>
                          <a:latin typeface="Times New Roman"/>
                        </a:rPr>
                        <a:t>1</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pPr>
                      <a:r>
                        <a:rPr lang="ru-RU" sz="1200" b="0" strike="noStrike" spc="-1">
                          <a:solidFill>
                            <a:srgbClr val="000000"/>
                          </a:solidFill>
                          <a:latin typeface="Times New Roman"/>
                        </a:rPr>
                        <a:t>МБОУ «Средняя общеобразовательная школа №1» г. Вуктыл (ЗАНЯТНО! Создание зон активного отдыха в рекреациях школы)</a:t>
                      </a:r>
                      <a:endParaRPr lang="ru-RU" sz="1200" b="0" strike="noStrike" spc="-1">
                        <a:latin typeface="Arial"/>
                      </a:endParaRPr>
                    </a:p>
                    <a:p>
                      <a:pPr>
                        <a:lnSpc>
                          <a:spcPct val="100000"/>
                        </a:lnSpc>
                        <a:buNone/>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a:solidFill>
                            <a:srgbClr val="000000"/>
                          </a:solidFill>
                          <a:latin typeface="Times New Roman"/>
                          <a:ea typeface="Calibri"/>
                        </a:rPr>
                        <a:t>100,0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100,0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2"/>
                  </a:ext>
                </a:extLst>
              </a:tr>
              <a:tr h="40284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3"/>
                  </a:ext>
                </a:extLst>
              </a:tr>
              <a:tr h="282960">
                <a:tc rowSpan="2">
                  <a:txBody>
                    <a:bodyPr/>
                    <a:lstStyle/>
                    <a:p>
                      <a:pPr algn="ctr">
                        <a:lnSpc>
                          <a:spcPct val="115000"/>
                        </a:lnSpc>
                        <a:buNone/>
                      </a:pPr>
                      <a:r>
                        <a:rPr lang="ru-RU" sz="1200" b="0" strike="noStrike" spc="-1">
                          <a:solidFill>
                            <a:srgbClr val="000000"/>
                          </a:solidFill>
                          <a:latin typeface="Times New Roman"/>
                        </a:rPr>
                        <a:t>2</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№1» г. Вуктыл (3М: Музыкальная мотивация молодежи)</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4"/>
                  </a:ext>
                </a:extLst>
              </a:tr>
              <a:tr h="26496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rPr>
                        <a:t>81,0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9,0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5"/>
                  </a:ext>
                </a:extLst>
              </a:tr>
              <a:tr h="310320">
                <a:tc rowSpan="2">
                  <a:txBody>
                    <a:bodyPr/>
                    <a:lstStyle/>
                    <a:p>
                      <a:pPr algn="ctr">
                        <a:lnSpc>
                          <a:spcPct val="115000"/>
                        </a:lnSpc>
                        <a:buNone/>
                      </a:pPr>
                      <a:r>
                        <a:rPr lang="ru-RU" sz="1200" b="0" strike="noStrike" spc="-1">
                          <a:solidFill>
                            <a:srgbClr val="000000"/>
                          </a:solidFill>
                          <a:latin typeface="Times New Roman"/>
                        </a:rPr>
                        <a:t>3</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 2 им. Г.В. Кравченко» (Школьный медиа-центр "Живое слово")</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a:solidFill>
                            <a:srgbClr val="000000"/>
                          </a:solidFill>
                          <a:latin typeface="Times New Roman"/>
                          <a:ea typeface="Calibri"/>
                        </a:rPr>
                        <a:t>52,0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52,0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6"/>
                  </a:ext>
                </a:extLst>
              </a:tr>
              <a:tr h="23760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ea typeface="Calibri"/>
                        </a:rPr>
                        <a:t>46,8</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5,2</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7"/>
                  </a:ext>
                </a:extLst>
              </a:tr>
              <a:tr h="265680">
                <a:tc rowSpan="2">
                  <a:txBody>
                    <a:bodyPr/>
                    <a:lstStyle/>
                    <a:p>
                      <a:pPr algn="ctr">
                        <a:lnSpc>
                          <a:spcPct val="115000"/>
                        </a:lnSpc>
                        <a:buNone/>
                      </a:pPr>
                      <a:r>
                        <a:rPr lang="ru-RU" sz="1200" b="0" strike="noStrike" spc="-1">
                          <a:solidFill>
                            <a:srgbClr val="000000"/>
                          </a:solidFill>
                          <a:latin typeface="Times New Roman"/>
                          <a:ea typeface="Calibri"/>
                        </a:rPr>
                        <a:t>4</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 2 им. Г.В. Кравченко» (Коворкинг-зона "Объединение мастеров")</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6840" marR="684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6840" marR="684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08"/>
                  </a:ext>
                </a:extLst>
              </a:tr>
              <a:tr h="28908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ea typeface="Calibri"/>
                        </a:rPr>
                        <a:t>81,0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9,0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9"/>
                  </a:ext>
                </a:extLst>
              </a:tr>
              <a:tr h="243720">
                <a:tc gridSpan="3">
                  <a:txBody>
                    <a:bodyPr/>
                    <a:lstStyle/>
                    <a:p>
                      <a:pPr algn="r">
                        <a:lnSpc>
                          <a:spcPct val="115000"/>
                        </a:lnSpc>
                        <a:buNone/>
                      </a:pPr>
                      <a:r>
                        <a:rPr lang="ru-RU" sz="1200" b="1" strike="noStrike" spc="-1">
                          <a:solidFill>
                            <a:srgbClr val="000000"/>
                          </a:solidFill>
                          <a:latin typeface="Times New Roman"/>
                          <a:ea typeface="Calibri"/>
                        </a:rPr>
                        <a:t>Всего на сумму 332,0 тыс. руб., в том числе:</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15000"/>
                        </a:lnSpc>
                        <a:buNone/>
                      </a:pPr>
                      <a:r>
                        <a:rPr lang="ru-RU" sz="1200" b="1" strike="noStrike" spc="-1">
                          <a:solidFill>
                            <a:srgbClr val="000000"/>
                          </a:solidFill>
                          <a:latin typeface="Times New Roman"/>
                          <a:ea typeface="Calibri"/>
                        </a:rPr>
                        <a:t>298,8</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1" strike="noStrike" spc="-1">
                          <a:solidFill>
                            <a:srgbClr val="000000"/>
                          </a:solidFill>
                          <a:latin typeface="Times New Roman"/>
                        </a:rPr>
                        <a:t>33,2</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r>
                        <a:rPr lang="ru-RU" sz="1200" b="1" strike="noStrike" spc="-1">
                          <a:solidFill>
                            <a:srgbClr val="000000"/>
                          </a:solidFill>
                          <a:latin typeface="Times New Roman"/>
                          <a:ea typeface="Calibri"/>
                        </a:rPr>
                        <a:t>332,0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extLst>
                  <a:ext uri="{0D108BD9-81ED-4DB2-BD59-A6C34878D82A}">
                    <a16:rowId xmlns:a16="http://schemas.microsoft.com/office/drawing/2014/main" val="10010"/>
                  </a:ext>
                </a:extLst>
              </a:tr>
            </a:tbl>
          </a:graphicData>
        </a:graphic>
      </p:graphicFrame>
      <p:pic>
        <p:nvPicPr>
          <p:cNvPr id="291" name="Picture 2"/>
          <p:cNvPicPr/>
          <p:nvPr/>
        </p:nvPicPr>
        <p:blipFill>
          <a:blip r:embed="rId3"/>
          <a:stretch/>
        </p:blipFill>
        <p:spPr>
          <a:xfrm>
            <a:off x="0" y="797040"/>
            <a:ext cx="956160" cy="54648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9143640" cy="69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pic>
        <p:nvPicPr>
          <p:cNvPr id="156" name="Picture 4"/>
          <p:cNvPicPr/>
          <p:nvPr/>
        </p:nvPicPr>
        <p:blipFill>
          <a:blip r:embed="rId2"/>
          <a:stretch/>
        </p:blipFill>
        <p:spPr>
          <a:xfrm>
            <a:off x="92520" y="2121480"/>
            <a:ext cx="2779200" cy="1289880"/>
          </a:xfrm>
          <a:prstGeom prst="rect">
            <a:avLst/>
          </a:prstGeom>
          <a:ln w="0">
            <a:noFill/>
          </a:ln>
        </p:spPr>
      </p:pic>
      <p:pic>
        <p:nvPicPr>
          <p:cNvPr id="157" name="Picture 3"/>
          <p:cNvPicPr/>
          <p:nvPr/>
        </p:nvPicPr>
        <p:blipFill>
          <a:blip r:embed="rId3"/>
          <a:stretch/>
        </p:blipFill>
        <p:spPr>
          <a:xfrm>
            <a:off x="2928600" y="1211400"/>
            <a:ext cx="3047400" cy="4382280"/>
          </a:xfrm>
          <a:prstGeom prst="rect">
            <a:avLst/>
          </a:prstGeom>
          <a:ln w="0">
            <a:noFill/>
          </a:ln>
        </p:spPr>
      </p:pic>
      <p:pic>
        <p:nvPicPr>
          <p:cNvPr id="158" name="Picture 5"/>
          <p:cNvPicPr/>
          <p:nvPr/>
        </p:nvPicPr>
        <p:blipFill>
          <a:blip r:embed="rId2"/>
          <a:stretch/>
        </p:blipFill>
        <p:spPr>
          <a:xfrm>
            <a:off x="6112080" y="2112480"/>
            <a:ext cx="2852280" cy="1289880"/>
          </a:xfrm>
          <a:prstGeom prst="rect">
            <a:avLst/>
          </a:prstGeom>
          <a:ln w="0">
            <a:noFill/>
          </a:ln>
        </p:spPr>
      </p:pic>
      <p:sp>
        <p:nvSpPr>
          <p:cNvPr id="159" name="Прямоугольник 1"/>
          <p:cNvSpPr/>
          <p:nvPr/>
        </p:nvSpPr>
        <p:spPr>
          <a:xfrm>
            <a:off x="92520" y="2310840"/>
            <a:ext cx="26640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7030A0"/>
                </a:solidFill>
                <a:latin typeface="Arial"/>
                <a:ea typeface="Microsoft YaHei"/>
              </a:rPr>
              <a:t>ПРОФИЦИТ =  </a:t>
            </a:r>
            <a:r>
              <a:rPr lang="ru-RU" sz="1800" b="1" strike="noStrike" spc="-1">
                <a:solidFill>
                  <a:srgbClr val="000000"/>
                </a:solidFill>
                <a:latin typeface="Arial"/>
                <a:ea typeface="Microsoft YaHei"/>
              </a:rPr>
              <a:t>Доходы </a:t>
            </a:r>
            <a:r>
              <a:rPr lang="ru-RU" sz="1800" b="1" strike="noStrike" spc="-1">
                <a:solidFill>
                  <a:srgbClr val="7030A0"/>
                </a:solidFill>
                <a:latin typeface="Arial"/>
                <a:ea typeface="Microsoft YaHei"/>
              </a:rPr>
              <a:t>&gt;</a:t>
            </a:r>
            <a:r>
              <a:rPr lang="ru-RU" sz="1800" b="1" strike="noStrike" spc="-1">
                <a:solidFill>
                  <a:srgbClr val="000000"/>
                </a:solidFill>
                <a:latin typeface="Arial"/>
                <a:ea typeface="Microsoft YaHei"/>
              </a:rPr>
              <a:t> Расходы </a:t>
            </a:r>
            <a:endParaRPr lang="ru-RU" sz="1800" b="0" strike="noStrike" spc="-1">
              <a:latin typeface="Arial"/>
            </a:endParaRPr>
          </a:p>
        </p:txBody>
      </p:sp>
      <p:sp>
        <p:nvSpPr>
          <p:cNvPr id="160" name="Прямоугольник 11"/>
          <p:cNvSpPr/>
          <p:nvPr/>
        </p:nvSpPr>
        <p:spPr>
          <a:xfrm>
            <a:off x="6372360" y="2434320"/>
            <a:ext cx="24375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00"/>
                </a:solidFill>
                <a:latin typeface="Arial"/>
                <a:ea typeface="Microsoft YaHei"/>
              </a:rPr>
              <a:t> </a:t>
            </a:r>
            <a:r>
              <a:rPr lang="ru-RU" sz="1800" b="1" strike="noStrike" spc="-1">
                <a:solidFill>
                  <a:srgbClr val="7030A0"/>
                </a:solidFill>
                <a:latin typeface="Arial"/>
                <a:ea typeface="Microsoft YaHei"/>
              </a:rPr>
              <a:t>ДЕФИЦИТ =</a:t>
            </a:r>
            <a:r>
              <a:rPr lang="ru-RU" sz="1800" b="1" strike="noStrike" spc="-1">
                <a:solidFill>
                  <a:srgbClr val="000000"/>
                </a:solidFill>
                <a:latin typeface="Arial"/>
                <a:ea typeface="Microsoft YaHei"/>
              </a:rPr>
              <a:t> </a:t>
            </a:r>
            <a:endParaRPr lang="ru-RU" sz="1800" b="0" strike="noStrike" spc="-1">
              <a:latin typeface="Arial"/>
            </a:endParaRPr>
          </a:p>
          <a:p>
            <a:pPr algn="ctr">
              <a:lnSpc>
                <a:spcPct val="100000"/>
              </a:lnSpc>
              <a:buNone/>
            </a:pPr>
            <a:r>
              <a:rPr lang="ru-RU" sz="1800" b="1" strike="noStrike" spc="-1">
                <a:solidFill>
                  <a:srgbClr val="000000"/>
                </a:solidFill>
                <a:latin typeface="Arial"/>
                <a:ea typeface="Microsoft YaHei"/>
              </a:rPr>
              <a:t>Доходы </a:t>
            </a:r>
            <a:r>
              <a:rPr lang="ru-RU" sz="1800" b="1" strike="noStrike" spc="-1">
                <a:solidFill>
                  <a:srgbClr val="7030A0"/>
                </a:solidFill>
                <a:latin typeface="Arial"/>
                <a:ea typeface="Microsoft YaHei"/>
              </a:rPr>
              <a:t>&lt;</a:t>
            </a:r>
            <a:r>
              <a:rPr lang="ru-RU" sz="1800" b="1" strike="noStrike" spc="-1">
                <a:solidFill>
                  <a:srgbClr val="000000"/>
                </a:solidFill>
                <a:latin typeface="Arial"/>
                <a:ea typeface="Microsoft YaHei"/>
              </a:rPr>
              <a:t> Расходы </a:t>
            </a:r>
            <a:endParaRPr lang="ru-RU" sz="1800" b="0" strike="noStrike" spc="-1">
              <a:latin typeface="Arial"/>
            </a:endParaRPr>
          </a:p>
        </p:txBody>
      </p:sp>
      <p:sp>
        <p:nvSpPr>
          <p:cNvPr id="161" name="TextBox 16"/>
          <p:cNvSpPr/>
          <p:nvPr/>
        </p:nvSpPr>
        <p:spPr>
          <a:xfrm>
            <a:off x="323640" y="4293000"/>
            <a:ext cx="8486280" cy="240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400" b="1" strike="noStrike" spc="-1">
                <a:solidFill>
                  <a:srgbClr val="000000"/>
                </a:solidFill>
                <a:latin typeface="Times New Roman"/>
                <a:ea typeface="Microsoft YaHei"/>
              </a:rPr>
              <a:t>Статья 92.1. Бюджетного кодекса РФ: </a:t>
            </a:r>
            <a:endParaRPr lang="ru-RU" sz="1400" b="0" strike="noStrike" spc="-1">
              <a:latin typeface="Arial"/>
            </a:endParaRPr>
          </a:p>
          <a:p>
            <a:pPr algn="just">
              <a:lnSpc>
                <a:spcPct val="100000"/>
              </a:lnSpc>
              <a:buNone/>
            </a:pPr>
            <a:r>
              <a:rPr lang="ru-RU" sz="1400" b="1" strike="noStrike" spc="-1">
                <a:solidFill>
                  <a:srgbClr val="000000"/>
                </a:solidFill>
                <a:latin typeface="Times New Roman"/>
                <a:ea typeface="Microsoft YaHei"/>
              </a:rPr>
              <a:t>Дефицит местного бюджета </a:t>
            </a:r>
            <a:r>
              <a:rPr lang="ru-RU" sz="1400" b="1" strike="noStrike" spc="-1">
                <a:solidFill>
                  <a:srgbClr val="C00000"/>
                </a:solidFill>
                <a:latin typeface="Times New Roman"/>
                <a:ea typeface="Microsoft YaHei"/>
              </a:rPr>
              <a:t>не должен превышать 10 %</a:t>
            </a:r>
            <a:r>
              <a:rPr lang="ru-RU" sz="1400" b="1" strike="noStrike" spc="-1">
                <a:solidFill>
                  <a:srgbClr val="000000"/>
                </a:solidFill>
                <a:latin typeface="Times New Roman"/>
                <a:ea typeface="Microsoft YaHei"/>
              </a:rPr>
              <a:t>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 В случае утверждения муниципальным правовым актом представительного органа муниципального образования о бюджете в составе источников финансирования дефицита местного бюджета поступлений от продажи акций и иных форм участия в капитале, находящихся в собственности муниципального образования, и (или) снижения остатков средств на счетах по учету средств местного бюджета дефицит местного бюджета </a:t>
            </a:r>
            <a:r>
              <a:rPr lang="ru-RU" sz="1400" b="1" strike="noStrike" spc="-1">
                <a:solidFill>
                  <a:srgbClr val="FF0000"/>
                </a:solidFill>
                <a:latin typeface="Times New Roman"/>
                <a:ea typeface="Microsoft YaHei"/>
              </a:rPr>
              <a:t>может превысить ограничения</a:t>
            </a:r>
            <a:r>
              <a:rPr lang="ru-RU" sz="1400" b="1" strike="noStrike" spc="-1">
                <a:solidFill>
                  <a:srgbClr val="000000"/>
                </a:solidFill>
                <a:latin typeface="Times New Roman"/>
                <a:ea typeface="Microsoft YaHei"/>
              </a:rPr>
              <a:t>, установленные настоящим пунктом, в пределах суммы указанных поступлений и снижения остатков средств. на счетах по учету средств местного бюджета.)</a:t>
            </a:r>
            <a:endParaRPr lang="ru-RU" sz="1400" b="0" strike="noStrike" spc="-1">
              <a:latin typeface="Arial"/>
            </a:endParaRPr>
          </a:p>
          <a:p>
            <a:pPr>
              <a:lnSpc>
                <a:spcPct val="100000"/>
              </a:lnSpc>
              <a:buNone/>
            </a:pPr>
            <a:endParaRPr lang="ru-RU" sz="1200" b="0" strike="noStrike" spc="-1">
              <a:latin typeface="Arial"/>
            </a:endParaRPr>
          </a:p>
        </p:txBody>
      </p:sp>
      <p:pic>
        <p:nvPicPr>
          <p:cNvPr id="162" name="Picture 2"/>
          <p:cNvPicPr/>
          <p:nvPr/>
        </p:nvPicPr>
        <p:blipFill>
          <a:blip r:embed="rId4"/>
          <a:stretch/>
        </p:blipFill>
        <p:spPr>
          <a:xfrm>
            <a:off x="263520" y="675360"/>
            <a:ext cx="8546400" cy="53568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292"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293" name="Text Box 5"/>
          <p:cNvSpPr/>
          <p:nvPr/>
        </p:nvSpPr>
        <p:spPr>
          <a:xfrm>
            <a:off x="179640" y="692640"/>
            <a:ext cx="864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21409A"/>
                </a:solidFill>
                <a:latin typeface="Times New Roman"/>
              </a:rPr>
              <a:t>Народные проекты в 2022 году</a:t>
            </a:r>
            <a:endParaRPr lang="ru-RU" sz="1800" b="0" strike="noStrike" spc="-1">
              <a:latin typeface="Arial"/>
            </a:endParaRPr>
          </a:p>
        </p:txBody>
      </p:sp>
      <p:sp>
        <p:nvSpPr>
          <p:cNvPr id="294" name="Прямоугольник 9"/>
          <p:cNvSpPr/>
          <p:nvPr/>
        </p:nvSpPr>
        <p:spPr>
          <a:xfrm>
            <a:off x="4479480" y="2967480"/>
            <a:ext cx="184320" cy="923040"/>
          </a:xfrm>
          <a:prstGeom prst="rect">
            <a:avLst/>
          </a:prstGeom>
          <a:noFill/>
          <a:ln w="0">
            <a:noFill/>
          </a:ln>
        </p:spPr>
        <p:style>
          <a:lnRef idx="0">
            <a:scrgbClr r="0" g="0" b="0"/>
          </a:lnRef>
          <a:fillRef idx="0">
            <a:scrgbClr r="0" g="0" b="0"/>
          </a:fillRef>
          <a:effectRef idx="0">
            <a:scrgbClr r="0" g="0" b="0"/>
          </a:effectRef>
          <a:fontRef idx="minor"/>
        </p:style>
      </p:sp>
      <p:sp>
        <p:nvSpPr>
          <p:cNvPr id="295" name="TextBox 6"/>
          <p:cNvSpPr/>
          <p:nvPr/>
        </p:nvSpPr>
        <p:spPr>
          <a:xfrm>
            <a:off x="827640" y="1078200"/>
            <a:ext cx="281124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Ремонт помещений МБУ ДОД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«Детская музыкальная школа» г. Вуктыл</a:t>
            </a:r>
            <a:endParaRPr lang="ru-RU" sz="1400" b="0" strike="noStrike" spc="-1">
              <a:latin typeface="Arial"/>
            </a:endParaRPr>
          </a:p>
        </p:txBody>
      </p:sp>
      <p:pic>
        <p:nvPicPr>
          <p:cNvPr id="296" name="Рисунок 267"/>
          <p:cNvPicPr/>
          <p:nvPr/>
        </p:nvPicPr>
        <p:blipFill>
          <a:blip r:embed="rId3"/>
          <a:stretch/>
        </p:blipFill>
        <p:spPr>
          <a:xfrm>
            <a:off x="0" y="796680"/>
            <a:ext cx="968040" cy="521280"/>
          </a:xfrm>
          <a:prstGeom prst="rect">
            <a:avLst/>
          </a:prstGeom>
          <a:ln w="0">
            <a:noFill/>
          </a:ln>
        </p:spPr>
      </p:pic>
      <p:pic>
        <p:nvPicPr>
          <p:cNvPr id="297" name="Picture 2" descr="W:\БЮДЖЕТ ДЛЯ ГРАЖДАН\2023-2025\Проект\фото НБ\Ремонт помещений муниципального бюджетного учреждения дополнительного образования детей «Детская музыкальная школа» города Вуктыла\было\1.jpg"/>
          <p:cNvPicPr/>
          <p:nvPr/>
        </p:nvPicPr>
        <p:blipFill>
          <a:blip r:embed="rId4"/>
          <a:stretch/>
        </p:blipFill>
        <p:spPr>
          <a:xfrm>
            <a:off x="203400" y="1707120"/>
            <a:ext cx="2640240" cy="2595960"/>
          </a:xfrm>
          <a:prstGeom prst="rect">
            <a:avLst/>
          </a:prstGeom>
          <a:ln w="0">
            <a:noFill/>
          </a:ln>
          <a:effectLst>
            <a:softEdge rad="112680"/>
          </a:effectLst>
        </p:spPr>
      </p:pic>
      <p:pic>
        <p:nvPicPr>
          <p:cNvPr id="298" name="Picture 3" descr="W:\БЮДЖЕТ ДЛЯ ГРАЖДАН\2023-2025\Проект\фото НБ\Ремонт помещений муниципального бюджетного учреждения дополнительного образования детей «Детская музыкальная школа» города Вуктыла\стало\5.jpg"/>
          <p:cNvPicPr/>
          <p:nvPr/>
        </p:nvPicPr>
        <p:blipFill>
          <a:blip r:embed="rId5"/>
          <a:stretch/>
        </p:blipFill>
        <p:spPr>
          <a:xfrm>
            <a:off x="1631520" y="4262040"/>
            <a:ext cx="2868120" cy="2151000"/>
          </a:xfrm>
          <a:prstGeom prst="rect">
            <a:avLst/>
          </a:prstGeom>
          <a:ln w="0">
            <a:noFill/>
          </a:ln>
          <a:effectLst>
            <a:softEdge rad="112680"/>
          </a:effectLst>
        </p:spPr>
      </p:pic>
      <p:sp>
        <p:nvSpPr>
          <p:cNvPr id="299" name="TextBox 1"/>
          <p:cNvSpPr/>
          <p:nvPr/>
        </p:nvSpPr>
        <p:spPr>
          <a:xfrm>
            <a:off x="831960" y="4259880"/>
            <a:ext cx="7527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Было</a:t>
            </a:r>
            <a:endParaRPr lang="ru-RU" sz="1800" b="0" strike="noStrike" spc="-1">
              <a:latin typeface="Arial"/>
            </a:endParaRPr>
          </a:p>
        </p:txBody>
      </p:sp>
      <p:sp>
        <p:nvSpPr>
          <p:cNvPr id="300" name="TextBox 2"/>
          <p:cNvSpPr/>
          <p:nvPr/>
        </p:nvSpPr>
        <p:spPr>
          <a:xfrm>
            <a:off x="2561040" y="6393600"/>
            <a:ext cx="816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Стало</a:t>
            </a:r>
            <a:endParaRPr lang="ru-RU" sz="1800" b="0" strike="noStrike" spc="-1">
              <a:latin typeface="Arial"/>
            </a:endParaRPr>
          </a:p>
        </p:txBody>
      </p:sp>
      <p:sp>
        <p:nvSpPr>
          <p:cNvPr id="301" name="TextBox 4"/>
          <p:cNvSpPr/>
          <p:nvPr/>
        </p:nvSpPr>
        <p:spPr>
          <a:xfrm>
            <a:off x="6214680" y="1729800"/>
            <a:ext cx="3168000" cy="10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Ремонтные работы здания МБОУ «СОШ №2 им. Г.В. Кравченко»</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 г. Вуктыл</a:t>
            </a:r>
            <a:endParaRPr lang="ru-RU" sz="1400" b="0" strike="noStrike" spc="-1">
              <a:latin typeface="Arial"/>
            </a:endParaRPr>
          </a:p>
          <a:p>
            <a:pPr>
              <a:lnSpc>
                <a:spcPct val="100000"/>
              </a:lnSpc>
              <a:buNone/>
            </a:pPr>
            <a:endParaRPr lang="ru-RU" sz="1800" b="0" strike="noStrike" spc="-1">
              <a:latin typeface="Arial"/>
            </a:endParaRPr>
          </a:p>
        </p:txBody>
      </p:sp>
      <p:sp>
        <p:nvSpPr>
          <p:cNvPr id="302" name="Picture 4"/>
          <p:cNvSpPr/>
          <p:nvPr/>
        </p:nvSpPr>
        <p:spPr>
          <a:xfrm>
            <a:off x="4095000" y="1398240"/>
            <a:ext cx="2177640" cy="2904840"/>
          </a:xfrm>
          <a:prstGeom prst="roundRect">
            <a:avLst>
              <a:gd name="adj" fmla="val 8594"/>
            </a:avLst>
          </a:prstGeom>
          <a:blipFill rotWithShape="0">
            <a:blip r:embed="rId6"/>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303" name="Picture 5"/>
          <p:cNvSpPr/>
          <p:nvPr/>
        </p:nvSpPr>
        <p:spPr>
          <a:xfrm>
            <a:off x="6080760" y="3870360"/>
            <a:ext cx="3057840" cy="2508120"/>
          </a:xfrm>
          <a:prstGeom prst="roundRect">
            <a:avLst>
              <a:gd name="adj" fmla="val 8594"/>
            </a:avLst>
          </a:prstGeom>
          <a:blipFill rotWithShape="0">
            <a:blip r:embed="rId7"/>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304" name="TextBox 5"/>
          <p:cNvSpPr/>
          <p:nvPr/>
        </p:nvSpPr>
        <p:spPr>
          <a:xfrm>
            <a:off x="5105520" y="4454280"/>
            <a:ext cx="7527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Было</a:t>
            </a:r>
            <a:endParaRPr lang="ru-RU" sz="1800" b="0" strike="noStrike" spc="-1">
              <a:latin typeface="Arial"/>
            </a:endParaRPr>
          </a:p>
        </p:txBody>
      </p:sp>
      <p:sp>
        <p:nvSpPr>
          <p:cNvPr id="305" name="TextBox 11"/>
          <p:cNvSpPr/>
          <p:nvPr/>
        </p:nvSpPr>
        <p:spPr>
          <a:xfrm>
            <a:off x="7457760" y="6420600"/>
            <a:ext cx="816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Стало</a:t>
            </a:r>
            <a:endParaRPr lang="ru-RU" sz="18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06"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07" name="Text Box 5"/>
          <p:cNvSpPr/>
          <p:nvPr/>
        </p:nvSpPr>
        <p:spPr>
          <a:xfrm>
            <a:off x="179640" y="692640"/>
            <a:ext cx="864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21409A"/>
                </a:solidFill>
                <a:latin typeface="Times New Roman"/>
              </a:rPr>
              <a:t>Народные проекты в 2022 году</a:t>
            </a:r>
            <a:endParaRPr lang="ru-RU" sz="1800" b="0" strike="noStrike" spc="-1">
              <a:latin typeface="Arial"/>
            </a:endParaRPr>
          </a:p>
        </p:txBody>
      </p:sp>
      <p:sp>
        <p:nvSpPr>
          <p:cNvPr id="308" name="Прямоугольник 9"/>
          <p:cNvSpPr/>
          <p:nvPr/>
        </p:nvSpPr>
        <p:spPr>
          <a:xfrm>
            <a:off x="4479480" y="2967480"/>
            <a:ext cx="184320" cy="923040"/>
          </a:xfrm>
          <a:prstGeom prst="rect">
            <a:avLst/>
          </a:prstGeom>
          <a:noFill/>
          <a:ln w="0">
            <a:noFill/>
          </a:ln>
        </p:spPr>
        <p:style>
          <a:lnRef idx="0">
            <a:scrgbClr r="0" g="0" b="0"/>
          </a:lnRef>
          <a:fillRef idx="0">
            <a:scrgbClr r="0" g="0" b="0"/>
          </a:fillRef>
          <a:effectRef idx="0">
            <a:scrgbClr r="0" g="0" b="0"/>
          </a:effectRef>
          <a:fontRef idx="minor"/>
        </p:style>
      </p:sp>
      <p:sp>
        <p:nvSpPr>
          <p:cNvPr id="309" name="TextBox 1"/>
          <p:cNvSpPr/>
          <p:nvPr/>
        </p:nvSpPr>
        <p:spPr>
          <a:xfrm>
            <a:off x="1544760" y="1235520"/>
            <a:ext cx="295488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Обустройство подъездного пути к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кладбищу в п. Лемтыбож</a:t>
            </a:r>
            <a:endParaRPr lang="ru-RU" sz="1400" b="0" strike="noStrike" spc="-1">
              <a:latin typeface="Arial"/>
            </a:endParaRPr>
          </a:p>
        </p:txBody>
      </p:sp>
      <p:pic>
        <p:nvPicPr>
          <p:cNvPr id="310" name="Рисунок 267"/>
          <p:cNvPicPr/>
          <p:nvPr/>
        </p:nvPicPr>
        <p:blipFill>
          <a:blip r:embed="rId3"/>
          <a:stretch/>
        </p:blipFill>
        <p:spPr>
          <a:xfrm>
            <a:off x="360" y="761400"/>
            <a:ext cx="968040" cy="521280"/>
          </a:xfrm>
          <a:prstGeom prst="rect">
            <a:avLst/>
          </a:prstGeom>
          <a:ln w="0">
            <a:noFill/>
          </a:ln>
        </p:spPr>
      </p:pic>
      <p:sp>
        <p:nvSpPr>
          <p:cNvPr id="311" name="TextBox 2"/>
          <p:cNvSpPr/>
          <p:nvPr/>
        </p:nvSpPr>
        <p:spPr>
          <a:xfrm>
            <a:off x="6588360" y="1700640"/>
            <a:ext cx="2448000" cy="10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400" b="1" strike="noStrike" spc="-1">
                <a:solidFill>
                  <a:srgbClr val="000000"/>
                </a:solidFill>
                <a:latin typeface="Times New Roman"/>
              </a:rPr>
              <a:t>Обустройство уличного освещения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с. Дутово и п. Лемты</a:t>
            </a:r>
            <a:endParaRPr lang="ru-RU" sz="1400" b="0" strike="noStrike" spc="-1">
              <a:latin typeface="Arial"/>
            </a:endParaRPr>
          </a:p>
          <a:p>
            <a:pPr>
              <a:lnSpc>
                <a:spcPct val="100000"/>
              </a:lnSpc>
              <a:buNone/>
            </a:pPr>
            <a:endParaRPr lang="ru-RU" sz="1800" b="0" strike="noStrike" spc="-1">
              <a:latin typeface="Arial"/>
            </a:endParaRPr>
          </a:p>
        </p:txBody>
      </p:sp>
      <p:pic>
        <p:nvPicPr>
          <p:cNvPr id="312" name="Picture 6" descr="W:\БЮДЖЕТ ДЛЯ ГРАЖДАН\2023-2025\Проект\фото НБ\Обустройство подъездного пути к кладбищу в п. Лемтыбож\было\1.jpg"/>
          <p:cNvPicPr/>
          <p:nvPr/>
        </p:nvPicPr>
        <p:blipFill>
          <a:blip r:embed="rId4"/>
          <a:stretch/>
        </p:blipFill>
        <p:spPr>
          <a:xfrm>
            <a:off x="50400" y="1556640"/>
            <a:ext cx="2013120" cy="268956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13" name="Picture 7" descr="W:\БЮДЖЕТ ДЛЯ ГРАЖДАН\2023-2025\Проект\фото НБ\Обустройство подъездного пути к кладбищу в п. Лемтыбож\стало\1.jpg"/>
          <p:cNvPicPr/>
          <p:nvPr/>
        </p:nvPicPr>
        <p:blipFill>
          <a:blip r:embed="rId5"/>
          <a:stretch/>
        </p:blipFill>
        <p:spPr>
          <a:xfrm>
            <a:off x="1998720" y="2853000"/>
            <a:ext cx="2370240" cy="3312000"/>
          </a:xfrm>
          <a:prstGeom prst="rect">
            <a:avLst/>
          </a:prstGeom>
          <a:ln w="0">
            <a:noFill/>
          </a:ln>
          <a:effectLst>
            <a:softEdge rad="112680"/>
          </a:effectLst>
        </p:spPr>
      </p:pic>
      <p:pic>
        <p:nvPicPr>
          <p:cNvPr id="314" name="Picture 8" descr="W:\БЮДЖЕТ ДЛЯ ГРАЖДАН\2023-2025\Проект\фото НБ\Обустройство уличного освещения с. Дутово\стало\5.jpg"/>
          <p:cNvPicPr/>
          <p:nvPr/>
        </p:nvPicPr>
        <p:blipFill>
          <a:blip r:embed="rId6"/>
          <a:stretch/>
        </p:blipFill>
        <p:spPr>
          <a:xfrm>
            <a:off x="4284000" y="1494000"/>
            <a:ext cx="2341080" cy="3303720"/>
          </a:xfrm>
          <a:prstGeom prst="rect">
            <a:avLst/>
          </a:prstGeom>
          <a:ln w="0">
            <a:noFill/>
          </a:ln>
          <a:effectLst>
            <a:softEdge rad="112680"/>
          </a:effectLst>
        </p:spPr>
      </p:pic>
      <p:pic>
        <p:nvPicPr>
          <p:cNvPr id="315" name="Picture 9" descr="W:\БЮДЖЕТ ДЛЯ ГРАЖДАН\2023-2025\Проект\фото НБ\Обустройство уличного освещения с. Дутово\стало\4.jpg"/>
          <p:cNvPicPr/>
          <p:nvPr/>
        </p:nvPicPr>
        <p:blipFill>
          <a:blip r:embed="rId7"/>
          <a:stretch/>
        </p:blipFill>
        <p:spPr>
          <a:xfrm>
            <a:off x="6516360" y="3213000"/>
            <a:ext cx="2592000" cy="3456000"/>
          </a:xfrm>
          <a:prstGeom prst="rect">
            <a:avLst/>
          </a:prstGeom>
          <a:ln w="0">
            <a:noFill/>
          </a:ln>
          <a:effectLst>
            <a:softEdge rad="112680"/>
          </a:effectLst>
        </p:spPr>
      </p:pic>
      <p:sp>
        <p:nvSpPr>
          <p:cNvPr id="316" name="TextBox 4"/>
          <p:cNvSpPr/>
          <p:nvPr/>
        </p:nvSpPr>
        <p:spPr>
          <a:xfrm>
            <a:off x="519480" y="4437000"/>
            <a:ext cx="75276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Было</a:t>
            </a:r>
            <a:endParaRPr lang="ru-RU" sz="1800" b="0" strike="noStrike" spc="-1">
              <a:latin typeface="Arial"/>
            </a:endParaRPr>
          </a:p>
          <a:p>
            <a:pPr>
              <a:lnSpc>
                <a:spcPct val="100000"/>
              </a:lnSpc>
              <a:buNone/>
            </a:pPr>
            <a:endParaRPr lang="ru-RU" sz="1800" b="0" strike="noStrike" spc="-1">
              <a:latin typeface="Arial"/>
            </a:endParaRPr>
          </a:p>
        </p:txBody>
      </p:sp>
      <p:sp>
        <p:nvSpPr>
          <p:cNvPr id="317" name="TextBox 5"/>
          <p:cNvSpPr/>
          <p:nvPr/>
        </p:nvSpPr>
        <p:spPr>
          <a:xfrm>
            <a:off x="5224320" y="4798440"/>
            <a:ext cx="75276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Было</a:t>
            </a:r>
            <a:endParaRPr lang="ru-RU" sz="1800" b="0" strike="noStrike" spc="-1">
              <a:latin typeface="Arial"/>
            </a:endParaRPr>
          </a:p>
          <a:p>
            <a:pPr>
              <a:lnSpc>
                <a:spcPct val="100000"/>
              </a:lnSpc>
              <a:buNone/>
            </a:pPr>
            <a:endParaRPr lang="ru-RU" sz="1800" b="0" strike="noStrike" spc="-1">
              <a:latin typeface="Arial"/>
            </a:endParaRPr>
          </a:p>
        </p:txBody>
      </p:sp>
      <p:sp>
        <p:nvSpPr>
          <p:cNvPr id="318" name="TextBox 6"/>
          <p:cNvSpPr/>
          <p:nvPr/>
        </p:nvSpPr>
        <p:spPr>
          <a:xfrm>
            <a:off x="2755080" y="6220440"/>
            <a:ext cx="816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Стало</a:t>
            </a:r>
            <a:endParaRPr lang="ru-RU" sz="1800" b="0" strike="noStrike" spc="-1">
              <a:latin typeface="Arial"/>
            </a:endParaRPr>
          </a:p>
        </p:txBody>
      </p:sp>
      <p:sp>
        <p:nvSpPr>
          <p:cNvPr id="319" name="TextBox 7"/>
          <p:cNvSpPr/>
          <p:nvPr/>
        </p:nvSpPr>
        <p:spPr>
          <a:xfrm>
            <a:off x="8223840" y="3357000"/>
            <a:ext cx="8164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Стало</a:t>
            </a:r>
            <a:endParaRPr lang="ru-RU" sz="1800" b="0" strike="noStrike" spc="-1">
              <a:latin typeface="Arial"/>
            </a:endParaRPr>
          </a:p>
          <a:p>
            <a:pPr>
              <a:lnSpc>
                <a:spcPct val="100000"/>
              </a:lnSpc>
              <a:buNone/>
            </a:pPr>
            <a:endParaRPr lang="ru-RU" sz="1800" b="0" strike="noStrike" spc="-1">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20"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21" name="Text Box 5"/>
          <p:cNvSpPr/>
          <p:nvPr/>
        </p:nvSpPr>
        <p:spPr>
          <a:xfrm>
            <a:off x="179640" y="692640"/>
            <a:ext cx="864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21409A"/>
                </a:solidFill>
                <a:latin typeface="Times New Roman"/>
              </a:rPr>
              <a:t>Народные проекты в 2022 году</a:t>
            </a:r>
            <a:endParaRPr lang="ru-RU" sz="1800" b="0" strike="noStrike" spc="-1">
              <a:latin typeface="Arial"/>
            </a:endParaRPr>
          </a:p>
        </p:txBody>
      </p:sp>
      <p:sp>
        <p:nvSpPr>
          <p:cNvPr id="322" name="Прямоугольник 9"/>
          <p:cNvSpPr/>
          <p:nvPr/>
        </p:nvSpPr>
        <p:spPr>
          <a:xfrm>
            <a:off x="4479480" y="2967480"/>
            <a:ext cx="184320" cy="923040"/>
          </a:xfrm>
          <a:prstGeom prst="rect">
            <a:avLst/>
          </a:prstGeom>
          <a:noFill/>
          <a:ln w="0">
            <a:noFill/>
          </a:ln>
        </p:spPr>
        <p:style>
          <a:lnRef idx="0">
            <a:scrgbClr r="0" g="0" b="0"/>
          </a:lnRef>
          <a:fillRef idx="0">
            <a:scrgbClr r="0" g="0" b="0"/>
          </a:fillRef>
          <a:effectRef idx="0">
            <a:scrgbClr r="0" g="0" b="0"/>
          </a:effectRef>
          <a:fontRef idx="minor"/>
        </p:style>
      </p:sp>
      <p:sp>
        <p:nvSpPr>
          <p:cNvPr id="323" name="TextBox 1"/>
          <p:cNvSpPr/>
          <p:nvPr/>
        </p:nvSpPr>
        <p:spPr>
          <a:xfrm>
            <a:off x="7452360" y="6138360"/>
            <a:ext cx="1079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800" b="1" strike="noStrike" spc="-1">
                <a:solidFill>
                  <a:srgbClr val="FFFFFF"/>
                </a:solidFill>
                <a:latin typeface="Times New Roman"/>
              </a:rPr>
              <a:t>Стало</a:t>
            </a:r>
            <a:endParaRPr lang="ru-RU" sz="1800" b="0" strike="noStrike" spc="-1">
              <a:latin typeface="Arial"/>
            </a:endParaRPr>
          </a:p>
        </p:txBody>
      </p:sp>
      <p:sp>
        <p:nvSpPr>
          <p:cNvPr id="324" name="TextBox 6"/>
          <p:cNvSpPr/>
          <p:nvPr/>
        </p:nvSpPr>
        <p:spPr>
          <a:xfrm>
            <a:off x="7092360" y="1363320"/>
            <a:ext cx="1979280" cy="1580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000000"/>
                </a:solidFill>
                <a:latin typeface="Times New Roman"/>
              </a:rPr>
              <a:t>Ремонт помещений </a:t>
            </a:r>
            <a:endParaRPr lang="ru-RU" sz="1600" b="0" strike="noStrike" spc="-1">
              <a:latin typeface="Arial"/>
            </a:endParaRPr>
          </a:p>
          <a:p>
            <a:pPr algn="ctr">
              <a:lnSpc>
                <a:spcPct val="100000"/>
              </a:lnSpc>
              <a:buNone/>
            </a:pPr>
            <a:r>
              <a:rPr lang="ru-RU" sz="1600" b="1" strike="noStrike" spc="-1">
                <a:solidFill>
                  <a:srgbClr val="000000"/>
                </a:solidFill>
                <a:latin typeface="Times New Roman"/>
              </a:rPr>
              <a:t>МБУК «Вуктыльская центральная библиотека»</a:t>
            </a:r>
            <a:endParaRPr lang="ru-RU" sz="1600" b="0" strike="noStrike" spc="-1">
              <a:latin typeface="Arial"/>
            </a:endParaRPr>
          </a:p>
          <a:p>
            <a:pPr>
              <a:lnSpc>
                <a:spcPct val="100000"/>
              </a:lnSpc>
              <a:buNone/>
            </a:pPr>
            <a:endParaRPr lang="ru-RU" sz="1800" b="0" strike="noStrike" spc="-1">
              <a:latin typeface="Arial"/>
            </a:endParaRPr>
          </a:p>
        </p:txBody>
      </p:sp>
      <p:sp>
        <p:nvSpPr>
          <p:cNvPr id="325" name="TextBox 7"/>
          <p:cNvSpPr/>
          <p:nvPr/>
        </p:nvSpPr>
        <p:spPr>
          <a:xfrm>
            <a:off x="2381760" y="1412640"/>
            <a:ext cx="190980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000000"/>
                </a:solidFill>
                <a:latin typeface="Times New Roman"/>
              </a:rPr>
              <a:t>Ремонт 2-х мостов по автомобильной дороге в с. Подчерье</a:t>
            </a:r>
            <a:endParaRPr lang="ru-RU" sz="1600" b="0" strike="noStrike" spc="-1">
              <a:latin typeface="Arial"/>
            </a:endParaRPr>
          </a:p>
        </p:txBody>
      </p:sp>
      <p:pic>
        <p:nvPicPr>
          <p:cNvPr id="326" name="Рисунок 267"/>
          <p:cNvPicPr/>
          <p:nvPr/>
        </p:nvPicPr>
        <p:blipFill>
          <a:blip r:embed="rId3"/>
          <a:stretch/>
        </p:blipFill>
        <p:spPr>
          <a:xfrm>
            <a:off x="360" y="761400"/>
            <a:ext cx="968040" cy="521280"/>
          </a:xfrm>
          <a:prstGeom prst="rect">
            <a:avLst/>
          </a:prstGeom>
          <a:ln w="0">
            <a:noFill/>
          </a:ln>
        </p:spPr>
      </p:pic>
      <p:pic>
        <p:nvPicPr>
          <p:cNvPr id="327" name="Picture 2" descr="W:\БЮДЖЕТ ДЛЯ ГРАЖДАН\2023-2025\Проект\фото НБ\Ремонт 2-х мостов по автомобильной дороге в с. Подчерье\стало\2.jpg"/>
          <p:cNvPicPr/>
          <p:nvPr/>
        </p:nvPicPr>
        <p:blipFill>
          <a:blip r:embed="rId4"/>
          <a:stretch/>
        </p:blipFill>
        <p:spPr>
          <a:xfrm>
            <a:off x="177840" y="1872360"/>
            <a:ext cx="2254320" cy="299664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28" name="Picture 3" descr="W:\БЮДЖЕТ ДЛЯ ГРАЖДАН\2023-2025\Проект\фото НБ\Ремонт 2-х мостов по автомобильной дороге в с. Подчерье\стало\1.jpg"/>
          <p:cNvPicPr/>
          <p:nvPr/>
        </p:nvPicPr>
        <p:blipFill>
          <a:blip r:embed="rId5"/>
          <a:stretch/>
        </p:blipFill>
        <p:spPr>
          <a:xfrm>
            <a:off x="2267640" y="3097440"/>
            <a:ext cx="2646720" cy="335700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29" name="Picture 5" descr="W:\БЮДЖЕТ ДЛЯ ГРАЖДАН\2023-2025\Проект\фото НБ\Ремонт помещений муниципального бюджетного учреждения культуры «Вуктыльская центральная библиотека»\было\1.jpg"/>
          <p:cNvPicPr/>
          <p:nvPr/>
        </p:nvPicPr>
        <p:blipFill>
          <a:blip r:embed="rId6"/>
          <a:stretch/>
        </p:blipFill>
        <p:spPr>
          <a:xfrm>
            <a:off x="5127120" y="1363320"/>
            <a:ext cx="1965240" cy="2621520"/>
          </a:xfrm>
          <a:prstGeom prst="rect">
            <a:avLst/>
          </a:prstGeom>
          <a:ln w="0">
            <a:noFill/>
          </a:ln>
        </p:spPr>
      </p:pic>
      <p:pic>
        <p:nvPicPr>
          <p:cNvPr id="330" name="Picture 6" descr="W:\БЮДЖЕТ ДЛЯ ГРАЖДАН\2023-2025\Проект\фото НБ\Ремонт помещений муниципального бюджетного учреждения культуры «Вуктыльская центральная библиотека»\стало\4.jpg"/>
          <p:cNvPicPr/>
          <p:nvPr/>
        </p:nvPicPr>
        <p:blipFill>
          <a:blip r:embed="rId7"/>
          <a:stretch/>
        </p:blipFill>
        <p:spPr>
          <a:xfrm>
            <a:off x="5652000" y="4077000"/>
            <a:ext cx="3419640" cy="2564640"/>
          </a:xfrm>
          <a:prstGeom prst="rect">
            <a:avLst/>
          </a:prstGeom>
          <a:ln w="0">
            <a:noFill/>
          </a:ln>
        </p:spPr>
      </p:pic>
      <p:sp>
        <p:nvSpPr>
          <p:cNvPr id="331" name="TextBox 2"/>
          <p:cNvSpPr/>
          <p:nvPr/>
        </p:nvSpPr>
        <p:spPr>
          <a:xfrm>
            <a:off x="6378120" y="1391040"/>
            <a:ext cx="688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FFFFFF"/>
                </a:solidFill>
                <a:latin typeface="Franklin Gothic Book"/>
              </a:rPr>
              <a:t>Было</a:t>
            </a:r>
            <a:endParaRPr lang="ru-RU" sz="1800" b="0" strike="noStrike" spc="-1">
              <a:latin typeface="Arial"/>
            </a:endParaRPr>
          </a:p>
        </p:txBody>
      </p:sp>
      <p:sp>
        <p:nvSpPr>
          <p:cNvPr id="332" name="TextBox 4"/>
          <p:cNvSpPr/>
          <p:nvPr/>
        </p:nvSpPr>
        <p:spPr>
          <a:xfrm>
            <a:off x="7710120" y="6103440"/>
            <a:ext cx="81648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FFFFFF"/>
                </a:solidFill>
                <a:latin typeface="Times New Roman"/>
              </a:rPr>
              <a:t>Стало</a:t>
            </a:r>
            <a:endParaRPr lang="ru-RU" sz="1800" b="0" strike="noStrike" spc="-1">
              <a:latin typeface="Arial"/>
            </a:endParaRPr>
          </a:p>
          <a:p>
            <a:pPr>
              <a:lnSpc>
                <a:spcPct val="100000"/>
              </a:lnSpc>
              <a:buNone/>
            </a:pPr>
            <a:endParaRPr lang="ru-RU" sz="1800" b="0" strike="noStrike" spc="-1">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33"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34" name="Text Box 5"/>
          <p:cNvSpPr/>
          <p:nvPr/>
        </p:nvSpPr>
        <p:spPr>
          <a:xfrm>
            <a:off x="179640" y="692640"/>
            <a:ext cx="864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21409A"/>
                </a:solidFill>
                <a:latin typeface="Times New Roman"/>
              </a:rPr>
              <a:t>Народные проекты в 2022 году</a:t>
            </a:r>
            <a:endParaRPr lang="ru-RU" sz="1800" b="0" strike="noStrike" spc="-1">
              <a:latin typeface="Arial"/>
            </a:endParaRPr>
          </a:p>
        </p:txBody>
      </p:sp>
      <p:sp>
        <p:nvSpPr>
          <p:cNvPr id="335" name="Прямоугольник 9"/>
          <p:cNvSpPr/>
          <p:nvPr/>
        </p:nvSpPr>
        <p:spPr>
          <a:xfrm>
            <a:off x="4479480" y="2967480"/>
            <a:ext cx="184320" cy="923040"/>
          </a:xfrm>
          <a:prstGeom prst="rect">
            <a:avLst/>
          </a:prstGeom>
          <a:noFill/>
          <a:ln w="0">
            <a:noFill/>
          </a:ln>
        </p:spPr>
        <p:style>
          <a:lnRef idx="0">
            <a:scrgbClr r="0" g="0" b="0"/>
          </a:lnRef>
          <a:fillRef idx="0">
            <a:scrgbClr r="0" g="0" b="0"/>
          </a:fillRef>
          <a:effectRef idx="0">
            <a:scrgbClr r="0" g="0" b="0"/>
          </a:effectRef>
          <a:fontRef idx="minor"/>
        </p:style>
      </p:sp>
      <p:sp>
        <p:nvSpPr>
          <p:cNvPr id="336" name="TextBox 1"/>
          <p:cNvSpPr/>
          <p:nvPr/>
        </p:nvSpPr>
        <p:spPr>
          <a:xfrm>
            <a:off x="7452360" y="6138360"/>
            <a:ext cx="10796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800" b="1" strike="noStrike" spc="-1">
                <a:solidFill>
                  <a:srgbClr val="FFFFFF"/>
                </a:solidFill>
                <a:latin typeface="Times New Roman"/>
              </a:rPr>
              <a:t>Стало</a:t>
            </a:r>
            <a:endParaRPr lang="ru-RU" sz="1800" b="0" strike="noStrike" spc="-1">
              <a:latin typeface="Arial"/>
            </a:endParaRPr>
          </a:p>
        </p:txBody>
      </p:sp>
      <p:sp>
        <p:nvSpPr>
          <p:cNvPr id="337" name="TextBox 2"/>
          <p:cNvSpPr/>
          <p:nvPr/>
        </p:nvSpPr>
        <p:spPr>
          <a:xfrm>
            <a:off x="1612440" y="1062000"/>
            <a:ext cx="6103440" cy="63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ru-RU" sz="1800" b="1" strike="noStrike" spc="-1">
                <a:solidFill>
                  <a:srgbClr val="000000"/>
                </a:solidFill>
                <a:latin typeface="Times New Roman"/>
              </a:rPr>
              <a:t>Реализация школьного инициативного бюджетирования </a:t>
            </a:r>
            <a:endParaRPr lang="ru-RU" sz="1800" b="0" strike="noStrike" spc="-1">
              <a:latin typeface="Arial"/>
            </a:endParaRPr>
          </a:p>
          <a:p>
            <a:pPr algn="ctr">
              <a:lnSpc>
                <a:spcPct val="100000"/>
              </a:lnSpc>
              <a:buNone/>
            </a:pPr>
            <a:r>
              <a:rPr lang="ru-RU" sz="1800" b="1" strike="noStrike" spc="-1">
                <a:solidFill>
                  <a:srgbClr val="000000"/>
                </a:solidFill>
                <a:latin typeface="Times New Roman"/>
              </a:rPr>
              <a:t>«Народный бюджет в школе»</a:t>
            </a:r>
            <a:endParaRPr lang="ru-RU" sz="1800" b="0" strike="noStrike" spc="-1">
              <a:latin typeface="Arial"/>
            </a:endParaRPr>
          </a:p>
        </p:txBody>
      </p:sp>
      <p:pic>
        <p:nvPicPr>
          <p:cNvPr id="338" name="Рисунок 267"/>
          <p:cNvPicPr/>
          <p:nvPr/>
        </p:nvPicPr>
        <p:blipFill>
          <a:blip r:embed="rId3"/>
          <a:stretch/>
        </p:blipFill>
        <p:spPr>
          <a:xfrm>
            <a:off x="35640" y="784080"/>
            <a:ext cx="968040" cy="600840"/>
          </a:xfrm>
          <a:prstGeom prst="rect">
            <a:avLst/>
          </a:prstGeom>
          <a:ln w="0">
            <a:noFill/>
          </a:ln>
        </p:spPr>
      </p:pic>
      <p:sp>
        <p:nvSpPr>
          <p:cNvPr id="339" name="TextBox 4"/>
          <p:cNvSpPr/>
          <p:nvPr/>
        </p:nvSpPr>
        <p:spPr>
          <a:xfrm>
            <a:off x="158040" y="1556640"/>
            <a:ext cx="343800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200" b="1" strike="noStrike" spc="-1">
                <a:solidFill>
                  <a:srgbClr val="000000"/>
                </a:solidFill>
                <a:latin typeface="Times New Roman"/>
              </a:rPr>
              <a:t>«Музыкальная мотивация молодежи»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МБОУ «Средняя общеобразовательная школа № 1» г. Вуктыл</a:t>
            </a:r>
            <a:endParaRPr lang="ru-RU" sz="1200" b="0" strike="noStrike" spc="-1">
              <a:latin typeface="Arial"/>
            </a:endParaRPr>
          </a:p>
        </p:txBody>
      </p:sp>
      <p:sp>
        <p:nvSpPr>
          <p:cNvPr id="340" name="TextBox 5"/>
          <p:cNvSpPr/>
          <p:nvPr/>
        </p:nvSpPr>
        <p:spPr>
          <a:xfrm>
            <a:off x="5436000" y="1708200"/>
            <a:ext cx="374400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200" b="1" strike="noStrike" spc="-1">
                <a:solidFill>
                  <a:srgbClr val="000000"/>
                </a:solidFill>
                <a:latin typeface="Times New Roman"/>
              </a:rPr>
              <a:t>«Музыкальная мотивация молодежи»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МБОУ «Средняя общеобразовательная школа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 1» г. Вуктыл</a:t>
            </a:r>
            <a:endParaRPr lang="ru-RU" sz="1200" b="0" strike="noStrike" spc="-1">
              <a:latin typeface="Arial"/>
            </a:endParaRPr>
          </a:p>
        </p:txBody>
      </p:sp>
      <p:sp>
        <p:nvSpPr>
          <p:cNvPr id="341" name="TextBox 6"/>
          <p:cNvSpPr/>
          <p:nvPr/>
        </p:nvSpPr>
        <p:spPr>
          <a:xfrm>
            <a:off x="323640" y="4221000"/>
            <a:ext cx="302400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200" b="1" strike="noStrike" spc="-1">
                <a:solidFill>
                  <a:srgbClr val="000000"/>
                </a:solidFill>
                <a:latin typeface="Times New Roman"/>
              </a:rPr>
              <a:t>«Объединение мастеров» МБОУ «Средняя общеобразовательная школа № 2 им. Г.В. Кравченко» г. Вуктыл</a:t>
            </a:r>
            <a:endParaRPr lang="ru-RU" sz="1200" b="0" strike="noStrike" spc="-1">
              <a:latin typeface="Arial"/>
            </a:endParaRPr>
          </a:p>
        </p:txBody>
      </p:sp>
      <p:sp>
        <p:nvSpPr>
          <p:cNvPr id="342" name="TextBox 7"/>
          <p:cNvSpPr/>
          <p:nvPr/>
        </p:nvSpPr>
        <p:spPr>
          <a:xfrm>
            <a:off x="5233680" y="4328280"/>
            <a:ext cx="3380040" cy="637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ru-RU" sz="1200" b="1" strike="noStrike" spc="-1">
                <a:solidFill>
                  <a:srgbClr val="000000"/>
                </a:solidFill>
                <a:latin typeface="Times New Roman"/>
              </a:rPr>
              <a:t>Школьный медиа-центр «Живое слово»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МБОУ «Средняя общеобразовательная школа</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 № 2 им. Г.В. Кравченко» г. Вуктыл</a:t>
            </a:r>
            <a:endParaRPr lang="ru-RU" sz="1200" b="0" strike="noStrike" spc="-1">
              <a:latin typeface="Arial"/>
            </a:endParaRPr>
          </a:p>
        </p:txBody>
      </p:sp>
      <p:pic>
        <p:nvPicPr>
          <p:cNvPr id="343" name="Picture 2" descr="W:\БЮДЖЕТ ДЛЯ ГРАЖДАН\2023-2025\Проект\фото НБ\«З М МУЗЫКАЛЬНАЯ МОТИВАЦИЯ МОЛОДЕЖИ» МБОУ «Средняя общеобразовательная школа №1» г. Вуктыл\5.jpg"/>
          <p:cNvPicPr/>
          <p:nvPr/>
        </p:nvPicPr>
        <p:blipFill>
          <a:blip r:embed="rId4"/>
          <a:stretch/>
        </p:blipFill>
        <p:spPr>
          <a:xfrm>
            <a:off x="532440" y="2149920"/>
            <a:ext cx="2808000" cy="2106000"/>
          </a:xfrm>
          <a:prstGeom prst="rect">
            <a:avLst/>
          </a:prstGeom>
          <a:ln w="0">
            <a:noFill/>
          </a:ln>
          <a:effectLst>
            <a:softEdge rad="112680"/>
          </a:effectLst>
        </p:spPr>
      </p:pic>
      <p:pic>
        <p:nvPicPr>
          <p:cNvPr id="344" name="Picture 3" descr="W:\БЮДЖЕТ ДЛЯ ГРАЖДАН\2023-2025\Проект\фото НБ\«ЗАНЯТНО!» Создание зон активного отдыха в рекреациях МБОУ «Средняя общеобразовательная школа №1» г. Вуктыл\2.jpg"/>
          <p:cNvPicPr/>
          <p:nvPr/>
        </p:nvPicPr>
        <p:blipFill>
          <a:blip r:embed="rId5"/>
          <a:stretch/>
        </p:blipFill>
        <p:spPr>
          <a:xfrm>
            <a:off x="4068000" y="2087640"/>
            <a:ext cx="1670400" cy="223020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45" name="Picture 4"/>
          <p:cNvSpPr/>
          <p:nvPr/>
        </p:nvSpPr>
        <p:spPr>
          <a:xfrm>
            <a:off x="6283440" y="2260080"/>
            <a:ext cx="2483280" cy="1654920"/>
          </a:xfrm>
          <a:prstGeom prst="roundRect">
            <a:avLst>
              <a:gd name="adj" fmla="val 16667"/>
            </a:avLst>
          </a:prstGeom>
          <a:blipFill rotWithShape="0">
            <a:blip r:embed="rId6"/>
            <a:srcRect/>
            <a:stretch/>
          </a:blipFill>
          <a:ln w="0">
            <a:noFill/>
          </a:ln>
          <a:effectLst>
            <a:outerShdw blurRad="152280" dist="11525" dir="868217"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0">
            <a:scrgbClr r="0" g="0" b="0"/>
          </a:fillRef>
          <a:effectRef idx="0">
            <a:scrgbClr r="0" g="0" b="0"/>
          </a:effectRef>
          <a:fontRef idx="minor"/>
        </p:style>
      </p:sp>
      <p:sp>
        <p:nvSpPr>
          <p:cNvPr id="346" name="Picture 5"/>
          <p:cNvSpPr/>
          <p:nvPr/>
        </p:nvSpPr>
        <p:spPr>
          <a:xfrm>
            <a:off x="143640" y="5147280"/>
            <a:ext cx="1979280" cy="1484280"/>
          </a:xfrm>
          <a:prstGeom prst="roundRect">
            <a:avLst>
              <a:gd name="adj" fmla="val 8594"/>
            </a:avLst>
          </a:prstGeom>
          <a:blipFill rotWithShape="0">
            <a:blip r:embed="rId7"/>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347" name="Picture 6"/>
          <p:cNvSpPr/>
          <p:nvPr/>
        </p:nvSpPr>
        <p:spPr>
          <a:xfrm>
            <a:off x="2370960" y="4888800"/>
            <a:ext cx="2193480" cy="1644840"/>
          </a:xfrm>
          <a:prstGeom prst="roundRect">
            <a:avLst>
              <a:gd name="adj" fmla="val 8594"/>
            </a:avLst>
          </a:prstGeom>
          <a:blipFill rotWithShape="0">
            <a:blip r:embed="rId8"/>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348" name="Picture 7"/>
          <p:cNvSpPr/>
          <p:nvPr/>
        </p:nvSpPr>
        <p:spPr>
          <a:xfrm>
            <a:off x="5868000" y="4974480"/>
            <a:ext cx="2415960" cy="1811880"/>
          </a:xfrm>
          <a:prstGeom prst="roundRect">
            <a:avLst>
              <a:gd name="adj" fmla="val 8594"/>
            </a:avLst>
          </a:prstGeom>
          <a:blipFill rotWithShape="0">
            <a:blip r:embed="rId9"/>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49"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50" name="Text Box 5"/>
          <p:cNvSpPr/>
          <p:nvPr/>
        </p:nvSpPr>
        <p:spPr>
          <a:xfrm>
            <a:off x="395640" y="764640"/>
            <a:ext cx="8640720" cy="85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99"/>
                </a:solidFill>
                <a:latin typeface="Times New Roman"/>
              </a:rPr>
              <a:t>Приоритетный проект</a:t>
            </a:r>
            <a:endParaRPr lang="ru-RU" sz="1800" b="0" strike="noStrike" spc="-1">
              <a:latin typeface="Arial"/>
            </a:endParaRPr>
          </a:p>
          <a:p>
            <a:pPr algn="ctr">
              <a:lnSpc>
                <a:spcPct val="100000"/>
              </a:lnSpc>
              <a:buNone/>
            </a:pPr>
            <a:r>
              <a:rPr lang="ru-RU" sz="1600" b="1" strike="noStrike" spc="-1">
                <a:solidFill>
                  <a:srgbClr val="0000FF"/>
                </a:solidFill>
                <a:latin typeface="Times New Roman"/>
                <a:ea typeface="DejaVu Sans"/>
              </a:rPr>
              <a:t>Капитальный ремонт мостового сооружения через р. Вуктыл, </a:t>
            </a:r>
            <a:endParaRPr lang="ru-RU" sz="1600" b="0" strike="noStrike" spc="-1">
              <a:latin typeface="Arial"/>
            </a:endParaRPr>
          </a:p>
          <a:p>
            <a:pPr algn="ctr">
              <a:lnSpc>
                <a:spcPct val="100000"/>
              </a:lnSpc>
              <a:buNone/>
            </a:pPr>
            <a:r>
              <a:rPr lang="ru-RU" sz="1600" b="1" strike="noStrike" spc="-1">
                <a:solidFill>
                  <a:srgbClr val="0000FF"/>
                </a:solidFill>
                <a:latin typeface="Times New Roman"/>
                <a:ea typeface="DejaVu Sans"/>
              </a:rPr>
              <a:t>на автомобильной дороге  «Вуктыл - Подчерье»</a:t>
            </a:r>
            <a:endParaRPr lang="ru-RU" sz="1600" b="0" strike="noStrike" spc="-1">
              <a:latin typeface="Arial"/>
            </a:endParaRPr>
          </a:p>
        </p:txBody>
      </p:sp>
      <p:graphicFrame>
        <p:nvGraphicFramePr>
          <p:cNvPr id="351" name="Таблица 1"/>
          <p:cNvGraphicFramePr/>
          <p:nvPr/>
        </p:nvGraphicFramePr>
        <p:xfrm>
          <a:off x="520560" y="1642680"/>
          <a:ext cx="8443440" cy="640080"/>
        </p:xfrm>
        <a:graphic>
          <a:graphicData uri="http://schemas.openxmlformats.org/drawingml/2006/table">
            <a:tbl>
              <a:tblPr/>
              <a:tblGrid>
                <a:gridCol w="2449800">
                  <a:extLst>
                    <a:ext uri="{9D8B030D-6E8A-4147-A177-3AD203B41FA5}">
                      <a16:colId xmlns:a16="http://schemas.microsoft.com/office/drawing/2014/main" val="20000"/>
                    </a:ext>
                  </a:extLst>
                </a:gridCol>
                <a:gridCol w="5993640">
                  <a:extLst>
                    <a:ext uri="{9D8B030D-6E8A-4147-A177-3AD203B41FA5}">
                      <a16:colId xmlns:a16="http://schemas.microsoft.com/office/drawing/2014/main" val="20001"/>
                    </a:ext>
                  </a:extLst>
                </a:gridCol>
              </a:tblGrid>
              <a:tr h="639360">
                <a:tc>
                  <a:txBody>
                    <a:bodyPr/>
                    <a:lstStyle/>
                    <a:p>
                      <a:pPr algn="ctr">
                        <a:lnSpc>
                          <a:spcPct val="100000"/>
                        </a:lnSpc>
                        <a:buNone/>
                      </a:pPr>
                      <a:r>
                        <a:rPr lang="ru-RU" sz="1200" b="1" strike="noStrike" spc="-1">
                          <a:solidFill>
                            <a:srgbClr val="000000"/>
                          </a:solidFill>
                          <a:latin typeface="Times New Roman"/>
                        </a:rPr>
                        <a:t>Финансирование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60 735,4 тыс. руб.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(бюджет РК  (РБ) – 60 128,0 тыс. руб.; </a:t>
                      </a:r>
                      <a:endParaRPr lang="ru-RU" sz="1200" b="0" strike="noStrike" spc="-1">
                        <a:latin typeface="Arial"/>
                      </a:endParaRPr>
                    </a:p>
                    <a:p>
                      <a:pPr algn="ctr">
                        <a:lnSpc>
                          <a:spcPct val="100000"/>
                        </a:lnSpc>
                        <a:buNone/>
                        <a:tabLst>
                          <a:tab pos="0" algn="l"/>
                        </a:tabLst>
                      </a:pPr>
                      <a:r>
                        <a:rPr lang="ru-RU" sz="1200" b="1" strike="noStrike" spc="-1">
                          <a:solidFill>
                            <a:srgbClr val="000000"/>
                          </a:solidFill>
                          <a:latin typeface="Times New Roman"/>
                        </a:rPr>
                        <a:t>бюджет МО ГО «Вуктыл» – 607,4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bl>
          </a:graphicData>
        </a:graphic>
      </p:graphicFrame>
      <p:sp>
        <p:nvSpPr>
          <p:cNvPr id="352"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353" name="Рисунок 19"/>
          <p:cNvPicPr/>
          <p:nvPr/>
        </p:nvPicPr>
        <p:blipFill>
          <a:blip r:embed="rId3"/>
          <a:srcRect l="25213" t="24163" r="23496" b="28417"/>
          <a:stretch/>
        </p:blipFill>
        <p:spPr>
          <a:xfrm>
            <a:off x="755640" y="2421000"/>
            <a:ext cx="3816000" cy="2088000"/>
          </a:xfrm>
          <a:prstGeom prst="rect">
            <a:avLst/>
          </a:prstGeom>
          <a:ln w="0">
            <a:noFill/>
          </a:ln>
          <a:effectLst>
            <a:softEdge rad="112680"/>
          </a:effectLst>
        </p:spPr>
      </p:pic>
      <p:pic>
        <p:nvPicPr>
          <p:cNvPr id="354" name="Рисунок 20"/>
          <p:cNvPicPr/>
          <p:nvPr/>
        </p:nvPicPr>
        <p:blipFill>
          <a:blip r:embed="rId4"/>
          <a:srcRect l="25213" t="33612" r="41383" b="28417"/>
          <a:stretch/>
        </p:blipFill>
        <p:spPr>
          <a:xfrm>
            <a:off x="755640" y="4653000"/>
            <a:ext cx="3691080" cy="2143080"/>
          </a:xfrm>
          <a:prstGeom prst="rect">
            <a:avLst/>
          </a:prstGeom>
          <a:ln w="0">
            <a:noFill/>
          </a:ln>
          <a:effectLst>
            <a:softEdge rad="112680"/>
          </a:effectLst>
        </p:spPr>
      </p:pic>
      <p:pic>
        <p:nvPicPr>
          <p:cNvPr id="355" name="Рисунок 21"/>
          <p:cNvPicPr/>
          <p:nvPr/>
        </p:nvPicPr>
        <p:blipFill>
          <a:blip r:embed="rId5"/>
          <a:srcRect l="27173" t="19871" r="27425" b="44022"/>
          <a:stretch/>
        </p:blipFill>
        <p:spPr>
          <a:xfrm>
            <a:off x="4742280" y="2349000"/>
            <a:ext cx="4005720" cy="2125440"/>
          </a:xfrm>
          <a:prstGeom prst="rect">
            <a:avLst/>
          </a:prstGeom>
          <a:ln w="0">
            <a:noFill/>
          </a:ln>
          <a:effectLst>
            <a:softEdge rad="112680"/>
          </a:effectLst>
        </p:spPr>
      </p:pic>
      <p:pic>
        <p:nvPicPr>
          <p:cNvPr id="356" name="Рисунок 22"/>
          <p:cNvPicPr/>
          <p:nvPr/>
        </p:nvPicPr>
        <p:blipFill>
          <a:blip r:embed="rId6"/>
          <a:srcRect l="23244" t="27313" r="19559" b="28417"/>
          <a:stretch/>
        </p:blipFill>
        <p:spPr>
          <a:xfrm>
            <a:off x="4716000" y="4581000"/>
            <a:ext cx="4104000" cy="2160000"/>
          </a:xfrm>
          <a:prstGeom prst="rect">
            <a:avLst/>
          </a:prstGeom>
          <a:ln w="0">
            <a:noFill/>
          </a:ln>
          <a:effectLst>
            <a:softEdge rad="112680"/>
          </a:effectLst>
        </p:spPr>
      </p:pic>
      <p:sp>
        <p:nvSpPr>
          <p:cNvPr id="357" name="TextBox 5"/>
          <p:cNvSpPr/>
          <p:nvPr/>
        </p:nvSpPr>
        <p:spPr>
          <a:xfrm>
            <a:off x="251640" y="3691800"/>
            <a:ext cx="6022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800" b="1" strike="noStrike" spc="-1">
                <a:solidFill>
                  <a:srgbClr val="000000"/>
                </a:solidFill>
                <a:latin typeface="Times New Roman"/>
              </a:rPr>
              <a:t>До</a:t>
            </a:r>
            <a:endParaRPr lang="ru-RU" sz="1800" b="0" strike="noStrike" spc="-1">
              <a:latin typeface="Arial"/>
            </a:endParaRPr>
          </a:p>
        </p:txBody>
      </p:sp>
      <p:sp>
        <p:nvSpPr>
          <p:cNvPr id="358" name="TextBox 6"/>
          <p:cNvSpPr/>
          <p:nvPr/>
        </p:nvSpPr>
        <p:spPr>
          <a:xfrm>
            <a:off x="3960" y="5702040"/>
            <a:ext cx="8060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a:solidFill>
                  <a:srgbClr val="000000"/>
                </a:solidFill>
                <a:latin typeface="Times New Roman"/>
              </a:rPr>
              <a:t>После</a:t>
            </a:r>
            <a:endParaRPr lang="ru-RU" sz="1800" b="0" strike="noStrike" spc="-1">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59"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60" name="Text Box 5"/>
          <p:cNvSpPr/>
          <p:nvPr/>
        </p:nvSpPr>
        <p:spPr>
          <a:xfrm>
            <a:off x="395640" y="764640"/>
            <a:ext cx="8640720" cy="79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99"/>
                </a:solidFill>
                <a:latin typeface="Times New Roman"/>
              </a:rPr>
              <a:t>Приоритетный проект</a:t>
            </a:r>
            <a:endParaRPr lang="ru-RU" sz="1800" b="0" strike="noStrike" spc="-1">
              <a:latin typeface="Arial"/>
            </a:endParaRPr>
          </a:p>
          <a:p>
            <a:pPr algn="ctr">
              <a:lnSpc>
                <a:spcPct val="100000"/>
              </a:lnSpc>
              <a:buNone/>
            </a:pPr>
            <a:r>
              <a:rPr lang="ru-RU" sz="1400" b="1" strike="noStrike" spc="-1">
                <a:solidFill>
                  <a:srgbClr val="3333FF"/>
                </a:solidFill>
                <a:latin typeface="Times New Roman"/>
              </a:rPr>
              <a:t>Реализация мероприятий, направленных на исполнение наказов избирателей :  </a:t>
            </a:r>
            <a:endParaRPr lang="ru-RU" sz="1400" b="0" strike="noStrike" spc="-1">
              <a:latin typeface="Arial"/>
            </a:endParaRPr>
          </a:p>
          <a:p>
            <a:pPr algn="ctr">
              <a:lnSpc>
                <a:spcPct val="100000"/>
              </a:lnSpc>
              <a:buNone/>
            </a:pPr>
            <a:r>
              <a:rPr lang="ru-RU" sz="1400" b="1" strike="noStrike" spc="-1">
                <a:solidFill>
                  <a:srgbClr val="3333FF"/>
                </a:solidFill>
                <a:latin typeface="Times New Roman"/>
              </a:rPr>
              <a:t> Благоустройство бани в с. Подчерье (исполнение)</a:t>
            </a:r>
            <a:endParaRPr lang="ru-RU" sz="1400" b="0" strike="noStrike" spc="-1">
              <a:latin typeface="Arial"/>
            </a:endParaRPr>
          </a:p>
        </p:txBody>
      </p:sp>
      <p:graphicFrame>
        <p:nvGraphicFramePr>
          <p:cNvPr id="361" name="Таблица 1"/>
          <p:cNvGraphicFramePr/>
          <p:nvPr/>
        </p:nvGraphicFramePr>
        <p:xfrm>
          <a:off x="530280" y="1664640"/>
          <a:ext cx="8443440" cy="640080"/>
        </p:xfrm>
        <a:graphic>
          <a:graphicData uri="http://schemas.openxmlformats.org/drawingml/2006/table">
            <a:tbl>
              <a:tblPr/>
              <a:tblGrid>
                <a:gridCol w="2449800">
                  <a:extLst>
                    <a:ext uri="{9D8B030D-6E8A-4147-A177-3AD203B41FA5}">
                      <a16:colId xmlns:a16="http://schemas.microsoft.com/office/drawing/2014/main" val="20000"/>
                    </a:ext>
                  </a:extLst>
                </a:gridCol>
                <a:gridCol w="5993640">
                  <a:extLst>
                    <a:ext uri="{9D8B030D-6E8A-4147-A177-3AD203B41FA5}">
                      <a16:colId xmlns:a16="http://schemas.microsoft.com/office/drawing/2014/main" val="20001"/>
                    </a:ext>
                  </a:extLst>
                </a:gridCol>
              </a:tblGrid>
              <a:tr h="639360">
                <a:tc>
                  <a:txBody>
                    <a:bodyPr/>
                    <a:lstStyle/>
                    <a:p>
                      <a:pPr algn="ctr">
                        <a:lnSpc>
                          <a:spcPct val="100000"/>
                        </a:lnSpc>
                        <a:buNone/>
                      </a:pPr>
                      <a:r>
                        <a:rPr lang="ru-RU" sz="1200" b="1" strike="noStrike" spc="-1">
                          <a:solidFill>
                            <a:srgbClr val="000000"/>
                          </a:solidFill>
                          <a:latin typeface="Times New Roman"/>
                        </a:rPr>
                        <a:t>Финансирование</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200" b="1" strike="noStrike" spc="-1">
                          <a:solidFill>
                            <a:srgbClr val="000000"/>
                          </a:solidFill>
                          <a:latin typeface="Times New Roman"/>
                        </a:rPr>
                        <a:t>746,2 тыс. руб. </a:t>
                      </a:r>
                      <a:endParaRPr lang="ru-RU" sz="1200" b="0" strike="noStrike" spc="-1">
                        <a:latin typeface="Arial"/>
                      </a:endParaRPr>
                    </a:p>
                    <a:p>
                      <a:pPr algn="ctr">
                        <a:lnSpc>
                          <a:spcPct val="100000"/>
                        </a:lnSpc>
                        <a:buNone/>
                      </a:pPr>
                      <a:r>
                        <a:rPr lang="ru-RU" sz="1200" b="1" strike="noStrike" spc="-1">
                          <a:solidFill>
                            <a:srgbClr val="000000"/>
                          </a:solidFill>
                          <a:latin typeface="Times New Roman"/>
                        </a:rPr>
                        <a:t>(бюджет РК  (РБ) – 538,7 тыс. руб.; </a:t>
                      </a:r>
                      <a:endParaRPr lang="ru-RU" sz="1200" b="0" strike="noStrike" spc="-1">
                        <a:latin typeface="Arial"/>
                      </a:endParaRPr>
                    </a:p>
                    <a:p>
                      <a:pPr algn="ctr">
                        <a:lnSpc>
                          <a:spcPct val="100000"/>
                        </a:lnSpc>
                        <a:buNone/>
                        <a:tabLst>
                          <a:tab pos="0" algn="l"/>
                        </a:tabLst>
                      </a:pPr>
                      <a:r>
                        <a:rPr lang="ru-RU" sz="1200" b="1" strike="noStrike" spc="-1">
                          <a:solidFill>
                            <a:srgbClr val="000000"/>
                          </a:solidFill>
                          <a:latin typeface="Times New Roman"/>
                        </a:rPr>
                        <a:t>бюджет МО ГО «Вуктыл» – 207,5 тыс. руб.)</a:t>
                      </a:r>
                      <a:endParaRPr lang="ru-RU"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bl>
          </a:graphicData>
        </a:graphic>
      </p:graphicFrame>
      <p:sp>
        <p:nvSpPr>
          <p:cNvPr id="362" name="AutoShape 2"/>
          <p:cNvSpPr/>
          <p:nvPr/>
        </p:nvSpPr>
        <p:spPr>
          <a:xfrm>
            <a:off x="155520" y="-144360"/>
            <a:ext cx="304560" cy="304560"/>
          </a:xfrm>
          <a:prstGeom prst="rect">
            <a:avLst/>
          </a:prstGeom>
          <a:noFill/>
          <a:ln w="0">
            <a:noFill/>
          </a:ln>
        </p:spPr>
        <p:style>
          <a:lnRef idx="0">
            <a:scrgbClr r="0" g="0" b="0"/>
          </a:lnRef>
          <a:fillRef idx="0">
            <a:scrgbClr r="0" g="0" b="0"/>
          </a:fillRef>
          <a:effectRef idx="0">
            <a:scrgbClr r="0" g="0" b="0"/>
          </a:effectRef>
          <a:fontRef idx="minor"/>
        </p:style>
      </p:sp>
      <p:pic>
        <p:nvPicPr>
          <p:cNvPr id="363" name="Picture 2" descr="Z:\Финансовое управление\Отдел бухгалтерского учета и отчетности\Новинькова Светлана Константиновна\фото баня 2022 год\IMG-20221123-WA0000.jpg"/>
          <p:cNvPicPr/>
          <p:nvPr/>
        </p:nvPicPr>
        <p:blipFill>
          <a:blip r:embed="rId3"/>
          <a:stretch/>
        </p:blipFill>
        <p:spPr>
          <a:xfrm>
            <a:off x="155520" y="2421000"/>
            <a:ext cx="2643480" cy="3524760"/>
          </a:xfrm>
          <a:prstGeom prst="rect">
            <a:avLst/>
          </a:prstGeom>
          <a:ln w="0">
            <a:noFill/>
          </a:ln>
          <a:effectLst>
            <a:softEdge rad="112680"/>
          </a:effectLst>
        </p:spPr>
      </p:pic>
      <p:pic>
        <p:nvPicPr>
          <p:cNvPr id="364" name="Picture 3" descr="Z:\Финансовое управление\Отдел бухгалтерского учета и отчетности\Новинькова Светлана Константиновна\фото баня 2022 год\IMG-20221123-WA0005.jpg"/>
          <p:cNvPicPr/>
          <p:nvPr/>
        </p:nvPicPr>
        <p:blipFill>
          <a:blip r:embed="rId4"/>
          <a:stretch/>
        </p:blipFill>
        <p:spPr>
          <a:xfrm>
            <a:off x="6282720" y="2493000"/>
            <a:ext cx="2733480" cy="3644640"/>
          </a:xfrm>
          <a:prstGeom prst="rect">
            <a:avLst/>
          </a:prstGeom>
          <a:ln w="0">
            <a:noFill/>
          </a:ln>
          <a:effectLst>
            <a:softEdge rad="112680"/>
          </a:effectLst>
        </p:spPr>
      </p:pic>
      <p:pic>
        <p:nvPicPr>
          <p:cNvPr id="365" name="Picture 4" descr="Z:\Финансовое управление\Отдел бухгалтерского учета и отчетности\Новинькова Светлана Константиновна\фото баня 2022 год\IMG-20221123-WA0003.jpg"/>
          <p:cNvPicPr/>
          <p:nvPr/>
        </p:nvPicPr>
        <p:blipFill>
          <a:blip r:embed="rId5"/>
          <a:stretch/>
        </p:blipFill>
        <p:spPr>
          <a:xfrm>
            <a:off x="2988000" y="2421000"/>
            <a:ext cx="3165480" cy="4220640"/>
          </a:xfrm>
          <a:prstGeom prst="rect">
            <a:avLst/>
          </a:prstGeom>
          <a:ln w="0">
            <a:noFill/>
          </a:ln>
          <a:effectLst>
            <a:softEdge rad="11268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66"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67" name="Text Box 5"/>
          <p:cNvSpPr/>
          <p:nvPr/>
        </p:nvSpPr>
        <p:spPr>
          <a:xfrm>
            <a:off x="395640" y="692640"/>
            <a:ext cx="8640720" cy="127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800" b="1" strike="noStrike" spc="-1">
                <a:solidFill>
                  <a:srgbClr val="000099"/>
                </a:solidFill>
                <a:latin typeface="Times New Roman"/>
              </a:rPr>
              <a:t>Национальный проект</a:t>
            </a:r>
            <a:endParaRPr lang="ru-RU" sz="1800" b="0" strike="noStrike" spc="-1">
              <a:latin typeface="Arial"/>
            </a:endParaRPr>
          </a:p>
          <a:p>
            <a:pPr algn="ctr">
              <a:lnSpc>
                <a:spcPct val="100000"/>
              </a:lnSpc>
              <a:buNone/>
            </a:pPr>
            <a:r>
              <a:rPr lang="ru-RU" sz="1800" b="1" strike="noStrike" spc="-1">
                <a:solidFill>
                  <a:srgbClr val="0000FF"/>
                </a:solidFill>
                <a:latin typeface="Times New Roman"/>
              </a:rPr>
              <a:t>«Формирование комфортной городской среды» </a:t>
            </a:r>
            <a:endParaRPr lang="ru-RU" sz="1800" b="0" strike="noStrike" spc="-1">
              <a:latin typeface="Arial"/>
            </a:endParaRPr>
          </a:p>
          <a:p>
            <a:pPr algn="ctr">
              <a:lnSpc>
                <a:spcPct val="100000"/>
              </a:lnSpc>
              <a:buNone/>
            </a:pPr>
            <a:r>
              <a:rPr lang="ru-RU" sz="1600" b="1" strike="noStrike" spc="-1">
                <a:solidFill>
                  <a:srgbClr val="0000FF"/>
                </a:solidFill>
                <a:latin typeface="Times New Roman"/>
              </a:rPr>
              <a:t>Благоустройство наиболее посещаемых муниципальных территорий</a:t>
            </a:r>
            <a:endParaRPr lang="ru-RU" sz="1600" b="0" strike="noStrike" spc="-1">
              <a:latin typeface="Arial"/>
            </a:endParaRPr>
          </a:p>
          <a:p>
            <a:pPr algn="ctr">
              <a:lnSpc>
                <a:spcPct val="100000"/>
              </a:lnSpc>
              <a:spcBef>
                <a:spcPts val="901"/>
              </a:spcBef>
              <a:buNone/>
            </a:pPr>
            <a:endParaRPr lang="ru-RU" sz="1800" b="0" strike="noStrike" spc="-1">
              <a:latin typeface="Arial"/>
            </a:endParaRPr>
          </a:p>
        </p:txBody>
      </p:sp>
      <p:graphicFrame>
        <p:nvGraphicFramePr>
          <p:cNvPr id="368" name="Таблица 8"/>
          <p:cNvGraphicFramePr/>
          <p:nvPr/>
        </p:nvGraphicFramePr>
        <p:xfrm>
          <a:off x="753480" y="1635120"/>
          <a:ext cx="8253360" cy="731520"/>
        </p:xfrm>
        <a:graphic>
          <a:graphicData uri="http://schemas.openxmlformats.org/drawingml/2006/table">
            <a:tbl>
              <a:tblPr/>
              <a:tblGrid>
                <a:gridCol w="1944000">
                  <a:extLst>
                    <a:ext uri="{9D8B030D-6E8A-4147-A177-3AD203B41FA5}">
                      <a16:colId xmlns:a16="http://schemas.microsoft.com/office/drawing/2014/main" val="20000"/>
                    </a:ext>
                  </a:extLst>
                </a:gridCol>
                <a:gridCol w="6309360">
                  <a:extLst>
                    <a:ext uri="{9D8B030D-6E8A-4147-A177-3AD203B41FA5}">
                      <a16:colId xmlns:a16="http://schemas.microsoft.com/office/drawing/2014/main" val="20001"/>
                    </a:ext>
                  </a:extLst>
                </a:gridCol>
              </a:tblGrid>
              <a:tr h="731160">
                <a:tc>
                  <a:txBody>
                    <a:bodyPr/>
                    <a:lstStyle/>
                    <a:p>
                      <a:pPr algn="ctr">
                        <a:lnSpc>
                          <a:spcPct val="100000"/>
                        </a:lnSpc>
                        <a:buNone/>
                      </a:pPr>
                      <a:r>
                        <a:rPr lang="ru-RU" sz="1400" b="1" strike="noStrike" spc="-1">
                          <a:solidFill>
                            <a:srgbClr val="000000"/>
                          </a:solidFill>
                          <a:latin typeface="Times New Roman"/>
                        </a:rPr>
                        <a:t>Финансирование</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5 342,2 тыс. руб. </a:t>
                      </a:r>
                      <a:endParaRPr lang="ru-RU" sz="1400" b="0" strike="noStrike" spc="-1">
                        <a:latin typeface="Arial"/>
                      </a:endParaRPr>
                    </a:p>
                    <a:p>
                      <a:pPr algn="ctr">
                        <a:lnSpc>
                          <a:spcPct val="100000"/>
                        </a:lnSpc>
                        <a:buNone/>
                      </a:pPr>
                      <a:r>
                        <a:rPr lang="ru-RU" sz="1400" b="1" strike="noStrike" spc="-1">
                          <a:solidFill>
                            <a:srgbClr val="000000"/>
                          </a:solidFill>
                          <a:latin typeface="Times New Roman"/>
                        </a:rPr>
                        <a:t>(бюджет РК  (РБ) – 1 858,7 тыс. руб.; бюджет РК  (ФБ) – 2 888,1 тыс. руб.;  </a:t>
                      </a:r>
                      <a:endParaRPr lang="ru-RU" sz="1400" b="0" strike="noStrike" spc="-1">
                        <a:latin typeface="Arial"/>
                      </a:endParaRPr>
                    </a:p>
                    <a:p>
                      <a:pPr algn="ctr">
                        <a:lnSpc>
                          <a:spcPct val="100000"/>
                        </a:lnSpc>
                        <a:buNone/>
                        <a:tabLst>
                          <a:tab pos="0" algn="l"/>
                        </a:tabLst>
                      </a:pPr>
                      <a:r>
                        <a:rPr lang="ru-RU" sz="1400" b="1" strike="noStrike" spc="-1">
                          <a:solidFill>
                            <a:srgbClr val="000000"/>
                          </a:solidFill>
                          <a:latin typeface="Times New Roman"/>
                        </a:rPr>
                        <a:t>бюджет МО ГО «Вуктыл» – 595,4 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bl>
          </a:graphicData>
        </a:graphic>
      </p:graphicFrame>
      <p:sp>
        <p:nvSpPr>
          <p:cNvPr id="369" name="Прямоугольник 9"/>
          <p:cNvSpPr/>
          <p:nvPr/>
        </p:nvSpPr>
        <p:spPr>
          <a:xfrm>
            <a:off x="1151640" y="2349000"/>
            <a:ext cx="1367640" cy="5232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buNone/>
            </a:pPr>
            <a:r>
              <a:rPr lang="ru-RU" sz="2800" b="1" strike="noStrike" spc="-1" dirty="0">
                <a:solidFill>
                  <a:schemeClr val="accent2"/>
                </a:solidFill>
                <a:latin typeface="Franklin Gothic Book"/>
              </a:rPr>
              <a:t>Было</a:t>
            </a:r>
            <a:endParaRPr lang="ru-RU" sz="2800" b="0" strike="noStrike" spc="-1" dirty="0">
              <a:solidFill>
                <a:schemeClr val="accent2"/>
              </a:solidFill>
              <a:latin typeface="Arial"/>
            </a:endParaRPr>
          </a:p>
        </p:txBody>
      </p:sp>
      <p:sp>
        <p:nvSpPr>
          <p:cNvPr id="370" name="Прямоугольник 10"/>
          <p:cNvSpPr/>
          <p:nvPr/>
        </p:nvSpPr>
        <p:spPr>
          <a:xfrm>
            <a:off x="5585760" y="2424600"/>
            <a:ext cx="1051200" cy="51768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bodyPr>
          <a:lstStyle/>
          <a:p>
            <a:pPr algn="ctr">
              <a:lnSpc>
                <a:spcPct val="100000"/>
              </a:lnSpc>
              <a:buNone/>
            </a:pPr>
            <a:r>
              <a:rPr lang="ru-RU" sz="2800" b="1" strike="noStrike" spc="-1">
                <a:solidFill>
                  <a:srgbClr val="B65B3D"/>
                </a:solidFill>
                <a:latin typeface="Franklin Gothic Book"/>
              </a:rPr>
              <a:t>Стало</a:t>
            </a:r>
            <a:endParaRPr lang="ru-RU" sz="2800" b="0" strike="noStrike" spc="-1">
              <a:latin typeface="Arial"/>
            </a:endParaRPr>
          </a:p>
        </p:txBody>
      </p:sp>
      <p:pic>
        <p:nvPicPr>
          <p:cNvPr id="371" name="Picture 2" descr="Z:\Финансовое управление\Отдел бухгалтерского учета и отчетности\Новинькова Светлана Константиновна\Фото для сладов\Фото Городкая площадь\4.jpg"/>
          <p:cNvPicPr/>
          <p:nvPr/>
        </p:nvPicPr>
        <p:blipFill>
          <a:blip r:embed="rId3"/>
          <a:stretch/>
        </p:blipFill>
        <p:spPr>
          <a:xfrm>
            <a:off x="6643440" y="2585880"/>
            <a:ext cx="2391840" cy="3189240"/>
          </a:xfrm>
          <a:prstGeom prst="rect">
            <a:avLst/>
          </a:prstGeom>
          <a:ln w="0">
            <a:noFill/>
          </a:ln>
          <a:effectLst>
            <a:softEdge rad="112680"/>
          </a:effectLst>
        </p:spPr>
      </p:pic>
      <p:pic>
        <p:nvPicPr>
          <p:cNvPr id="372" name="Picture 4"/>
          <p:cNvPicPr/>
          <p:nvPr/>
        </p:nvPicPr>
        <p:blipFill>
          <a:blip r:embed="rId4"/>
          <a:stretch/>
        </p:blipFill>
        <p:spPr>
          <a:xfrm>
            <a:off x="0" y="2847600"/>
            <a:ext cx="3353040" cy="3292200"/>
          </a:xfrm>
          <a:prstGeom prst="rect">
            <a:avLst/>
          </a:prstGeom>
          <a:ln w="0">
            <a:noFill/>
          </a:ln>
        </p:spPr>
      </p:pic>
      <p:pic>
        <p:nvPicPr>
          <p:cNvPr id="373" name="Picture 5" descr="Z:\Финансовое управление\Отдел бухгалтерского учета и отчетности\Новинькова Светлана Константиновна\Фото для сладов\Фото Сквер Летний\3.jpg"/>
          <p:cNvPicPr/>
          <p:nvPr/>
        </p:nvPicPr>
        <p:blipFill>
          <a:blip r:embed="rId5"/>
          <a:stretch/>
        </p:blipFill>
        <p:spPr>
          <a:xfrm>
            <a:off x="3353400" y="2585880"/>
            <a:ext cx="1920960" cy="2561040"/>
          </a:xfrm>
          <a:prstGeom prst="rect">
            <a:avLst/>
          </a:prstGeom>
          <a:ln w="0">
            <a:noFill/>
          </a:ln>
          <a:effectLst>
            <a:softEdge rad="112680"/>
          </a:effectLst>
        </p:spPr>
      </p:pic>
      <p:pic>
        <p:nvPicPr>
          <p:cNvPr id="374" name="Picture 6" descr="Z:\Финансовое управление\Отдел бухгалтерского учета и отчетности\Новинькова Светлана Константиновна\Фото для сладов\Фото Сквер Летний\1.jpg"/>
          <p:cNvPicPr/>
          <p:nvPr/>
        </p:nvPicPr>
        <p:blipFill>
          <a:blip r:embed="rId6"/>
          <a:stretch/>
        </p:blipFill>
        <p:spPr>
          <a:xfrm>
            <a:off x="4932000" y="4294080"/>
            <a:ext cx="1872000" cy="2495880"/>
          </a:xfrm>
          <a:prstGeom prst="rect">
            <a:avLst/>
          </a:prstGeom>
          <a:ln w="0">
            <a:noFill/>
          </a:ln>
          <a:effectLst>
            <a:outerShdw blurRad="190440" algn="tl" rotWithShape="0">
              <a:srgbClr val="000000">
                <a:alpha val="7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75" name="PlaceHolder 1"/>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76" name="Text Box 5"/>
          <p:cNvSpPr/>
          <p:nvPr/>
        </p:nvSpPr>
        <p:spPr>
          <a:xfrm>
            <a:off x="146880" y="980640"/>
            <a:ext cx="864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901"/>
              </a:spcBef>
              <a:buNone/>
            </a:pPr>
            <a:r>
              <a:rPr lang="ru-RU" sz="1800" b="1" strike="noStrike" spc="-1">
                <a:solidFill>
                  <a:srgbClr val="000099"/>
                </a:solidFill>
                <a:latin typeface="Times New Roman"/>
              </a:rPr>
              <a:t>Привлечение средств в рамках социального партнерства </a:t>
            </a:r>
            <a:endParaRPr lang="ru-RU" sz="1800" b="0" strike="noStrike" spc="-1">
              <a:latin typeface="Arial"/>
            </a:endParaRPr>
          </a:p>
        </p:txBody>
      </p:sp>
      <p:graphicFrame>
        <p:nvGraphicFramePr>
          <p:cNvPr id="377" name="Таблица 8"/>
          <p:cNvGraphicFramePr/>
          <p:nvPr/>
        </p:nvGraphicFramePr>
        <p:xfrm>
          <a:off x="218880" y="1412640"/>
          <a:ext cx="8568720" cy="2763000"/>
        </p:xfrm>
        <a:graphic>
          <a:graphicData uri="http://schemas.openxmlformats.org/drawingml/2006/table">
            <a:tbl>
              <a:tblPr/>
              <a:tblGrid>
                <a:gridCol w="2864880">
                  <a:extLst>
                    <a:ext uri="{9D8B030D-6E8A-4147-A177-3AD203B41FA5}">
                      <a16:colId xmlns:a16="http://schemas.microsoft.com/office/drawing/2014/main" val="20000"/>
                    </a:ext>
                  </a:extLst>
                </a:gridCol>
                <a:gridCol w="4296240">
                  <a:extLst>
                    <a:ext uri="{9D8B030D-6E8A-4147-A177-3AD203B41FA5}">
                      <a16:colId xmlns:a16="http://schemas.microsoft.com/office/drawing/2014/main" val="20001"/>
                    </a:ext>
                  </a:extLst>
                </a:gridCol>
                <a:gridCol w="1407600">
                  <a:extLst>
                    <a:ext uri="{9D8B030D-6E8A-4147-A177-3AD203B41FA5}">
                      <a16:colId xmlns:a16="http://schemas.microsoft.com/office/drawing/2014/main" val="20002"/>
                    </a:ext>
                  </a:extLst>
                </a:gridCol>
              </a:tblGrid>
              <a:tr h="648000">
                <a:tc>
                  <a:txBody>
                    <a:bodyPr/>
                    <a:lstStyle/>
                    <a:p>
                      <a:pPr>
                        <a:lnSpc>
                          <a:spcPct val="100000"/>
                        </a:lnSpc>
                        <a:buNone/>
                      </a:pPr>
                      <a:r>
                        <a:rPr lang="ru-RU" sz="1400" b="1" strike="noStrike" spc="-1">
                          <a:solidFill>
                            <a:srgbClr val="000000"/>
                          </a:solidFill>
                          <a:latin typeface="Times New Roman"/>
                        </a:rPr>
                        <a:t>Организация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Виды работ</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a:solidFill>
                            <a:srgbClr val="000000"/>
                          </a:solidFill>
                          <a:latin typeface="Times New Roman"/>
                        </a:rPr>
                        <a:t>сумма</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633960">
                <a:tc>
                  <a:txBody>
                    <a:bodyPr/>
                    <a:lstStyle/>
                    <a:p>
                      <a:pPr algn="just">
                        <a:lnSpc>
                          <a:spcPct val="100000"/>
                        </a:lnSpc>
                        <a:buNone/>
                      </a:pPr>
                      <a:r>
                        <a:rPr lang="ru-RU" sz="1400" b="0" strike="noStrike" spc="-1">
                          <a:solidFill>
                            <a:srgbClr val="000000"/>
                          </a:solidFill>
                          <a:latin typeface="Times New Roman"/>
                        </a:rPr>
                        <a:t>ООО «Газпром газобезопасность»</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nSpc>
                          <a:spcPct val="100000"/>
                        </a:lnSpc>
                        <a:buNone/>
                      </a:pPr>
                      <a:r>
                        <a:rPr lang="ru-RU" sz="1400" b="0" strike="noStrike" spc="-1">
                          <a:solidFill>
                            <a:srgbClr val="000000"/>
                          </a:solidFill>
                          <a:latin typeface="Times New Roman"/>
                        </a:rPr>
                        <a:t>Замена окон в МБУДО «Детская музыкальная школа» г. Вуктыла</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0" strike="noStrike" spc="-1">
                          <a:solidFill>
                            <a:srgbClr val="000000"/>
                          </a:solidFill>
                          <a:latin typeface="Times New Roman"/>
                        </a:rPr>
                        <a:t>80,0 тыс. руб. </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740520">
                <a:tc>
                  <a:txBody>
                    <a:bodyPr/>
                    <a:lstStyle/>
                    <a:p>
                      <a:pPr algn="just">
                        <a:lnSpc>
                          <a:spcPct val="100000"/>
                        </a:lnSpc>
                        <a:buNone/>
                      </a:pPr>
                      <a:r>
                        <a:rPr lang="ru-RU" sz="1400" b="0" strike="noStrike" spc="-1">
                          <a:solidFill>
                            <a:srgbClr val="000000"/>
                          </a:solidFill>
                          <a:latin typeface="Times New Roman"/>
                        </a:rPr>
                        <a:t>Денежный вклад населения</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just">
                        <a:lnSpc>
                          <a:spcPct val="100000"/>
                        </a:lnSpc>
                        <a:buNone/>
                        <a:tabLst>
                          <a:tab pos="0" algn="l"/>
                        </a:tabLst>
                      </a:pPr>
                      <a:r>
                        <a:rPr lang="ru-RU" sz="1400" b="0" strike="noStrike" spc="-1">
                          <a:solidFill>
                            <a:srgbClr val="000000"/>
                          </a:solidFill>
                          <a:latin typeface="Times New Roman"/>
                        </a:rPr>
                        <a:t>Реализация народных проектов, прошедших отбор в рамках проекта «Народный бюджет»</a:t>
                      </a:r>
                      <a:endParaRPr lang="ru-RU" sz="1400" b="0" strike="noStrike" spc="-1">
                        <a:latin typeface="Arial"/>
                      </a:endParaRPr>
                    </a:p>
                    <a:p>
                      <a:pPr algn="just">
                        <a:lnSpc>
                          <a:spcPct val="100000"/>
                        </a:lnSpc>
                        <a:buNone/>
                        <a:tabLst>
                          <a:tab pos="0" algn="l"/>
                        </a:tabLst>
                      </a:pP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0" strike="noStrike" spc="-1">
                          <a:solidFill>
                            <a:srgbClr val="000000"/>
                          </a:solidFill>
                          <a:latin typeface="Times New Roman"/>
                        </a:rPr>
                        <a:t>149,6 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740520">
                <a:tc>
                  <a:txBody>
                    <a:bodyPr/>
                    <a:lstStyle/>
                    <a:p>
                      <a:pPr>
                        <a:lnSpc>
                          <a:spcPct val="100000"/>
                        </a:lnSpc>
                        <a:buNone/>
                      </a:pPr>
                      <a:r>
                        <a:rPr lang="ru-RU" sz="1400" b="0" strike="noStrike" spc="-1">
                          <a:solidFill>
                            <a:srgbClr val="000000"/>
                          </a:solidFill>
                          <a:latin typeface="Times New Roman"/>
                        </a:rPr>
                        <a:t>Денежный вклад субъектов малого и среднего предпринимательства</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just">
                        <a:lnSpc>
                          <a:spcPct val="100000"/>
                        </a:lnSpc>
                        <a:buNone/>
                        <a:tabLst>
                          <a:tab pos="0" algn="l"/>
                        </a:tabLst>
                      </a:pPr>
                      <a:r>
                        <a:rPr lang="ru-RU" sz="1400" b="0" strike="noStrike" spc="-1">
                          <a:solidFill>
                            <a:srgbClr val="000000"/>
                          </a:solidFill>
                          <a:latin typeface="Times New Roman"/>
                        </a:rPr>
                        <a:t>Реализация народных проектов, прошедших отбор в рамках проекта «Народный бюджет»</a:t>
                      </a:r>
                      <a:endParaRPr lang="ru-RU" sz="1400" b="0" strike="noStrike" spc="-1">
                        <a:latin typeface="Arial"/>
                      </a:endParaRPr>
                    </a:p>
                    <a:p>
                      <a:pPr algn="just">
                        <a:lnSpc>
                          <a:spcPct val="100000"/>
                        </a:lnSpc>
                        <a:buNone/>
                        <a:tabLst>
                          <a:tab pos="0" algn="l"/>
                        </a:tabLst>
                      </a:pP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0" strike="noStrike" spc="-1">
                          <a:solidFill>
                            <a:srgbClr val="000000"/>
                          </a:solidFill>
                          <a:latin typeface="Times New Roman"/>
                        </a:rPr>
                        <a:t>0,0 тыс. руб.</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378" name="PlaceHolder 1"/>
          <p:cNvSpPr>
            <a:spLocks noGrp="1"/>
          </p:cNvSpPr>
          <p:nvPr>
            <p:ph type="title"/>
          </p:nvPr>
        </p:nvSpPr>
        <p:spPr>
          <a:xfrm>
            <a:off x="0" y="0"/>
            <a:ext cx="9143640" cy="1106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379" name="Text Box 11"/>
          <p:cNvSpPr/>
          <p:nvPr/>
        </p:nvSpPr>
        <p:spPr>
          <a:xfrm>
            <a:off x="899640" y="1052640"/>
            <a:ext cx="7416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000066"/>
                </a:solidFill>
                <a:latin typeface="Times New Roman"/>
              </a:rPr>
              <a:t>Источники дефицита бюджета МО ГО «Вуктыл»</a:t>
            </a:r>
            <a:endParaRPr lang="ru-RU" sz="1600" b="0" strike="noStrike" spc="-1">
              <a:latin typeface="Arial"/>
            </a:endParaRPr>
          </a:p>
        </p:txBody>
      </p:sp>
      <p:graphicFrame>
        <p:nvGraphicFramePr>
          <p:cNvPr id="380" name="Диаграмма 22"/>
          <p:cNvGraphicFramePr/>
          <p:nvPr/>
        </p:nvGraphicFramePr>
        <p:xfrm>
          <a:off x="-4086000" y="6381360"/>
          <a:ext cx="4967640" cy="5618520"/>
        </p:xfrm>
        <a:graphic>
          <a:graphicData uri="http://schemas.openxmlformats.org/drawingml/2006/chart">
            <c:chart xmlns:c="http://schemas.openxmlformats.org/drawingml/2006/chart" xmlns:r="http://schemas.openxmlformats.org/officeDocument/2006/relationships" r:id="rId3"/>
          </a:graphicData>
        </a:graphic>
      </p:graphicFrame>
      <p:sp>
        <p:nvSpPr>
          <p:cNvPr id="382" name="TextBox 1"/>
          <p:cNvSpPr/>
          <p:nvPr/>
        </p:nvSpPr>
        <p:spPr>
          <a:xfrm>
            <a:off x="107640" y="285300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3" name="TextBox 1"/>
          <p:cNvSpPr/>
          <p:nvPr/>
        </p:nvSpPr>
        <p:spPr>
          <a:xfrm>
            <a:off x="10440" y="406512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4" name="TextBox 1"/>
          <p:cNvSpPr/>
          <p:nvPr/>
        </p:nvSpPr>
        <p:spPr>
          <a:xfrm>
            <a:off x="72360" y="537444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5" name="TextBox 1"/>
          <p:cNvSpPr/>
          <p:nvPr/>
        </p:nvSpPr>
        <p:spPr>
          <a:xfrm>
            <a:off x="1120320" y="261828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6" name="TextBox 1"/>
          <p:cNvSpPr/>
          <p:nvPr/>
        </p:nvSpPr>
        <p:spPr>
          <a:xfrm>
            <a:off x="899640" y="455724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7" name="TextBox 1"/>
          <p:cNvSpPr/>
          <p:nvPr/>
        </p:nvSpPr>
        <p:spPr>
          <a:xfrm>
            <a:off x="3816000" y="5406840"/>
            <a:ext cx="914040" cy="437040"/>
          </a:xfrm>
          <a:prstGeom prst="rect">
            <a:avLst/>
          </a:prstGeom>
          <a:noFill/>
          <a:ln w="0">
            <a:noFill/>
          </a:ln>
        </p:spPr>
        <p:style>
          <a:lnRef idx="0">
            <a:scrgbClr r="0" g="0" b="0"/>
          </a:lnRef>
          <a:fillRef idx="0">
            <a:scrgbClr r="0" g="0" b="0"/>
          </a:fillRef>
          <a:effectRef idx="0">
            <a:scrgbClr r="0" g="0" b="0"/>
          </a:effectRef>
          <a:fontRef idx="minor"/>
        </p:style>
      </p:sp>
      <p:sp>
        <p:nvSpPr>
          <p:cNvPr id="388" name="TextBox 1"/>
          <p:cNvSpPr/>
          <p:nvPr/>
        </p:nvSpPr>
        <p:spPr>
          <a:xfrm>
            <a:off x="3792600" y="385740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89" name="TextBox 1"/>
          <p:cNvSpPr/>
          <p:nvPr/>
        </p:nvSpPr>
        <p:spPr>
          <a:xfrm>
            <a:off x="3816000" y="4578840"/>
            <a:ext cx="1079640" cy="469440"/>
          </a:xfrm>
          <a:prstGeom prst="rect">
            <a:avLst/>
          </a:prstGeom>
          <a:noFill/>
          <a:ln w="0">
            <a:noFill/>
          </a:ln>
        </p:spPr>
        <p:style>
          <a:lnRef idx="0">
            <a:scrgbClr r="0" g="0" b="0"/>
          </a:lnRef>
          <a:fillRef idx="0">
            <a:scrgbClr r="0" g="0" b="0"/>
          </a:fillRef>
          <a:effectRef idx="0">
            <a:scrgbClr r="0" g="0" b="0"/>
          </a:effectRef>
          <a:fontRef idx="minor"/>
        </p:style>
      </p:sp>
      <p:sp>
        <p:nvSpPr>
          <p:cNvPr id="390" name="TextBox 1"/>
          <p:cNvSpPr/>
          <p:nvPr/>
        </p:nvSpPr>
        <p:spPr>
          <a:xfrm>
            <a:off x="1949040" y="5843880"/>
            <a:ext cx="1786320" cy="707400"/>
          </a:xfrm>
          <a:prstGeom prst="rect">
            <a:avLst/>
          </a:prstGeom>
          <a:noFill/>
          <a:ln w="0">
            <a:noFill/>
          </a:ln>
        </p:spPr>
        <p:style>
          <a:lnRef idx="0">
            <a:scrgbClr r="0" g="0" b="0"/>
          </a:lnRef>
          <a:fillRef idx="0">
            <a:scrgbClr r="0" g="0" b="0"/>
          </a:fillRef>
          <a:effectRef idx="0">
            <a:scrgbClr r="0" g="0" b="0"/>
          </a:effectRef>
          <a:fontRef idx="minor"/>
        </p:style>
      </p:sp>
      <p:sp>
        <p:nvSpPr>
          <p:cNvPr id="391" name="Text Box 12"/>
          <p:cNvSpPr/>
          <p:nvPr/>
        </p:nvSpPr>
        <p:spPr>
          <a:xfrm>
            <a:off x="5796000" y="1830600"/>
            <a:ext cx="3024000" cy="481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ru-RU" sz="1550" b="0" strike="noStrike" spc="-1">
                <a:solidFill>
                  <a:srgbClr val="000000"/>
                </a:solidFill>
                <a:latin typeface="Times New Roman"/>
              </a:rPr>
              <a:t>     Профицит бюджета в 2022 году составил 3 133,4 тыс. руб. </a:t>
            </a:r>
            <a:endParaRPr lang="ru-RU" sz="1550" b="0" strike="noStrike" spc="-1">
              <a:latin typeface="Arial"/>
            </a:endParaRPr>
          </a:p>
          <a:p>
            <a:pPr algn="just">
              <a:lnSpc>
                <a:spcPct val="100000"/>
              </a:lnSpc>
              <a:buNone/>
            </a:pPr>
            <a:r>
              <a:rPr lang="ru-RU" sz="1550" b="0" strike="noStrike" spc="-1">
                <a:solidFill>
                  <a:srgbClr val="000000"/>
                </a:solidFill>
                <a:latin typeface="Times New Roman"/>
              </a:rPr>
              <a:t>      В 2022 году получены кредиты в кредитной организации 10 000,0 тыс. руб., погашены привлеченные ранее кредиты в кредитной организации в сумме 31 350,0 тыс. руб.</a:t>
            </a:r>
            <a:endParaRPr lang="ru-RU" sz="1550" b="0" strike="noStrike" spc="-1">
              <a:latin typeface="Arial"/>
            </a:endParaRPr>
          </a:p>
          <a:p>
            <a:pPr algn="just">
              <a:lnSpc>
                <a:spcPct val="100000"/>
              </a:lnSpc>
              <a:buNone/>
            </a:pPr>
            <a:r>
              <a:rPr lang="ru-RU" sz="1550" b="0" strike="noStrike" spc="-1">
                <a:solidFill>
                  <a:srgbClr val="000000"/>
                </a:solidFill>
                <a:latin typeface="Times New Roman"/>
              </a:rPr>
              <a:t>      В 2022 году  получены кредиты  из других бюджетов бюджетной системы РФ, от Министерства финансов Республики Коми в сумме           28 500,0 тыс. руб.</a:t>
            </a:r>
            <a:endParaRPr lang="ru-RU" sz="1550" b="0" strike="noStrike" spc="-1">
              <a:latin typeface="Arial"/>
            </a:endParaRPr>
          </a:p>
          <a:p>
            <a:pPr algn="just">
              <a:lnSpc>
                <a:spcPct val="100000"/>
              </a:lnSpc>
              <a:buNone/>
            </a:pPr>
            <a:r>
              <a:rPr lang="ru-RU" sz="1550" b="0" strike="noStrike" spc="-1">
                <a:solidFill>
                  <a:srgbClr val="000000"/>
                </a:solidFill>
                <a:latin typeface="Times New Roman"/>
              </a:rPr>
              <a:t>Ограничения, установленные ст.107 Бюджетного кодекса РФ по предельному объему муниципального долга соблюдены.</a:t>
            </a:r>
            <a:endParaRPr lang="ru-RU" sz="1550" b="0" strike="noStrike" spc="-1">
              <a:latin typeface="Arial"/>
            </a:endParaRPr>
          </a:p>
        </p:txBody>
      </p:sp>
      <p:graphicFrame>
        <p:nvGraphicFramePr>
          <p:cNvPr id="392" name="Диаграмма 2"/>
          <p:cNvGraphicFramePr/>
          <p:nvPr>
            <p:extLst>
              <p:ext uri="{D42A27DB-BD31-4B8C-83A1-F6EECF244321}">
                <p14:modId xmlns:p14="http://schemas.microsoft.com/office/powerpoint/2010/main" val="1112047183"/>
              </p:ext>
            </p:extLst>
          </p:nvPr>
        </p:nvGraphicFramePr>
        <p:xfrm>
          <a:off x="107640" y="1806840"/>
          <a:ext cx="5520240" cy="4516200"/>
        </p:xfrm>
        <a:graphic>
          <a:graphicData uri="http://schemas.openxmlformats.org/drawingml/2006/chart">
            <c:chart xmlns:c="http://schemas.openxmlformats.org/drawingml/2006/chart" xmlns:r="http://schemas.openxmlformats.org/officeDocument/2006/relationships" r:id="rId4"/>
          </a:graphicData>
        </a:graphic>
      </p:graphicFrame>
      <p:sp>
        <p:nvSpPr>
          <p:cNvPr id="400" name="TextBox 1"/>
          <p:cNvSpPr/>
          <p:nvPr/>
        </p:nvSpPr>
        <p:spPr>
          <a:xfrm>
            <a:off x="1344960" y="6110640"/>
            <a:ext cx="1037520" cy="576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600" b="0" strike="noStrike" spc="-1">
                <a:solidFill>
                  <a:srgbClr val="000000"/>
                </a:solidFill>
                <a:latin typeface="Times New Roman"/>
              </a:rPr>
              <a:t>профицит</a:t>
            </a:r>
            <a:endParaRPr lang="ru-RU" sz="1600" b="0" strike="noStrike" spc="-1">
              <a:latin typeface="Arial"/>
            </a:endParaRPr>
          </a:p>
          <a:p>
            <a:pPr algn="ctr">
              <a:lnSpc>
                <a:spcPct val="100000"/>
              </a:lnSpc>
              <a:buNone/>
            </a:pPr>
            <a:r>
              <a:rPr lang="ru-RU" sz="1600" b="0" strike="noStrike" spc="-1">
                <a:solidFill>
                  <a:srgbClr val="000000"/>
                </a:solidFill>
                <a:latin typeface="Times New Roman"/>
              </a:rPr>
              <a:t>3 183,1</a:t>
            </a:r>
            <a:endParaRPr lang="ru-RU" sz="1600" b="0" strike="noStrike" spc="-1">
              <a:latin typeface="Arial"/>
            </a:endParaRPr>
          </a:p>
        </p:txBody>
      </p:sp>
      <p:sp>
        <p:nvSpPr>
          <p:cNvPr id="401" name="TextBox 5"/>
          <p:cNvSpPr/>
          <p:nvPr/>
        </p:nvSpPr>
        <p:spPr>
          <a:xfrm>
            <a:off x="2493000" y="6121080"/>
            <a:ext cx="1037520" cy="576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600" b="0" strike="noStrike" spc="-1">
                <a:solidFill>
                  <a:srgbClr val="000000"/>
                </a:solidFill>
                <a:latin typeface="Times New Roman"/>
              </a:rPr>
              <a:t>профицит</a:t>
            </a:r>
            <a:endParaRPr lang="ru-RU" sz="1600" b="0" strike="noStrike" spc="-1">
              <a:latin typeface="Arial"/>
            </a:endParaRPr>
          </a:p>
          <a:p>
            <a:pPr>
              <a:lnSpc>
                <a:spcPct val="100000"/>
              </a:lnSpc>
              <a:buNone/>
            </a:pPr>
            <a:r>
              <a:rPr lang="ru-RU" sz="1600" b="0" strike="noStrike" spc="-1">
                <a:solidFill>
                  <a:srgbClr val="000000"/>
                </a:solidFill>
                <a:latin typeface="Times New Roman"/>
              </a:rPr>
              <a:t>  3 133,4</a:t>
            </a:r>
            <a:endParaRPr lang="ru-RU" sz="1600" b="0" strike="noStrike" spc="-1">
              <a:latin typeface="Arial"/>
            </a:endParaRPr>
          </a:p>
        </p:txBody>
      </p:sp>
      <p:sp>
        <p:nvSpPr>
          <p:cNvPr id="402" name="TextBox 17"/>
          <p:cNvSpPr/>
          <p:nvPr/>
        </p:nvSpPr>
        <p:spPr>
          <a:xfrm>
            <a:off x="328680" y="6108480"/>
            <a:ext cx="994680" cy="5763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600" b="0" strike="noStrike" spc="-1">
                <a:solidFill>
                  <a:srgbClr val="000000"/>
                </a:solidFill>
                <a:latin typeface="Times New Roman"/>
              </a:rPr>
              <a:t>дефицит</a:t>
            </a:r>
            <a:endParaRPr lang="ru-RU" sz="1600" b="0" strike="noStrike" spc="-1">
              <a:latin typeface="Arial"/>
            </a:endParaRPr>
          </a:p>
          <a:p>
            <a:pPr>
              <a:lnSpc>
                <a:spcPct val="100000"/>
              </a:lnSpc>
              <a:buNone/>
            </a:pPr>
            <a:r>
              <a:rPr lang="ru-RU" sz="1600" b="0" strike="noStrike" spc="-1">
                <a:solidFill>
                  <a:srgbClr val="000000"/>
                </a:solidFill>
                <a:latin typeface="Times New Roman"/>
              </a:rPr>
              <a:t>  14 873,1</a:t>
            </a:r>
            <a:endParaRPr lang="ru-RU" sz="1600" b="0" strike="noStrike" spc="-1">
              <a:latin typeface="Arial"/>
            </a:endParaRPr>
          </a:p>
        </p:txBody>
      </p:sp>
      <p:sp>
        <p:nvSpPr>
          <p:cNvPr id="403" name="TextBox 1"/>
          <p:cNvSpPr/>
          <p:nvPr/>
        </p:nvSpPr>
        <p:spPr>
          <a:xfrm>
            <a:off x="-2880" y="2349000"/>
            <a:ext cx="982440" cy="38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nSpc>
                <a:spcPct val="100000"/>
              </a:lnSpc>
              <a:buNone/>
              <a:tabLst>
                <a:tab pos="0" algn="l"/>
              </a:tabLst>
            </a:pPr>
            <a:r>
              <a:rPr lang="ru-RU" sz="1600" b="0" strike="noStrike" spc="-1">
                <a:solidFill>
                  <a:srgbClr val="000000"/>
                </a:solidFill>
                <a:latin typeface="Times New Roman"/>
              </a:rPr>
              <a:t>15 303,0</a:t>
            </a:r>
            <a:endParaRPr lang="ru-RU" sz="1600" b="0" strike="noStrike" spc="-1">
              <a:latin typeface="Arial"/>
            </a:endParaRPr>
          </a:p>
        </p:txBody>
      </p:sp>
      <p:sp>
        <p:nvSpPr>
          <p:cNvPr id="404" name="TextBox 1"/>
          <p:cNvSpPr/>
          <p:nvPr/>
        </p:nvSpPr>
        <p:spPr>
          <a:xfrm>
            <a:off x="72360" y="5301360"/>
            <a:ext cx="98244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nSpc>
                <a:spcPct val="100000"/>
              </a:lnSpc>
              <a:buNone/>
              <a:tabLst>
                <a:tab pos="0" algn="l"/>
              </a:tabLst>
            </a:pPr>
            <a:r>
              <a:rPr lang="ru-RU" sz="1600" b="0" strike="noStrike" spc="-1">
                <a:solidFill>
                  <a:srgbClr val="000000"/>
                </a:solidFill>
                <a:latin typeface="Times New Roman"/>
              </a:rPr>
              <a:t>429,9</a:t>
            </a:r>
            <a:endParaRPr lang="ru-RU" sz="16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7" presetClass="entr" presetSubtype="2" fill="hold" nodeType="afterEffect">
                                  <p:stCondLst>
                                    <p:cond delay="0"/>
                                  </p:stCondLst>
                                  <p:childTnLst>
                                    <p:set>
                                      <p:cBhvr>
                                        <p:cTn id="6" dur="1" fill="hold">
                                          <p:stCondLst>
                                            <p:cond delay="0"/>
                                          </p:stCondLst>
                                        </p:cTn>
                                        <p:tgtEl>
                                          <p:spTgt spid="380"/>
                                        </p:tgtEl>
                                        <p:attrNameLst>
                                          <p:attrName>style.visibility</p:attrName>
                                        </p:attrNameLst>
                                      </p:cBhvr>
                                      <p:to>
                                        <p:strVal val="visible"/>
                                      </p:to>
                                    </p:set>
                                    <p:anim calcmode="lin" valueType="num">
                                      <p:cBhvr additive="repl">
                                        <p:cTn id="7" dur="2000" fill="hold"/>
                                        <p:tgtEl>
                                          <p:spTgt spid="380"/>
                                        </p:tgtEl>
                                        <p:attrNameLst>
                                          <p:attrName>ppt_x</p:attrName>
                                        </p:attrNameLst>
                                      </p:cBhvr>
                                      <p:tavLst>
                                        <p:tav tm="0">
                                          <p:val>
                                            <p:strVal val="1+#ppt_w/2"/>
                                          </p:val>
                                        </p:tav>
                                        <p:tav tm="100000">
                                          <p:val>
                                            <p:strVal val="#ppt_x"/>
                                          </p:val>
                                        </p:tav>
                                      </p:tavLst>
                                    </p:anim>
                                    <p:anim calcmode="lin" valueType="num">
                                      <p:cBhvr additive="repl">
                                        <p:cTn id="8" dur="2000" fill="hold"/>
                                        <p:tgtEl>
                                          <p:spTgt spid="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405" name="PlaceHolder 1"/>
          <p:cNvSpPr>
            <a:spLocks noGrp="1"/>
          </p:cNvSpPr>
          <p:nvPr>
            <p:ph type="title"/>
          </p:nvPr>
        </p:nvSpPr>
        <p:spPr>
          <a:xfrm>
            <a:off x="0" y="0"/>
            <a:ext cx="9143640" cy="105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406" name="Text Box 5"/>
          <p:cNvSpPr/>
          <p:nvPr/>
        </p:nvSpPr>
        <p:spPr>
          <a:xfrm>
            <a:off x="10800" y="1052640"/>
            <a:ext cx="87127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000066"/>
                </a:solidFill>
                <a:latin typeface="Times New Roman"/>
              </a:rPr>
              <a:t>Информация по исполнению бюджета МО ГО «Вуктыл» </a:t>
            </a:r>
            <a:endParaRPr lang="ru-RU" sz="1600" b="0" strike="noStrike" spc="-1">
              <a:latin typeface="Arial"/>
            </a:endParaRPr>
          </a:p>
        </p:txBody>
      </p:sp>
      <p:graphicFrame>
        <p:nvGraphicFramePr>
          <p:cNvPr id="407" name="Диаграмма 7"/>
          <p:cNvGraphicFramePr/>
          <p:nvPr/>
        </p:nvGraphicFramePr>
        <p:xfrm>
          <a:off x="179640" y="1038600"/>
          <a:ext cx="5112360" cy="5786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1" name="Диаграмма 8"/>
          <p:cNvGraphicFramePr/>
          <p:nvPr/>
        </p:nvGraphicFramePr>
        <p:xfrm>
          <a:off x="4932000" y="1269360"/>
          <a:ext cx="4211640" cy="34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3" name="Диаграмма 9"/>
          <p:cNvGraphicFramePr/>
          <p:nvPr/>
        </p:nvGraphicFramePr>
        <p:xfrm>
          <a:off x="4500000" y="4410000"/>
          <a:ext cx="4643640" cy="2447640"/>
        </p:xfrm>
        <a:graphic>
          <a:graphicData uri="http://schemas.openxmlformats.org/drawingml/2006/chart">
            <c:chart xmlns:c="http://schemas.openxmlformats.org/drawingml/2006/chart" xmlns:r="http://schemas.openxmlformats.org/officeDocument/2006/relationships" r:id="rId5"/>
          </a:graphicData>
        </a:graphic>
      </p:graphicFrame>
      <p:sp>
        <p:nvSpPr>
          <p:cNvPr id="414" name="TextBox 1"/>
          <p:cNvSpPr/>
          <p:nvPr/>
        </p:nvSpPr>
        <p:spPr>
          <a:xfrm>
            <a:off x="395640" y="5691960"/>
            <a:ext cx="927000" cy="289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oAutofit/>
          </a:bodyPr>
          <a:lstStyle/>
          <a:p>
            <a:pPr>
              <a:lnSpc>
                <a:spcPct val="100000"/>
              </a:lnSpc>
              <a:buNone/>
              <a:tabLst>
                <a:tab pos="0" algn="l"/>
              </a:tabLst>
            </a:pPr>
            <a:r>
              <a:rPr lang="ru-RU" sz="1400" b="1" strike="noStrike" spc="-1">
                <a:solidFill>
                  <a:srgbClr val="000000"/>
                </a:solidFill>
                <a:latin typeface="Times New Roman"/>
              </a:rPr>
              <a:t> 10 577,4</a:t>
            </a:r>
            <a:endParaRPr lang="ru-RU" sz="1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randombar(horizontal)">
                                      <p:cBhvr additive="repl">
                                        <p:cTn id="7"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680"/>
            <a:ext cx="8229240" cy="777600"/>
          </a:xfrm>
          <a:prstGeom prst="rect">
            <a:avLst/>
          </a:prstGeom>
          <a:noFill/>
          <a:ln w="0">
            <a:noFill/>
          </a:ln>
        </p:spPr>
        <p:txBody>
          <a:bodyPr lIns="90000" tIns="45000" rIns="90000" bIns="45000" anchor="ctr">
            <a:normAutofit fontScale="90000"/>
          </a:bodyPr>
          <a:lstStyle/>
          <a:p>
            <a:pPr>
              <a:lnSpc>
                <a:spcPct val="100000"/>
              </a:lnSpc>
              <a:buNone/>
            </a:pPr>
            <a:r>
              <a:rPr lang="ru-RU" sz="3200" b="0" strike="noStrike" cap="all" spc="-1">
                <a:solidFill>
                  <a:srgbClr val="980286"/>
                </a:solidFill>
                <a:latin typeface="Franklin Gothic Medium"/>
              </a:rPr>
              <a:t>отчет об исполнении бюджета за 2014 год</a:t>
            </a:r>
            <a:endParaRPr lang="ru-RU" sz="3200" b="0" strike="noStrike" spc="-1">
              <a:solidFill>
                <a:srgbClr val="000000"/>
              </a:solidFill>
              <a:latin typeface="Franklin Gothic Book"/>
            </a:endParaRPr>
          </a:p>
        </p:txBody>
      </p:sp>
      <p:sp>
        <p:nvSpPr>
          <p:cNvPr id="164" name="PlaceHolder 2"/>
          <p:cNvSpPr>
            <a:spLocks noGrp="1"/>
          </p:cNvSpPr>
          <p:nvPr>
            <p:ph/>
          </p:nvPr>
        </p:nvSpPr>
        <p:spPr>
          <a:xfrm>
            <a:off x="0" y="836640"/>
            <a:ext cx="9143640" cy="2664000"/>
          </a:xfrm>
          <a:prstGeom prst="rect">
            <a:avLst/>
          </a:prstGeom>
          <a:noFill/>
          <a:ln w="0">
            <a:noFill/>
          </a:ln>
        </p:spPr>
        <p:txBody>
          <a:bodyPr lIns="90000" tIns="45000" rIns="90000" bIns="45000" anchor="t">
            <a:normAutofit fontScale="92000"/>
          </a:bodyPr>
          <a:lstStyle/>
          <a:p>
            <a:pPr marL="137160" algn="ctr">
              <a:lnSpc>
                <a:spcPct val="100000"/>
              </a:lnSpc>
              <a:spcBef>
                <a:spcPts val="400"/>
              </a:spcBef>
              <a:buNone/>
              <a:tabLst>
                <a:tab pos="0" algn="l"/>
              </a:tabLst>
            </a:pPr>
            <a:endParaRPr lang="ru-RU" sz="2000" b="0" strike="noStrike" spc="-1">
              <a:solidFill>
                <a:srgbClr val="4E3B30"/>
              </a:solidFill>
              <a:latin typeface="Franklin Gothic Book"/>
            </a:endParaRPr>
          </a:p>
          <a:p>
            <a:pPr marL="137160" algn="just">
              <a:lnSpc>
                <a:spcPct val="100000"/>
              </a:lnSpc>
              <a:spcBef>
                <a:spcPts val="439"/>
              </a:spcBef>
              <a:buNone/>
              <a:tabLst>
                <a:tab pos="0" algn="l"/>
              </a:tabLst>
            </a:pPr>
            <a:r>
              <a:rPr lang="ru-RU" sz="2000" b="1" strike="noStrike" spc="-1">
                <a:solidFill>
                  <a:srgbClr val="980286"/>
                </a:solidFill>
                <a:latin typeface="Times New Roman"/>
              </a:rPr>
              <a:t>	</a:t>
            </a:r>
            <a:r>
              <a:rPr lang="ru-RU" sz="2200" b="1" strike="noStrike" spc="-1">
                <a:solidFill>
                  <a:srgbClr val="980286"/>
                </a:solidFill>
                <a:latin typeface="Times New Roman"/>
              </a:rPr>
              <a:t>Каждый житель городского округа «Вуктыл» является участником формирования бюджета с одной стороны как налогоплательщик, наполняя доходы бюджета, с другой – он получает часть расходов как потребитель общественных услуг. Муниципалитет расходует поступившие доходы для выполнения своих функций и предоставления муниципальных услуг: образование, культура, спорт, социальное обеспечение, ЖКХ и другие.</a:t>
            </a:r>
            <a:endParaRPr lang="ru-RU" sz="2200" b="0" strike="noStrike" spc="-1">
              <a:solidFill>
                <a:srgbClr val="4E3B30"/>
              </a:solidFill>
              <a:latin typeface="Franklin Gothic Book"/>
            </a:endParaRPr>
          </a:p>
          <a:p>
            <a:pPr marL="137160" algn="just">
              <a:lnSpc>
                <a:spcPct val="100000"/>
              </a:lnSpc>
              <a:spcBef>
                <a:spcPts val="400"/>
              </a:spcBef>
              <a:buNone/>
              <a:tabLst>
                <a:tab pos="0" algn="l"/>
              </a:tabLst>
            </a:pPr>
            <a:r>
              <a:rPr lang="ru-RU" sz="2000" b="1" strike="noStrike" spc="-1">
                <a:solidFill>
                  <a:srgbClr val="980286"/>
                </a:solidFill>
                <a:latin typeface="Times New Roman"/>
              </a:rPr>
              <a:t>	</a:t>
            </a:r>
            <a:endParaRPr lang="ru-RU" sz="2000" b="0" strike="noStrike" spc="-1">
              <a:solidFill>
                <a:srgbClr val="4E3B30"/>
              </a:solidFill>
              <a:latin typeface="Franklin Gothic Book"/>
            </a:endParaRPr>
          </a:p>
          <a:p>
            <a:pPr marL="137160" algn="ctr">
              <a:lnSpc>
                <a:spcPct val="100000"/>
              </a:lnSpc>
              <a:spcBef>
                <a:spcPts val="400"/>
              </a:spcBef>
              <a:buNone/>
              <a:tabLst>
                <a:tab pos="0" algn="l"/>
              </a:tabLst>
            </a:pPr>
            <a:endParaRPr lang="ru-RU" sz="2000" b="0" strike="noStrike" spc="-1">
              <a:solidFill>
                <a:srgbClr val="4E3B30"/>
              </a:solidFill>
              <a:latin typeface="Franklin Gothic Book"/>
            </a:endParaRPr>
          </a:p>
        </p:txBody>
      </p:sp>
      <p:sp>
        <p:nvSpPr>
          <p:cNvPr id="165" name="Заголовок 3"/>
          <p:cNvSpPr/>
          <p:nvPr/>
        </p:nvSpPr>
        <p:spPr>
          <a:xfrm>
            <a:off x="0" y="0"/>
            <a:ext cx="9143640" cy="836280"/>
          </a:xfrm>
          <a:prstGeom prst="rect">
            <a:avLst/>
          </a:prstGeom>
          <a:solidFill>
            <a:srgbClr val="980286"/>
          </a:solidFill>
          <a:ln w="0">
            <a:noFill/>
          </a:ln>
        </p:spPr>
        <p:style>
          <a:lnRef idx="0">
            <a:scrgbClr r="0" g="0" b="0"/>
          </a:lnRef>
          <a:fillRef idx="0">
            <a:scrgbClr r="0" g="0" b="0"/>
          </a:fillRef>
          <a:effectRef idx="0">
            <a:scrgbClr r="0" g="0" b="0"/>
          </a:effectRef>
          <a:fontRef idx="minor"/>
        </p:style>
        <p:txBody>
          <a:bodyPr lIns="90000" tIns="45000" rIns="90000" bIns="45000" anchor="ctr">
            <a:noAutofit/>
            <a:scene3d>
              <a:camera prst="orthographicFront"/>
              <a:lightRig rig="soft" dir="t">
                <a:rot lat="0" lon="0" rev="16800000"/>
              </a:lightRig>
            </a:scene3d>
            <a:sp3d prstMaterial="softEdge">
              <a:bevelT w="38100" h="38100"/>
            </a:sp3d>
          </a:bodyPr>
          <a:lstStyle/>
          <a:p>
            <a:pPr algn="ctr">
              <a:lnSpc>
                <a:spcPct val="100000"/>
              </a:lnSpc>
              <a:buNone/>
            </a:pPr>
            <a:r>
              <a:rPr lang="ru-RU" sz="3200" b="1" strike="noStrike" spc="-1">
                <a:solidFill>
                  <a:srgbClr val="ECEAE3"/>
                </a:solidFill>
                <a:latin typeface="Franklin Gothic Book"/>
              </a:rPr>
              <a:t>отчет об исполнении бюджета за 2014 год</a:t>
            </a:r>
            <a:endParaRPr lang="ru-RU" sz="3200" b="0" strike="noStrike" spc="-1">
              <a:latin typeface="Arial"/>
            </a:endParaRPr>
          </a:p>
        </p:txBody>
      </p:sp>
      <p:sp>
        <p:nvSpPr>
          <p:cNvPr id="166" name="Заголовок 28"/>
          <p:cNvSpPr/>
          <p:nvPr/>
        </p:nvSpPr>
        <p:spPr>
          <a:xfrm>
            <a:off x="0" y="0"/>
            <a:ext cx="9143640" cy="1052280"/>
          </a:xfrm>
          <a:prstGeom prst="rect">
            <a:avLst/>
          </a:prstGeom>
          <a:solidFill>
            <a:srgbClr val="980286"/>
          </a:solid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latin typeface="Arial"/>
            </a:endParaRPr>
          </a:p>
        </p:txBody>
      </p:sp>
      <p:pic>
        <p:nvPicPr>
          <p:cNvPr id="167" name="Picture 2"/>
          <p:cNvPicPr/>
          <p:nvPr/>
        </p:nvPicPr>
        <p:blipFill>
          <a:blip r:embed="rId3"/>
          <a:stretch/>
        </p:blipFill>
        <p:spPr>
          <a:xfrm>
            <a:off x="4244760" y="3357000"/>
            <a:ext cx="4797000" cy="3103920"/>
          </a:xfrm>
          <a:prstGeom prst="rect">
            <a:avLst/>
          </a:prstGeom>
          <a:ln w="0">
            <a:noFill/>
          </a:ln>
        </p:spPr>
      </p:pic>
      <p:sp>
        <p:nvSpPr>
          <p:cNvPr id="168" name="Прямоугольник 4"/>
          <p:cNvSpPr/>
          <p:nvPr/>
        </p:nvSpPr>
        <p:spPr>
          <a:xfrm>
            <a:off x="0" y="3357000"/>
            <a:ext cx="4114800" cy="283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37160" algn="just">
              <a:lnSpc>
                <a:spcPct val="100000"/>
              </a:lnSpc>
              <a:buNone/>
              <a:tabLst>
                <a:tab pos="0" algn="l"/>
              </a:tabLst>
            </a:pPr>
            <a:r>
              <a:rPr lang="ru-RU" sz="2000" b="1" strike="noStrike" spc="-1">
                <a:solidFill>
                  <a:srgbClr val="980286"/>
                </a:solidFill>
                <a:latin typeface="Times New Roman"/>
              </a:rPr>
              <a:t>Непосредственное исполнение бюджета возложено на финансовое управление, которое формирует доходную и расходную части бюджета, распределяет ассигнования по распорядителям средств и осуществляет контроль за их расходованием.</a:t>
            </a:r>
            <a:endParaRPr lang="ru-RU" sz="2000" b="0" strike="noStrike" spc="-1">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415" name="PlaceHolder 1"/>
          <p:cNvSpPr>
            <a:spLocks noGrp="1"/>
          </p:cNvSpPr>
          <p:nvPr>
            <p:ph type="title"/>
          </p:nvPr>
        </p:nvSpPr>
        <p:spPr>
          <a:xfrm>
            <a:off x="0" y="0"/>
            <a:ext cx="9143640" cy="105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416" name="Text Box 5"/>
          <p:cNvSpPr/>
          <p:nvPr/>
        </p:nvSpPr>
        <p:spPr>
          <a:xfrm>
            <a:off x="35640" y="1268640"/>
            <a:ext cx="914112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799"/>
              </a:spcBef>
              <a:buNone/>
            </a:pPr>
            <a:r>
              <a:rPr lang="ru-RU" sz="1600" b="1" strike="noStrike" spc="-1">
                <a:solidFill>
                  <a:srgbClr val="002060"/>
                </a:solidFill>
                <a:latin typeface="Times New Roman"/>
              </a:rPr>
              <a:t>Исполнение Указа Президента РФ от 7 мая 2012 г. №597 «О мероприятиях по реализации государственной социальной политики» в 2022г.</a:t>
            </a:r>
            <a:endParaRPr lang="ru-RU" sz="1600" b="0" strike="noStrike" spc="-1">
              <a:latin typeface="Arial"/>
            </a:endParaRPr>
          </a:p>
        </p:txBody>
      </p:sp>
      <p:graphicFrame>
        <p:nvGraphicFramePr>
          <p:cNvPr id="417" name="Таблица 10"/>
          <p:cNvGraphicFramePr/>
          <p:nvPr/>
        </p:nvGraphicFramePr>
        <p:xfrm>
          <a:off x="550080" y="2373120"/>
          <a:ext cx="8354520" cy="2621280"/>
        </p:xfrm>
        <a:graphic>
          <a:graphicData uri="http://schemas.openxmlformats.org/drawingml/2006/table">
            <a:tbl>
              <a:tblPr/>
              <a:tblGrid>
                <a:gridCol w="453816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1080360">
                  <a:extLst>
                    <a:ext uri="{9D8B030D-6E8A-4147-A177-3AD203B41FA5}">
                      <a16:colId xmlns:a16="http://schemas.microsoft.com/office/drawing/2014/main" val="20004"/>
                    </a:ext>
                  </a:extLst>
                </a:gridCol>
              </a:tblGrid>
              <a:tr h="648000">
                <a:tc>
                  <a:txBody>
                    <a:bodyPr/>
                    <a:lstStyle/>
                    <a:p>
                      <a:pPr algn="ctr">
                        <a:lnSpc>
                          <a:spcPct val="100000"/>
                        </a:lnSpc>
                        <a:buNone/>
                      </a:pPr>
                      <a:r>
                        <a:rPr lang="ru-RU" sz="1400" b="1" strike="noStrike" spc="-1">
                          <a:solidFill>
                            <a:srgbClr val="A50021"/>
                          </a:solidFill>
                          <a:latin typeface="Times New Roman"/>
                        </a:rPr>
                        <a:t>Категория работников</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400" b="1" strike="noStrike" spc="-1">
                          <a:solidFill>
                            <a:srgbClr val="A50021"/>
                          </a:solidFill>
                          <a:latin typeface="Times New Roman"/>
                        </a:rPr>
                        <a:t>2020 год</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400" b="1" strike="noStrike" spc="-1">
                          <a:solidFill>
                            <a:srgbClr val="A50021"/>
                          </a:solidFill>
                          <a:latin typeface="Times New Roman"/>
                        </a:rPr>
                        <a:t>2021 год</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400" b="1" strike="noStrike" spc="-1">
                          <a:solidFill>
                            <a:srgbClr val="A50021"/>
                          </a:solidFill>
                          <a:latin typeface="Times New Roman"/>
                        </a:rPr>
                        <a:t>2022 год</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400" b="1" strike="noStrike" spc="-1">
                          <a:solidFill>
                            <a:srgbClr val="A50021"/>
                          </a:solidFill>
                          <a:latin typeface="Times New Roman"/>
                        </a:rPr>
                        <a:t>Отклонения</a:t>
                      </a:r>
                      <a:endParaRPr lang="ru-RU" sz="1400" b="0" strike="noStrike" spc="-1">
                        <a:latin typeface="Arial"/>
                      </a:endParaRPr>
                    </a:p>
                    <a:p>
                      <a:pPr algn="ctr">
                        <a:lnSpc>
                          <a:spcPct val="100000"/>
                        </a:lnSpc>
                        <a:buNone/>
                      </a:pPr>
                      <a:r>
                        <a:rPr lang="ru-RU" sz="1400" b="1" strike="noStrike" spc="-1">
                          <a:solidFill>
                            <a:srgbClr val="A50021"/>
                          </a:solidFill>
                          <a:latin typeface="Times New Roman"/>
                        </a:rPr>
                        <a:t>(2022г. к  2021г.)</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434160">
                <a:tc>
                  <a:txBody>
                    <a:bodyPr/>
                    <a:lstStyle/>
                    <a:p>
                      <a:pPr>
                        <a:lnSpc>
                          <a:spcPct val="100000"/>
                        </a:lnSpc>
                        <a:buNone/>
                      </a:pPr>
                      <a:r>
                        <a:rPr lang="ru-RU" sz="1400" b="1" strike="noStrike" spc="-1">
                          <a:solidFill>
                            <a:srgbClr val="A50021"/>
                          </a:solidFill>
                          <a:latin typeface="Times New Roman"/>
                        </a:rPr>
                        <a:t>Педагогические работники  муниципальных учреждений общего образования</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53 935</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54 194</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59 561</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+5 367</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434160">
                <a:tc>
                  <a:txBody>
                    <a:bodyPr/>
                    <a:lstStyle/>
                    <a:p>
                      <a:pPr>
                        <a:lnSpc>
                          <a:spcPct val="100000"/>
                        </a:lnSpc>
                        <a:buNone/>
                      </a:pPr>
                      <a:r>
                        <a:rPr lang="ru-RU" sz="1400" b="1" strike="noStrike" spc="-1">
                          <a:solidFill>
                            <a:srgbClr val="A50021"/>
                          </a:solidFill>
                          <a:latin typeface="Times New Roman"/>
                        </a:rPr>
                        <a:t>Педагогические работники муниципальных учреждений дошкольного образования</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35 681</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40 981</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47 127</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+6 146</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434160">
                <a:tc>
                  <a:txBody>
                    <a:bodyPr/>
                    <a:lstStyle/>
                    <a:p>
                      <a:pPr>
                        <a:lnSpc>
                          <a:spcPct val="100000"/>
                        </a:lnSpc>
                        <a:buNone/>
                      </a:pPr>
                      <a:r>
                        <a:rPr lang="ru-RU" sz="1400" b="1" strike="noStrike" spc="-1">
                          <a:solidFill>
                            <a:srgbClr val="A50021"/>
                          </a:solidFill>
                          <a:latin typeface="Times New Roman"/>
                        </a:rPr>
                        <a:t>Педагогические работники  муниципальных учреждений дополнительного образования   </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52 279</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54 981</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64 801</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+9 820</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06360">
                <a:tc>
                  <a:txBody>
                    <a:bodyPr/>
                    <a:lstStyle/>
                    <a:p>
                      <a:pPr>
                        <a:lnSpc>
                          <a:spcPct val="100000"/>
                        </a:lnSpc>
                        <a:buNone/>
                      </a:pPr>
                      <a:r>
                        <a:rPr lang="ru-RU" sz="1400" b="1" strike="noStrike" spc="-1">
                          <a:solidFill>
                            <a:srgbClr val="A50021"/>
                          </a:solidFill>
                          <a:latin typeface="Times New Roman"/>
                        </a:rPr>
                        <a:t>Работники муниципальных учреждений культуры</a:t>
                      </a:r>
                      <a:endParaRPr lang="ru-RU" sz="14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38 170</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39 523</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47 299</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buNone/>
                      </a:pPr>
                      <a:r>
                        <a:rPr lang="ru-RU" sz="1600" b="1" strike="noStrike" spc="-1">
                          <a:solidFill>
                            <a:srgbClr val="A50021"/>
                          </a:solidFill>
                          <a:latin typeface="Times New Roman"/>
                        </a:rPr>
                        <a:t>+7 776</a:t>
                      </a:r>
                      <a:endParaRPr lang="ru-RU" sz="1600" b="0" strike="noStrike" spc="-1">
                        <a:latin typeface="Arial"/>
                      </a:endParaRPr>
                    </a:p>
                  </a:txBody>
                  <a:tcPr marL="7560" marR="7560" anchor="ct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bl>
          </a:graphicData>
        </a:graphic>
      </p:graphicFrame>
      <p:sp>
        <p:nvSpPr>
          <p:cNvPr id="418" name="TextBox 1"/>
          <p:cNvSpPr/>
          <p:nvPr/>
        </p:nvSpPr>
        <p:spPr>
          <a:xfrm>
            <a:off x="637920" y="1888200"/>
            <a:ext cx="763236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1600" b="1" strike="noStrike" spc="-1">
                <a:solidFill>
                  <a:srgbClr val="990000"/>
                </a:solidFill>
                <a:latin typeface="Times New Roman"/>
              </a:rPr>
              <a:t>Целевой показатель заработной платы отдельных категорий работников</a:t>
            </a:r>
            <a:endParaRPr lang="ru-RU" sz="1600" b="0" strike="noStrike" spc="-1">
              <a:latin typeface="Arial"/>
            </a:endParaRPr>
          </a:p>
        </p:txBody>
      </p:sp>
      <p:sp>
        <p:nvSpPr>
          <p:cNvPr id="419" name="TextBox 2"/>
          <p:cNvSpPr/>
          <p:nvPr/>
        </p:nvSpPr>
        <p:spPr>
          <a:xfrm>
            <a:off x="8093520" y="2072880"/>
            <a:ext cx="6033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400" b="1" strike="noStrike" spc="-1">
                <a:solidFill>
                  <a:srgbClr val="000000"/>
                </a:solidFill>
                <a:latin typeface="Times New Roman"/>
              </a:rPr>
              <a:t>(руб</a:t>
            </a:r>
            <a:r>
              <a:rPr lang="ru-RU" sz="1200" b="1" strike="noStrike" spc="-1">
                <a:solidFill>
                  <a:srgbClr val="000000"/>
                </a:solidFill>
                <a:latin typeface="Times New Roman"/>
              </a:rPr>
              <a:t>.)</a:t>
            </a:r>
            <a:endParaRPr lang="ru-RU" sz="1200" b="0" strike="noStrike" spc="-1">
              <a:latin typeface="Arial"/>
            </a:endParaRPr>
          </a:p>
        </p:txBody>
      </p:sp>
      <p:pic>
        <p:nvPicPr>
          <p:cNvPr id="420" name="Picture 2"/>
          <p:cNvPicPr/>
          <p:nvPr/>
        </p:nvPicPr>
        <p:blipFill>
          <a:blip r:embed="rId3"/>
          <a:stretch/>
        </p:blipFill>
        <p:spPr>
          <a:xfrm>
            <a:off x="755640" y="5373360"/>
            <a:ext cx="7943400" cy="1201320"/>
          </a:xfrm>
          <a:prstGeom prst="rect">
            <a:avLst/>
          </a:prstGeom>
          <a:ln w="0">
            <a:noFill/>
          </a:ln>
        </p:spPr>
      </p:pic>
      <p:sp>
        <p:nvSpPr>
          <p:cNvPr id="421" name="TextBox 4"/>
          <p:cNvSpPr/>
          <p:nvPr/>
        </p:nvSpPr>
        <p:spPr>
          <a:xfrm>
            <a:off x="2649240" y="4991320"/>
            <a:ext cx="3978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800" b="1" strike="noStrike" spc="-1" dirty="0">
                <a:solidFill>
                  <a:srgbClr val="A50021"/>
                </a:solidFill>
                <a:latin typeface="Times New Roman"/>
              </a:rPr>
              <a:t>Минимальный размер оплаты труда</a:t>
            </a:r>
            <a:endParaRPr lang="ru-RU" sz="1800" b="0" strike="noStrike" spc="-1" dirty="0">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pic>
        <p:nvPicPr>
          <p:cNvPr id="422" name="Picture 2"/>
          <p:cNvPicPr/>
          <p:nvPr/>
        </p:nvPicPr>
        <p:blipFill>
          <a:blip r:embed="rId3"/>
          <a:stretch/>
        </p:blipFill>
        <p:spPr>
          <a:xfrm>
            <a:off x="0" y="-47520"/>
            <a:ext cx="9143640" cy="1928520"/>
          </a:xfrm>
          <a:prstGeom prst="rect">
            <a:avLst/>
          </a:prstGeom>
          <a:ln w="0">
            <a:noFill/>
          </a:ln>
        </p:spPr>
      </p:pic>
      <p:graphicFrame>
        <p:nvGraphicFramePr>
          <p:cNvPr id="423" name="Таблица 4"/>
          <p:cNvGraphicFramePr/>
          <p:nvPr/>
        </p:nvGraphicFramePr>
        <p:xfrm>
          <a:off x="30960" y="3285000"/>
          <a:ext cx="9112680" cy="3899880"/>
        </p:xfrm>
        <a:graphic>
          <a:graphicData uri="http://schemas.openxmlformats.org/drawingml/2006/table">
            <a:tbl>
              <a:tblPr/>
              <a:tblGrid>
                <a:gridCol w="4616640">
                  <a:extLst>
                    <a:ext uri="{9D8B030D-6E8A-4147-A177-3AD203B41FA5}">
                      <a16:colId xmlns:a16="http://schemas.microsoft.com/office/drawing/2014/main" val="20000"/>
                    </a:ext>
                  </a:extLst>
                </a:gridCol>
                <a:gridCol w="4496040">
                  <a:extLst>
                    <a:ext uri="{9D8B030D-6E8A-4147-A177-3AD203B41FA5}">
                      <a16:colId xmlns:a16="http://schemas.microsoft.com/office/drawing/2014/main" val="20001"/>
                    </a:ext>
                  </a:extLst>
                </a:gridCol>
              </a:tblGrid>
              <a:tr h="216000">
                <a:tc gridSpan="2">
                  <a:txBody>
                    <a:bodyPr/>
                    <a:lstStyle/>
                    <a:p>
                      <a:endParaRPr lang="ru-RU"/>
                    </a:p>
                  </a:txBody>
                  <a:tcPr>
                    <a:lnL w="12240">
                      <a:solidFill>
                        <a:srgbClr val="A19574"/>
                      </a:solidFill>
                    </a:lnL>
                    <a:lnR w="12240">
                      <a:solidFill>
                        <a:srgbClr val="A19574"/>
                      </a:solidFill>
                    </a:lnR>
                    <a:lnT w="12240">
                      <a:solidFill>
                        <a:srgbClr val="A19574"/>
                      </a:solidFill>
                    </a:lnT>
                    <a:lnB w="25200">
                      <a:solidFill>
                        <a:srgbClr val="A19574"/>
                      </a:solidFill>
                    </a:lnB>
                    <a:solidFill>
                      <a:srgbClr val="F6C782"/>
                    </a:solidFill>
                  </a:tcPr>
                </a:tc>
                <a:tc hMerge="1">
                  <a:txBody>
                    <a:bodyPr/>
                    <a:lstStyle/>
                    <a:p>
                      <a:endParaRPr lang="ru-RU"/>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1127880">
                <a:tc>
                  <a:txBody>
                    <a:bodyPr/>
                    <a:lstStyle/>
                    <a:p>
                      <a:pPr>
                        <a:lnSpc>
                          <a:spcPct val="100000"/>
                        </a:lnSpc>
                        <a:buNone/>
                      </a:pPr>
                      <a:r>
                        <a:rPr lang="ru-RU" sz="1800" b="1" strike="noStrike" spc="-1">
                          <a:solidFill>
                            <a:srgbClr val="000000"/>
                          </a:solidFill>
                          <a:latin typeface="Franklin Gothic Book"/>
                        </a:rPr>
                        <a:t>Заместитель руководителя администрации городского округа «Вуктыл» - начальник Финансового управления администрации городского округа «Вуктыл»</a:t>
                      </a:r>
                      <a:endParaRPr lang="ru-RU" sz="1800" b="0" strike="noStrike" spc="-1">
                        <a:latin typeface="Arial"/>
                      </a:endParaRPr>
                    </a:p>
                  </a:txBody>
                  <a:tcPr>
                    <a:lnL w="12240">
                      <a:solidFill>
                        <a:srgbClr val="A19574"/>
                      </a:solidFill>
                    </a:lnL>
                    <a:lnR w="12240">
                      <a:solidFill>
                        <a:srgbClr val="A19574"/>
                      </a:solidFill>
                    </a:lnR>
                    <a:lnT w="25200" cap="flat" cmpd="sng" algn="ctr">
                      <a:solidFill>
                        <a:srgbClr val="A19574"/>
                      </a:solidFill>
                      <a:prstDash val="solid"/>
                      <a:round/>
                      <a:headEnd type="none" w="med" len="med"/>
                      <a:tailEnd type="none" w="med" len="med"/>
                    </a:lnT>
                    <a:lnB w="12240">
                      <a:solidFill>
                        <a:srgbClr val="A19574"/>
                      </a:solidFill>
                    </a:lnB>
                    <a:solidFill>
                      <a:srgbClr val="F6C782"/>
                    </a:solidFill>
                  </a:tcPr>
                </a:tc>
                <a:tc>
                  <a:txBody>
                    <a:bodyPr/>
                    <a:lstStyle/>
                    <a:p>
                      <a:pPr>
                        <a:lnSpc>
                          <a:spcPct val="100000"/>
                        </a:lnSpc>
                        <a:buNone/>
                      </a:pPr>
                      <a:r>
                        <a:rPr lang="ru-RU" sz="1800" b="1" strike="noStrike" spc="-1">
                          <a:solidFill>
                            <a:srgbClr val="000000"/>
                          </a:solidFill>
                          <a:latin typeface="Franklin Gothic Book"/>
                        </a:rPr>
                        <a:t>Бабина Виктория Александровна</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extLst>
                  <a:ext uri="{0D108BD9-81ED-4DB2-BD59-A6C34878D82A}">
                    <a16:rowId xmlns:a16="http://schemas.microsoft.com/office/drawing/2014/main" val="10001"/>
                  </a:ext>
                </a:extLst>
              </a:tr>
              <a:tr h="638640">
                <a:tc>
                  <a:txBody>
                    <a:bodyPr/>
                    <a:lstStyle/>
                    <a:p>
                      <a:pPr>
                        <a:lnSpc>
                          <a:spcPct val="100000"/>
                        </a:lnSpc>
                        <a:buNone/>
                      </a:pPr>
                      <a:r>
                        <a:rPr lang="ru-RU" sz="1800" b="1" strike="noStrike" spc="-1">
                          <a:solidFill>
                            <a:srgbClr val="000000"/>
                          </a:solidFill>
                          <a:latin typeface="Franklin Gothic Book"/>
                        </a:rPr>
                        <a:t>Адрес</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tc>
                  <a:txBody>
                    <a:bodyPr/>
                    <a:lstStyle/>
                    <a:p>
                      <a:pPr>
                        <a:lnSpc>
                          <a:spcPct val="100000"/>
                        </a:lnSpc>
                        <a:buNone/>
                      </a:pPr>
                      <a:r>
                        <a:rPr lang="ru-RU" sz="1800" b="1" strike="noStrike" spc="-1">
                          <a:solidFill>
                            <a:srgbClr val="000000"/>
                          </a:solidFill>
                          <a:latin typeface="Franklin Gothic Book"/>
                        </a:rPr>
                        <a:t>Г. Вуктыл, ул. Коммунистическая д.14 </a:t>
                      </a:r>
                      <a:endParaRPr lang="ru-RU" sz="1800" b="0" strike="noStrike" spc="-1">
                        <a:latin typeface="Arial"/>
                      </a:endParaRPr>
                    </a:p>
                    <a:p>
                      <a:pPr>
                        <a:lnSpc>
                          <a:spcPct val="100000"/>
                        </a:lnSpc>
                        <a:buNone/>
                      </a:pPr>
                      <a:r>
                        <a:rPr lang="ru-RU" sz="1800" b="1" strike="noStrike" spc="-1">
                          <a:solidFill>
                            <a:srgbClr val="000000"/>
                          </a:solidFill>
                          <a:latin typeface="Franklin Gothic Book"/>
                        </a:rPr>
                        <a:t>каб. 203</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extLst>
                  <a:ext uri="{0D108BD9-81ED-4DB2-BD59-A6C34878D82A}">
                    <a16:rowId xmlns:a16="http://schemas.microsoft.com/office/drawing/2014/main" val="10002"/>
                  </a:ext>
                </a:extLst>
              </a:tr>
              <a:tr h="350280">
                <a:tc>
                  <a:txBody>
                    <a:bodyPr/>
                    <a:lstStyle/>
                    <a:p>
                      <a:pPr>
                        <a:lnSpc>
                          <a:spcPct val="100000"/>
                        </a:lnSpc>
                        <a:buNone/>
                      </a:pPr>
                      <a:r>
                        <a:rPr lang="ru-RU" sz="1800" b="1" strike="noStrike" spc="-1">
                          <a:solidFill>
                            <a:srgbClr val="000000"/>
                          </a:solidFill>
                          <a:latin typeface="Franklin Gothic Book"/>
                        </a:rPr>
                        <a:t>Телефон, факс</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tc>
                  <a:txBody>
                    <a:bodyPr/>
                    <a:lstStyle/>
                    <a:p>
                      <a:pPr>
                        <a:lnSpc>
                          <a:spcPct val="100000"/>
                        </a:lnSpc>
                        <a:buNone/>
                      </a:pPr>
                      <a:r>
                        <a:rPr lang="ru-RU" sz="1800" b="1" strike="noStrike" spc="-1">
                          <a:solidFill>
                            <a:srgbClr val="000000"/>
                          </a:solidFill>
                          <a:latin typeface="Franklin Gothic Book"/>
                        </a:rPr>
                        <a:t>2-11-60, 2-12-71</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extLst>
                  <a:ext uri="{0D108BD9-81ED-4DB2-BD59-A6C34878D82A}">
                    <a16:rowId xmlns:a16="http://schemas.microsoft.com/office/drawing/2014/main" val="10003"/>
                  </a:ext>
                </a:extLst>
              </a:tr>
              <a:tr h="425160">
                <a:tc>
                  <a:txBody>
                    <a:bodyPr/>
                    <a:lstStyle/>
                    <a:p>
                      <a:pPr>
                        <a:lnSpc>
                          <a:spcPct val="100000"/>
                        </a:lnSpc>
                        <a:buNone/>
                      </a:pPr>
                      <a:r>
                        <a:rPr lang="ru-RU" sz="1800" b="1" strike="noStrike" spc="-1">
                          <a:solidFill>
                            <a:srgbClr val="000000"/>
                          </a:solidFill>
                          <a:latin typeface="Franklin Gothic Book"/>
                        </a:rPr>
                        <a:t>Адрес электронной почты</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tc>
                  <a:txBody>
                    <a:bodyPr/>
                    <a:lstStyle/>
                    <a:p>
                      <a:pPr>
                        <a:lnSpc>
                          <a:spcPct val="100000"/>
                        </a:lnSpc>
                        <a:buNone/>
                      </a:pPr>
                      <a:r>
                        <a:rPr lang="en-US" sz="1800" b="1" strike="noStrike" spc="-1">
                          <a:solidFill>
                            <a:srgbClr val="000000"/>
                          </a:solidFill>
                          <a:latin typeface="Franklin Gothic Book"/>
                        </a:rPr>
                        <a:t>fo@vuktyl.rkomi.ru</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extLst>
                  <a:ext uri="{0D108BD9-81ED-4DB2-BD59-A6C34878D82A}">
                    <a16:rowId xmlns:a16="http://schemas.microsoft.com/office/drawing/2014/main" val="10004"/>
                  </a:ext>
                </a:extLst>
              </a:tr>
              <a:tr h="868680">
                <a:tc>
                  <a:txBody>
                    <a:bodyPr/>
                    <a:lstStyle/>
                    <a:p>
                      <a:pPr>
                        <a:lnSpc>
                          <a:spcPct val="100000"/>
                        </a:lnSpc>
                        <a:buNone/>
                      </a:pPr>
                      <a:r>
                        <a:rPr lang="ru-RU" sz="1800" b="1" strike="noStrike" spc="-1">
                          <a:solidFill>
                            <a:srgbClr val="000000"/>
                          </a:solidFill>
                          <a:latin typeface="Franklin Gothic Book"/>
                        </a:rPr>
                        <a:t>Режим работы</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tc>
                  <a:txBody>
                    <a:bodyPr/>
                    <a:lstStyle/>
                    <a:p>
                      <a:pPr>
                        <a:lnSpc>
                          <a:spcPct val="100000"/>
                        </a:lnSpc>
                        <a:buNone/>
                      </a:pPr>
                      <a:r>
                        <a:rPr lang="ru-RU" sz="1800" b="1" strike="noStrike" spc="-1">
                          <a:solidFill>
                            <a:srgbClr val="000000"/>
                          </a:solidFill>
                          <a:latin typeface="Franklin Gothic Book"/>
                        </a:rPr>
                        <a:t>с 8-30 до 12-45, с 14-00 до 17-15 (пн.-чт.)</a:t>
                      </a:r>
                      <a:endParaRPr lang="ru-RU" sz="1800" b="0" strike="noStrike" spc="-1">
                        <a:latin typeface="Arial"/>
                      </a:endParaRPr>
                    </a:p>
                    <a:p>
                      <a:pPr>
                        <a:lnSpc>
                          <a:spcPct val="100000"/>
                        </a:lnSpc>
                        <a:buNone/>
                        <a:tabLst>
                          <a:tab pos="0" algn="l"/>
                        </a:tabLst>
                      </a:pPr>
                      <a:r>
                        <a:rPr lang="ru-RU" sz="1800" b="1" strike="noStrike" spc="-1">
                          <a:solidFill>
                            <a:srgbClr val="000000"/>
                          </a:solidFill>
                          <a:latin typeface="Franklin Gothic Book"/>
                        </a:rPr>
                        <a:t>с 8-30 до 12-45, с 14-00 до 15-45 (пт.)</a:t>
                      </a:r>
                      <a:endParaRPr lang="ru-RU" sz="1800" b="0" strike="noStrike" spc="-1">
                        <a:latin typeface="Arial"/>
                      </a:endParaRPr>
                    </a:p>
                    <a:p>
                      <a:pPr>
                        <a:lnSpc>
                          <a:spcPct val="100000"/>
                        </a:lnSpc>
                        <a:buNone/>
                        <a:tabLst>
                          <a:tab pos="0" algn="l"/>
                        </a:tabLst>
                      </a:pPr>
                      <a:r>
                        <a:rPr lang="ru-RU" sz="1800" b="1" strike="noStrike" spc="-1">
                          <a:solidFill>
                            <a:srgbClr val="000000"/>
                          </a:solidFill>
                          <a:latin typeface="Franklin Gothic Book"/>
                        </a:rPr>
                        <a:t>Выходные дни – суббота, воскресенье</a:t>
                      </a:r>
                      <a:endParaRPr lang="ru-RU" sz="1800" b="0" strike="noStrike" spc="-1">
                        <a:latin typeface="Arial"/>
                      </a:endParaRPr>
                    </a:p>
                  </a:txBody>
                  <a:tcPr>
                    <a:lnL w="12240">
                      <a:solidFill>
                        <a:srgbClr val="A19574"/>
                      </a:solidFill>
                    </a:lnL>
                    <a:lnR w="12240">
                      <a:solidFill>
                        <a:srgbClr val="A19574"/>
                      </a:solidFill>
                    </a:lnR>
                    <a:lnT w="12240">
                      <a:solidFill>
                        <a:srgbClr val="A19574"/>
                      </a:solidFill>
                    </a:lnT>
                    <a:lnB w="12240">
                      <a:solidFill>
                        <a:srgbClr val="A19574"/>
                      </a:solidFill>
                    </a:lnB>
                    <a:solidFill>
                      <a:srgbClr val="F6C782"/>
                    </a:solidFill>
                  </a:tcPr>
                </a:tc>
                <a:extLst>
                  <a:ext uri="{0D108BD9-81ED-4DB2-BD59-A6C34878D82A}">
                    <a16:rowId xmlns:a16="http://schemas.microsoft.com/office/drawing/2014/main" val="10005"/>
                  </a:ext>
                </a:extLst>
              </a:tr>
            </a:tbl>
          </a:graphicData>
        </a:graphic>
      </p:graphicFrame>
      <p:sp>
        <p:nvSpPr>
          <p:cNvPr id="424" name="TextBox 3"/>
          <p:cNvSpPr/>
          <p:nvPr/>
        </p:nvSpPr>
        <p:spPr>
          <a:xfrm>
            <a:off x="125640" y="1700640"/>
            <a:ext cx="8892000" cy="1614240"/>
          </a:xfrm>
          <a:prstGeom prst="rect">
            <a:avLst/>
          </a:prstGeom>
          <a:solidFill>
            <a:schemeClr val="accent1">
              <a:lumMod val="40000"/>
              <a:lumOff val="60000"/>
            </a:schemeClr>
          </a:solidFill>
          <a:ln w="0">
            <a:solidFill>
              <a:srgbClr val="FBEEC9">
                <a:lumMod val="75000"/>
              </a:srgbClr>
            </a:solidFill>
          </a:ln>
          <a:effectLst>
            <a:glow rad="139680">
              <a:srgbClr val="C97F6C">
                <a:alpha val="40000"/>
              </a:srgbClr>
            </a:glow>
            <a:outerShdw blurRad="184320" dist="241051" dir="11518873" sx="110000" sy="110000" algn="ctr">
              <a:srgbClr val="000000">
                <a:alpha val="18000"/>
              </a:srgbClr>
            </a:outerShdw>
          </a:effectLst>
          <a:scene3d>
            <a:camera prst="perspectiveAbove"/>
            <a:lightRig rig="flood" dir="t">
              <a:rot lat="0" lon="0" rev="13800000"/>
            </a:lightRig>
          </a:scene3d>
          <a:sp3d extrusionH="107950" prstMaterial="plastic">
            <a:bevelT w="82550" h="63500" prst="divot"/>
          </a:sp3d>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u-RU" sz="2000" b="1" strike="noStrike" spc="-1">
                <a:solidFill>
                  <a:srgbClr val="000000"/>
                </a:solidFill>
                <a:latin typeface="Times New Roman"/>
              </a:rPr>
              <a:t>Разработчиком презентации «Бюджет для граждан» </a:t>
            </a:r>
            <a:endParaRPr lang="ru-RU" sz="2000" b="0" strike="noStrike" spc="-1">
              <a:latin typeface="Arial"/>
            </a:endParaRPr>
          </a:p>
          <a:p>
            <a:pPr algn="ctr">
              <a:lnSpc>
                <a:spcPct val="100000"/>
              </a:lnSpc>
              <a:buNone/>
            </a:pPr>
            <a:r>
              <a:rPr lang="ru-RU" sz="2000" b="1" strike="noStrike" spc="-1">
                <a:solidFill>
                  <a:srgbClr val="000000"/>
                </a:solidFill>
                <a:latin typeface="Times New Roman"/>
              </a:rPr>
              <a:t>«Отчет об исполнении бюджета МО ГО «Вуктыл» за 2022 год </a:t>
            </a:r>
            <a:endParaRPr lang="ru-RU" sz="2000" b="0" strike="noStrike" spc="-1">
              <a:latin typeface="Arial"/>
            </a:endParaRPr>
          </a:p>
          <a:p>
            <a:pPr algn="ctr">
              <a:lnSpc>
                <a:spcPct val="100000"/>
              </a:lnSpc>
              <a:buNone/>
            </a:pPr>
            <a:r>
              <a:rPr lang="ru-RU" sz="2000" b="1" strike="noStrike" spc="-1">
                <a:solidFill>
                  <a:srgbClr val="000000"/>
                </a:solidFill>
                <a:latin typeface="Times New Roman"/>
              </a:rPr>
              <a:t>является Финансовое управление</a:t>
            </a:r>
            <a:endParaRPr lang="ru-RU" sz="2000" b="0" strike="noStrike" spc="-1">
              <a:latin typeface="Arial"/>
            </a:endParaRPr>
          </a:p>
          <a:p>
            <a:pPr algn="ctr">
              <a:lnSpc>
                <a:spcPct val="100000"/>
              </a:lnSpc>
              <a:buNone/>
            </a:pPr>
            <a:r>
              <a:rPr lang="ru-RU" sz="2000" b="1" strike="noStrike" spc="-1">
                <a:solidFill>
                  <a:srgbClr val="000000"/>
                </a:solidFill>
                <a:latin typeface="Times New Roman"/>
              </a:rPr>
              <a:t> администрации городского округа «Вуктыл»</a:t>
            </a:r>
            <a:endParaRPr lang="ru-RU" sz="2000" b="0" strike="noStrike" spc="-1">
              <a:latin typeface="Arial"/>
            </a:endParaRPr>
          </a:p>
          <a:p>
            <a:pPr algn="ctr">
              <a:lnSpc>
                <a:spcPct val="100000"/>
              </a:lnSpc>
              <a:buNone/>
            </a:pPr>
            <a:endParaRPr lang="ru-RU" sz="20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777600"/>
          </a:xfrm>
          <a:prstGeom prst="rect">
            <a:avLst/>
          </a:prstGeom>
          <a:noFill/>
          <a:ln w="0">
            <a:noFill/>
          </a:ln>
        </p:spPr>
        <p:txBody>
          <a:bodyPr lIns="90000" tIns="45000" rIns="90000" bIns="45000" anchor="ctr">
            <a:normAutofit fontScale="90000"/>
          </a:bodyPr>
          <a:lstStyle/>
          <a:p>
            <a:pPr>
              <a:lnSpc>
                <a:spcPct val="100000"/>
              </a:lnSpc>
              <a:buNone/>
            </a:pPr>
            <a:r>
              <a:rPr lang="ru-RU" sz="3200" b="0" strike="noStrike" cap="all" spc="-1">
                <a:solidFill>
                  <a:srgbClr val="980286"/>
                </a:solidFill>
                <a:latin typeface="Franklin Gothic Medium"/>
              </a:rPr>
              <a:t>отчет об исполнении бюджета за 2014 год</a:t>
            </a:r>
            <a:endParaRPr lang="ru-RU" sz="3200" b="0" strike="noStrike" spc="-1">
              <a:solidFill>
                <a:srgbClr val="000000"/>
              </a:solidFill>
              <a:latin typeface="Franklin Gothic Book"/>
            </a:endParaRPr>
          </a:p>
        </p:txBody>
      </p:sp>
      <p:sp>
        <p:nvSpPr>
          <p:cNvPr id="170" name="PlaceHolder 2"/>
          <p:cNvSpPr>
            <a:spLocks noGrp="1"/>
          </p:cNvSpPr>
          <p:nvPr>
            <p:ph/>
          </p:nvPr>
        </p:nvSpPr>
        <p:spPr>
          <a:xfrm>
            <a:off x="0" y="836640"/>
            <a:ext cx="9143640" cy="2664000"/>
          </a:xfrm>
          <a:prstGeom prst="rect">
            <a:avLst/>
          </a:prstGeom>
          <a:noFill/>
          <a:ln w="0">
            <a:noFill/>
          </a:ln>
        </p:spPr>
        <p:txBody>
          <a:bodyPr lIns="90000" tIns="45000" rIns="90000" bIns="45000" anchor="t">
            <a:normAutofit/>
          </a:bodyPr>
          <a:lstStyle/>
          <a:p>
            <a:pPr marL="137160" algn="ctr">
              <a:lnSpc>
                <a:spcPct val="100000"/>
              </a:lnSpc>
              <a:spcBef>
                <a:spcPts val="400"/>
              </a:spcBef>
              <a:buNone/>
              <a:tabLst>
                <a:tab pos="0" algn="l"/>
              </a:tabLst>
            </a:pPr>
            <a:endParaRPr lang="ru-RU" sz="2000" b="0" strike="noStrike" spc="-1">
              <a:solidFill>
                <a:srgbClr val="4E3B30"/>
              </a:solidFill>
              <a:latin typeface="Franklin Gothic Book"/>
            </a:endParaRPr>
          </a:p>
          <a:p>
            <a:pPr marL="137160" algn="just">
              <a:lnSpc>
                <a:spcPct val="100000"/>
              </a:lnSpc>
              <a:spcBef>
                <a:spcPts val="400"/>
              </a:spcBef>
              <a:buNone/>
              <a:tabLst>
                <a:tab pos="0" algn="l"/>
              </a:tabLst>
            </a:pPr>
            <a:r>
              <a:rPr lang="ru-RU" sz="2000" b="1" strike="noStrike" spc="-1">
                <a:solidFill>
                  <a:srgbClr val="980286"/>
                </a:solidFill>
                <a:latin typeface="Times New Roman"/>
              </a:rPr>
              <a:t>	</a:t>
            </a:r>
            <a:endParaRPr lang="ru-RU" sz="2000" b="0" strike="noStrike" spc="-1">
              <a:solidFill>
                <a:srgbClr val="4E3B30"/>
              </a:solidFill>
              <a:latin typeface="Franklin Gothic Book"/>
            </a:endParaRPr>
          </a:p>
        </p:txBody>
      </p:sp>
      <p:sp>
        <p:nvSpPr>
          <p:cNvPr id="171" name="Заголовок 3"/>
          <p:cNvSpPr/>
          <p:nvPr/>
        </p:nvSpPr>
        <p:spPr>
          <a:xfrm>
            <a:off x="0" y="0"/>
            <a:ext cx="9143640" cy="836280"/>
          </a:xfrm>
          <a:prstGeom prst="rect">
            <a:avLst/>
          </a:prstGeom>
          <a:solidFill>
            <a:srgbClr val="980286"/>
          </a:solidFill>
          <a:ln w="0">
            <a:noFill/>
          </a:ln>
        </p:spPr>
        <p:style>
          <a:lnRef idx="0">
            <a:scrgbClr r="0" g="0" b="0"/>
          </a:lnRef>
          <a:fillRef idx="0">
            <a:scrgbClr r="0" g="0" b="0"/>
          </a:fillRef>
          <a:effectRef idx="0">
            <a:scrgbClr r="0" g="0" b="0"/>
          </a:effectRef>
          <a:fontRef idx="minor"/>
        </p:style>
        <p:txBody>
          <a:bodyPr lIns="90000" tIns="45000" rIns="90000" bIns="45000" anchor="ctr">
            <a:noAutofit/>
            <a:scene3d>
              <a:camera prst="orthographicFront"/>
              <a:lightRig rig="soft" dir="t">
                <a:rot lat="0" lon="0" rev="16800000"/>
              </a:lightRig>
            </a:scene3d>
            <a:sp3d prstMaterial="softEdge">
              <a:bevelT w="38100" h="38100"/>
            </a:sp3d>
          </a:bodyPr>
          <a:lstStyle/>
          <a:p>
            <a:pPr algn="ctr">
              <a:lnSpc>
                <a:spcPct val="100000"/>
              </a:lnSpc>
              <a:buNone/>
            </a:pPr>
            <a:r>
              <a:rPr lang="ru-RU" sz="3200" b="1" strike="noStrike" spc="-1">
                <a:solidFill>
                  <a:srgbClr val="ECEAE3"/>
                </a:solidFill>
                <a:latin typeface="Franklin Gothic Book"/>
              </a:rPr>
              <a:t>отчет об исполнении бюджета за 2014 год</a:t>
            </a:r>
            <a:endParaRPr lang="ru-RU" sz="3200" b="0" strike="noStrike" spc="-1">
              <a:latin typeface="Arial"/>
            </a:endParaRPr>
          </a:p>
        </p:txBody>
      </p:sp>
      <p:sp>
        <p:nvSpPr>
          <p:cNvPr id="172" name="Заголовок 28"/>
          <p:cNvSpPr/>
          <p:nvPr/>
        </p:nvSpPr>
        <p:spPr>
          <a:xfrm>
            <a:off x="0" y="0"/>
            <a:ext cx="9143640" cy="1052280"/>
          </a:xfrm>
          <a:prstGeom prst="rect">
            <a:avLst/>
          </a:prstGeom>
          <a:solidFill>
            <a:srgbClr val="980286"/>
          </a:solid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latin typeface="Arial"/>
            </a:endParaRPr>
          </a:p>
        </p:txBody>
      </p:sp>
      <p:pic>
        <p:nvPicPr>
          <p:cNvPr id="173" name="Picture 2"/>
          <p:cNvPicPr/>
          <p:nvPr/>
        </p:nvPicPr>
        <p:blipFill>
          <a:blip r:embed="rId3"/>
          <a:stretch/>
        </p:blipFill>
        <p:spPr>
          <a:xfrm>
            <a:off x="827640" y="1034640"/>
            <a:ext cx="7416360" cy="5562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74" name="PlaceHolder 1"/>
          <p:cNvSpPr>
            <a:spLocks noGrp="1"/>
          </p:cNvSpPr>
          <p:nvPr>
            <p:ph/>
          </p:nvPr>
        </p:nvSpPr>
        <p:spPr>
          <a:xfrm>
            <a:off x="0" y="764640"/>
            <a:ext cx="9143640" cy="6093000"/>
          </a:xfrm>
          <a:prstGeom prst="rect">
            <a:avLst/>
          </a:prstGeom>
          <a:noFill/>
          <a:ln w="0">
            <a:noFill/>
          </a:ln>
        </p:spPr>
        <p:txBody>
          <a:bodyPr lIns="90000" tIns="45000" rIns="90000" bIns="45000" anchor="t">
            <a:noAutofit/>
          </a:bodyPr>
          <a:lstStyle/>
          <a:p>
            <a:pPr algn="ctr">
              <a:lnSpc>
                <a:spcPct val="100000"/>
              </a:lnSpc>
              <a:spcBef>
                <a:spcPts val="400"/>
              </a:spcBef>
              <a:buNone/>
              <a:tabLst>
                <a:tab pos="0" algn="l"/>
              </a:tabLst>
            </a:pPr>
            <a:endParaRPr lang="ru-RU" sz="2000" b="0" strike="noStrike" spc="-1">
              <a:solidFill>
                <a:srgbClr val="4E3B30"/>
              </a:solidFill>
              <a:latin typeface="Franklin Gothic Book"/>
            </a:endParaRPr>
          </a:p>
          <a:p>
            <a:pPr algn="ctr">
              <a:lnSpc>
                <a:spcPct val="100000"/>
              </a:lnSpc>
              <a:spcBef>
                <a:spcPts val="400"/>
              </a:spcBef>
              <a:buNone/>
              <a:tabLst>
                <a:tab pos="0" algn="l"/>
              </a:tabLst>
            </a:pPr>
            <a:r>
              <a:rPr lang="ru-RU" sz="2000" b="1" strike="noStrike" spc="-1">
                <a:solidFill>
                  <a:srgbClr val="000000"/>
                </a:solidFill>
                <a:latin typeface="Times New Roman"/>
              </a:rPr>
              <a:t>Основные параметры бюджета муниципального </a:t>
            </a:r>
            <a:endParaRPr lang="ru-RU" sz="2000" b="0" strike="noStrike" spc="-1">
              <a:solidFill>
                <a:srgbClr val="4E3B30"/>
              </a:solidFill>
              <a:latin typeface="Franklin Gothic Book"/>
            </a:endParaRPr>
          </a:p>
          <a:p>
            <a:pPr algn="ctr">
              <a:lnSpc>
                <a:spcPct val="100000"/>
              </a:lnSpc>
              <a:spcBef>
                <a:spcPts val="400"/>
              </a:spcBef>
              <a:buNone/>
              <a:tabLst>
                <a:tab pos="0" algn="l"/>
              </a:tabLst>
            </a:pPr>
            <a:r>
              <a:rPr lang="ru-RU" sz="2000" b="1" strike="noStrike" spc="-1">
                <a:solidFill>
                  <a:srgbClr val="000000"/>
                </a:solidFill>
                <a:latin typeface="Times New Roman"/>
              </a:rPr>
              <a:t>образования городского округа «Вуктыл»</a:t>
            </a:r>
            <a:endParaRPr lang="ru-RU" sz="2000" b="0" strike="noStrike" spc="-1">
              <a:solidFill>
                <a:srgbClr val="4E3B30"/>
              </a:solidFill>
              <a:latin typeface="Franklin Gothic Book"/>
            </a:endParaRPr>
          </a:p>
          <a:p>
            <a:pPr>
              <a:lnSpc>
                <a:spcPct val="100000"/>
              </a:lnSpc>
              <a:spcBef>
                <a:spcPts val="641"/>
              </a:spcBef>
              <a:buNone/>
              <a:tabLst>
                <a:tab pos="0" algn="l"/>
              </a:tabLst>
            </a:pPr>
            <a:endParaRPr lang="ru-RU" sz="3200" b="0" strike="noStrike" spc="-1">
              <a:solidFill>
                <a:srgbClr val="4E3B30"/>
              </a:solidFill>
              <a:latin typeface="Franklin Gothic Book"/>
            </a:endParaRPr>
          </a:p>
        </p:txBody>
      </p:sp>
      <p:sp>
        <p:nvSpPr>
          <p:cNvPr id="175" name="PlaceHolder 2"/>
          <p:cNvSpPr>
            <a:spLocks noGrp="1"/>
          </p:cNvSpPr>
          <p:nvPr>
            <p:ph type="title"/>
          </p:nvPr>
        </p:nvSpPr>
        <p:spPr>
          <a:xfrm>
            <a:off x="0" y="0"/>
            <a:ext cx="9143640" cy="112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176" name="TextBox 1"/>
          <p:cNvSpPr/>
          <p:nvPr/>
        </p:nvSpPr>
        <p:spPr>
          <a:xfrm>
            <a:off x="323640" y="1998720"/>
            <a:ext cx="3240000" cy="365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ru-RU" sz="1800" b="0" strike="noStrike" spc="-1" dirty="0">
                <a:solidFill>
                  <a:srgbClr val="000000"/>
                </a:solidFill>
                <a:latin typeface="Times New Roman"/>
              </a:rPr>
              <a:t>Бюджет муниципального образования городского округа «Вуктыл» исполнен с профицитом в сумме 3 133,4 тыс. руб.  </a:t>
            </a:r>
            <a:endParaRPr lang="ru-RU" sz="1800" b="0" strike="noStrike" spc="-1" dirty="0">
              <a:latin typeface="Arial"/>
            </a:endParaRPr>
          </a:p>
          <a:p>
            <a:pPr algn="just">
              <a:lnSpc>
                <a:spcPct val="100000"/>
              </a:lnSpc>
              <a:buNone/>
            </a:pPr>
            <a:endParaRPr lang="ru-RU" sz="1800" b="0" strike="noStrike" spc="-1" dirty="0">
              <a:latin typeface="Arial"/>
            </a:endParaRPr>
          </a:p>
          <a:p>
            <a:pPr algn="just">
              <a:lnSpc>
                <a:spcPct val="100000"/>
              </a:lnSpc>
              <a:buNone/>
            </a:pPr>
            <a:r>
              <a:rPr lang="ru-RU" sz="1800" b="0" strike="noStrike" spc="-1" dirty="0">
                <a:solidFill>
                  <a:srgbClr val="000000"/>
                </a:solidFill>
                <a:latin typeface="Times New Roman"/>
              </a:rPr>
              <a:t>Доходы бюджета составили 805 045,9 тыс. руб. или 99,5 % от плановых назначений. </a:t>
            </a:r>
            <a:endParaRPr lang="ru-RU" sz="1800" b="0" strike="noStrike" spc="-1" dirty="0">
              <a:latin typeface="Arial"/>
            </a:endParaRPr>
          </a:p>
          <a:p>
            <a:pPr algn="just">
              <a:lnSpc>
                <a:spcPct val="100000"/>
              </a:lnSpc>
              <a:buNone/>
            </a:pPr>
            <a:endParaRPr lang="ru-RU" sz="1800" b="0" strike="noStrike" spc="-1" dirty="0">
              <a:latin typeface="Arial"/>
            </a:endParaRPr>
          </a:p>
          <a:p>
            <a:pPr algn="just">
              <a:lnSpc>
                <a:spcPct val="100000"/>
              </a:lnSpc>
              <a:buNone/>
            </a:pPr>
            <a:r>
              <a:rPr lang="ru-RU" sz="1800" b="0" strike="noStrike" spc="-1" dirty="0">
                <a:solidFill>
                  <a:srgbClr val="000000"/>
                </a:solidFill>
                <a:latin typeface="Times New Roman"/>
              </a:rPr>
              <a:t>Расходы исполнены в сумме  801 912,5 тыс. руб. или на   96,6 %.</a:t>
            </a:r>
            <a:endParaRPr lang="ru-RU" sz="1800" b="0" strike="noStrike" spc="-1" dirty="0">
              <a:latin typeface="Arial"/>
            </a:endParaRPr>
          </a:p>
        </p:txBody>
      </p:sp>
      <p:sp>
        <p:nvSpPr>
          <p:cNvPr id="177" name="TextBox 5"/>
          <p:cNvSpPr/>
          <p:nvPr/>
        </p:nvSpPr>
        <p:spPr>
          <a:xfrm>
            <a:off x="7600320" y="1845000"/>
            <a:ext cx="89280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1400" b="1" strike="noStrike" spc="-1">
                <a:solidFill>
                  <a:srgbClr val="000000"/>
                </a:solidFill>
                <a:latin typeface="Times New Roman"/>
              </a:rPr>
              <a:t>тыс. руб.</a:t>
            </a:r>
            <a:endParaRPr lang="ru-RU" sz="1400" b="0" strike="noStrike" spc="-1">
              <a:latin typeface="Arial"/>
            </a:endParaRPr>
          </a:p>
        </p:txBody>
      </p:sp>
      <p:graphicFrame>
        <p:nvGraphicFramePr>
          <p:cNvPr id="178" name="Диаграмма 4"/>
          <p:cNvGraphicFramePr/>
          <p:nvPr>
            <p:extLst>
              <p:ext uri="{D42A27DB-BD31-4B8C-83A1-F6EECF244321}">
                <p14:modId xmlns:p14="http://schemas.microsoft.com/office/powerpoint/2010/main" val="1525553468"/>
              </p:ext>
            </p:extLst>
          </p:nvPr>
        </p:nvGraphicFramePr>
        <p:xfrm>
          <a:off x="3023640" y="2061000"/>
          <a:ext cx="6095520" cy="40636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79" name="PlaceHolder 1"/>
          <p:cNvSpPr>
            <a:spLocks noGrp="1"/>
          </p:cNvSpPr>
          <p:nvPr>
            <p:ph/>
          </p:nvPr>
        </p:nvSpPr>
        <p:spPr>
          <a:xfrm>
            <a:off x="0" y="764640"/>
            <a:ext cx="9143640" cy="6093000"/>
          </a:xfrm>
          <a:prstGeom prst="rect">
            <a:avLst/>
          </a:prstGeom>
          <a:noFill/>
          <a:ln w="0">
            <a:noFill/>
          </a:ln>
        </p:spPr>
        <p:txBody>
          <a:bodyPr lIns="90000" tIns="45000" rIns="90000" bIns="45000" anchor="t">
            <a:normAutofit/>
          </a:bodyPr>
          <a:lstStyle/>
          <a:p>
            <a:pPr marL="343080" indent="-343080" algn="ctr">
              <a:lnSpc>
                <a:spcPct val="100000"/>
              </a:lnSpc>
              <a:spcBef>
                <a:spcPts val="360"/>
              </a:spcBef>
              <a:buClr>
                <a:srgbClr val="F0A22E"/>
              </a:buClr>
              <a:buSzPct val="70000"/>
              <a:buFont typeface="Wingdings 2" charset="2"/>
              <a:buChar char=""/>
            </a:pPr>
            <a:r>
              <a:rPr lang="ru-RU" sz="1800" b="1" strike="noStrike" spc="-1">
                <a:solidFill>
                  <a:srgbClr val="000000"/>
                </a:solidFill>
                <a:latin typeface="Franklin Gothic Book"/>
              </a:rPr>
              <a:t>Из каких поступлений формируется доходная часть бюджета МО ГО «Вуктыл»?</a:t>
            </a:r>
            <a:endParaRPr lang="ru-RU" sz="1800" b="0" strike="noStrike" spc="-1">
              <a:solidFill>
                <a:srgbClr val="4E3B30"/>
              </a:solidFill>
              <a:latin typeface="Franklin Gothic Book"/>
            </a:endParaRPr>
          </a:p>
          <a:p>
            <a:pPr algn="ctr">
              <a:lnSpc>
                <a:spcPct val="100000"/>
              </a:lnSpc>
              <a:spcBef>
                <a:spcPts val="320"/>
              </a:spcBef>
              <a:buNone/>
            </a:pPr>
            <a:endParaRPr lang="ru-RU" sz="1600" b="0" strike="noStrike" spc="-1">
              <a:solidFill>
                <a:srgbClr val="4E3B30"/>
              </a:solidFill>
              <a:latin typeface="Franklin Gothic Book"/>
            </a:endParaRPr>
          </a:p>
        </p:txBody>
      </p:sp>
      <p:sp>
        <p:nvSpPr>
          <p:cNvPr id="180" name="PlaceHolder 2"/>
          <p:cNvSpPr>
            <a:spLocks noGrp="1"/>
          </p:cNvSpPr>
          <p:nvPr>
            <p:ph type="title"/>
          </p:nvPr>
        </p:nvSpPr>
        <p:spPr>
          <a:xfrm>
            <a:off x="0" y="0"/>
            <a:ext cx="9143640" cy="764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181" name="Прямоугольник 4"/>
          <p:cNvSpPr/>
          <p:nvPr/>
        </p:nvSpPr>
        <p:spPr>
          <a:xfrm>
            <a:off x="107640" y="1196640"/>
            <a:ext cx="9000720" cy="575640"/>
          </a:xfrm>
          <a:prstGeom prst="rect">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ru-RU" sz="1800" b="1" strike="noStrike" spc="-1">
                <a:solidFill>
                  <a:srgbClr val="980286"/>
                </a:solidFill>
                <a:latin typeface="Franklin Gothic Book"/>
              </a:rPr>
              <a:t>Доходы местного бюджета – сумма денежных средств, поступившая за счет взимания налогов, пошлин, платежей и используемая для  осуществления муниципальных услуг</a:t>
            </a:r>
            <a:endParaRPr lang="ru-RU" sz="1800" b="0" strike="noStrike" spc="-1">
              <a:latin typeface="Arial"/>
            </a:endParaRPr>
          </a:p>
        </p:txBody>
      </p:sp>
      <p:sp>
        <p:nvSpPr>
          <p:cNvPr id="182" name="Прямоугольник 5"/>
          <p:cNvSpPr/>
          <p:nvPr/>
        </p:nvSpPr>
        <p:spPr>
          <a:xfrm>
            <a:off x="107640" y="1917000"/>
            <a:ext cx="8928720" cy="503640"/>
          </a:xfrm>
          <a:prstGeom prst="rect">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ru-RU" sz="1800" b="1" strike="noStrike" spc="-1">
                <a:solidFill>
                  <a:srgbClr val="980286"/>
                </a:solidFill>
                <a:latin typeface="Franklin Gothic Book"/>
              </a:rPr>
              <a:t>Доходы бюджета МО ГО «Вуктыл» складываются из следующих видов:</a:t>
            </a:r>
            <a:endParaRPr lang="ru-RU" sz="1800" b="0" strike="noStrike" spc="-1">
              <a:latin typeface="Arial"/>
            </a:endParaRPr>
          </a:p>
        </p:txBody>
      </p:sp>
      <p:sp>
        <p:nvSpPr>
          <p:cNvPr id="183" name="Прямоугольник 6"/>
          <p:cNvSpPr/>
          <p:nvPr/>
        </p:nvSpPr>
        <p:spPr>
          <a:xfrm>
            <a:off x="107640" y="2781000"/>
            <a:ext cx="2736000" cy="3816000"/>
          </a:xfrm>
          <a:prstGeom prst="rect">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en-US" sz="1200" b="1" strike="noStrike" spc="-1" dirty="0">
              <a:solidFill>
                <a:srgbClr val="980286"/>
              </a:solidFill>
              <a:latin typeface="Franklin Gothic Book"/>
            </a:endParaRPr>
          </a:p>
          <a:p>
            <a:pPr algn="ctr">
              <a:lnSpc>
                <a:spcPct val="100000"/>
              </a:lnSpc>
              <a:buNone/>
            </a:pPr>
            <a:r>
              <a:rPr lang="ru-RU" sz="1200" b="1" strike="noStrike" spc="-1" dirty="0">
                <a:solidFill>
                  <a:srgbClr val="980286"/>
                </a:solidFill>
                <a:latin typeface="Franklin Gothic Book"/>
              </a:rPr>
              <a:t>НАЛОГОВЫЕ ДОХОДЫ</a:t>
            </a:r>
            <a:endParaRPr lang="ru-RU" sz="1200" b="0" strike="noStrike" spc="-1" dirty="0">
              <a:latin typeface="Arial"/>
            </a:endParaRPr>
          </a:p>
          <a:p>
            <a:pPr algn="ctr">
              <a:lnSpc>
                <a:spcPct val="100000"/>
              </a:lnSpc>
              <a:buNone/>
            </a:pPr>
            <a:endParaRPr lang="ru-RU" sz="1200" b="0" strike="noStrike" spc="-1" dirty="0">
              <a:latin typeface="Arial"/>
            </a:endParaRPr>
          </a:p>
          <a:p>
            <a:pPr marL="171360" indent="-171360">
              <a:lnSpc>
                <a:spcPct val="100000"/>
              </a:lnSpc>
              <a:buClr>
                <a:srgbClr val="000000"/>
              </a:buClr>
              <a:buFont typeface="Arial"/>
              <a:buChar char="•"/>
            </a:pPr>
            <a:r>
              <a:rPr lang="ru-RU" sz="1400" b="1" strike="noStrike" spc="-1" dirty="0">
                <a:solidFill>
                  <a:srgbClr val="000000"/>
                </a:solidFill>
                <a:latin typeface="Franklin Gothic Book"/>
              </a:rPr>
              <a:t>Налоги на доходы физических лиц</a:t>
            </a:r>
            <a:endParaRPr lang="ru-RU" sz="1400" b="0" strike="noStrike" spc="-1" dirty="0">
              <a:latin typeface="Arial"/>
            </a:endParaRPr>
          </a:p>
          <a:p>
            <a:pPr>
              <a:lnSpc>
                <a:spcPct val="100000"/>
              </a:lnSpc>
              <a:buNone/>
            </a:pPr>
            <a:endParaRPr lang="ru-RU" sz="1400" b="0" strike="noStrike" spc="-1" dirty="0">
              <a:latin typeface="Arial"/>
            </a:endParaRPr>
          </a:p>
          <a:p>
            <a:pPr marL="171360" indent="-171360">
              <a:lnSpc>
                <a:spcPct val="100000"/>
              </a:lnSpc>
              <a:buClr>
                <a:srgbClr val="000000"/>
              </a:buClr>
              <a:buFont typeface="Arial"/>
              <a:buChar char="•"/>
            </a:pPr>
            <a:r>
              <a:rPr lang="ru-RU" sz="1400" b="1" strike="noStrike" spc="-1" dirty="0">
                <a:solidFill>
                  <a:srgbClr val="000000"/>
                </a:solidFill>
                <a:latin typeface="Franklin Gothic Book"/>
              </a:rPr>
              <a:t>Доходы от уплаты акцизов на горюче-смазочные материалы</a:t>
            </a:r>
            <a:endParaRPr lang="ru-RU" sz="1400" b="0" strike="noStrike" spc="-1" dirty="0">
              <a:latin typeface="Arial"/>
            </a:endParaRPr>
          </a:p>
          <a:p>
            <a:pPr algn="ctr">
              <a:lnSpc>
                <a:spcPct val="100000"/>
              </a:lnSpc>
              <a:buNone/>
            </a:pPr>
            <a:endParaRPr lang="ru-RU" sz="1400" b="0" strike="noStrike" spc="-1" dirty="0">
              <a:latin typeface="Arial"/>
            </a:endParaRPr>
          </a:p>
          <a:p>
            <a:pPr marL="171360" indent="-171360">
              <a:lnSpc>
                <a:spcPct val="100000"/>
              </a:lnSpc>
              <a:buClr>
                <a:srgbClr val="000000"/>
              </a:buClr>
              <a:buFont typeface="Arial"/>
              <a:buChar char="•"/>
            </a:pPr>
            <a:r>
              <a:rPr lang="ru-RU" sz="1400" b="1" strike="noStrike" spc="-1" dirty="0">
                <a:solidFill>
                  <a:srgbClr val="000000"/>
                </a:solidFill>
                <a:latin typeface="Franklin Gothic Book"/>
              </a:rPr>
              <a:t>ЕНВД , уплачиваемые местными предпринимателями</a:t>
            </a:r>
            <a:endParaRPr lang="ru-RU" sz="1400" b="0" strike="noStrike" spc="-1" dirty="0">
              <a:latin typeface="Arial"/>
            </a:endParaRPr>
          </a:p>
          <a:p>
            <a:pPr>
              <a:lnSpc>
                <a:spcPct val="100000"/>
              </a:lnSpc>
              <a:buNone/>
            </a:pPr>
            <a:endParaRPr lang="ru-RU" sz="1400" b="0" strike="noStrike" spc="-1" dirty="0">
              <a:latin typeface="Arial"/>
            </a:endParaRPr>
          </a:p>
          <a:p>
            <a:pPr marL="171360" indent="-171360">
              <a:lnSpc>
                <a:spcPct val="100000"/>
              </a:lnSpc>
              <a:buClr>
                <a:srgbClr val="000000"/>
              </a:buClr>
              <a:buFont typeface="Arial"/>
              <a:buChar char="•"/>
            </a:pPr>
            <a:r>
              <a:rPr lang="ru-RU" sz="1400" b="1" strike="noStrike" spc="-1" dirty="0">
                <a:solidFill>
                  <a:srgbClr val="000000"/>
                </a:solidFill>
                <a:latin typeface="Franklin Gothic Book"/>
              </a:rPr>
              <a:t>ЕСХН, уплачиваемый предприятиями в сфере сельского хозяйства</a:t>
            </a:r>
            <a:endParaRPr lang="ru-RU" sz="1400" b="0" strike="noStrike" spc="-1" dirty="0">
              <a:latin typeface="Arial"/>
            </a:endParaRPr>
          </a:p>
          <a:p>
            <a:pPr>
              <a:lnSpc>
                <a:spcPct val="100000"/>
              </a:lnSpc>
              <a:buNone/>
            </a:pPr>
            <a:endParaRPr lang="ru-RU" sz="1400" b="0" strike="noStrike" spc="-1" dirty="0">
              <a:latin typeface="Arial"/>
            </a:endParaRPr>
          </a:p>
          <a:p>
            <a:pPr marL="171360" indent="-171360">
              <a:lnSpc>
                <a:spcPct val="100000"/>
              </a:lnSpc>
              <a:buClr>
                <a:srgbClr val="000000"/>
              </a:buClr>
              <a:buFont typeface="Arial"/>
              <a:buChar char="•"/>
            </a:pPr>
            <a:r>
              <a:rPr lang="ru-RU" sz="1400" b="1" strike="noStrike" spc="-1" dirty="0">
                <a:solidFill>
                  <a:srgbClr val="000000"/>
                </a:solidFill>
                <a:latin typeface="Franklin Gothic Book"/>
              </a:rPr>
              <a:t>Государственная пошлина</a:t>
            </a:r>
            <a:endParaRPr lang="ru-RU" sz="14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a:p>
            <a:pPr algn="ctr">
              <a:lnSpc>
                <a:spcPct val="100000"/>
              </a:lnSpc>
              <a:buNone/>
            </a:pPr>
            <a:endParaRPr lang="ru-RU" sz="1200" b="0" strike="noStrike" spc="-1" dirty="0">
              <a:latin typeface="Arial"/>
            </a:endParaRPr>
          </a:p>
        </p:txBody>
      </p:sp>
      <p:sp>
        <p:nvSpPr>
          <p:cNvPr id="184" name="Прямоугольник 7"/>
          <p:cNvSpPr/>
          <p:nvPr/>
        </p:nvSpPr>
        <p:spPr>
          <a:xfrm>
            <a:off x="3420000" y="2781000"/>
            <a:ext cx="2664000" cy="3816000"/>
          </a:xfrm>
          <a:prstGeom prst="rect">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980286"/>
                </a:solidFill>
                <a:latin typeface="Franklin Gothic Book"/>
              </a:rPr>
              <a:t>НЕНАЛОГОВЫЕ ДОХОДЫ</a:t>
            </a:r>
            <a:endParaRPr lang="ru-RU" sz="1200" b="0" strike="noStrike" spc="-1">
              <a:latin typeface="Arial"/>
            </a:endParaRPr>
          </a:p>
          <a:p>
            <a:pPr algn="ctr">
              <a:lnSpc>
                <a:spcPct val="100000"/>
              </a:lnSpc>
              <a:buNone/>
            </a:pPr>
            <a:endParaRPr lang="ru-RU" sz="1200" b="0" strike="noStrike" spc="-1">
              <a:latin typeface="Arial"/>
            </a:endParaRPr>
          </a:p>
          <a:p>
            <a:pPr marL="171360" indent="-171360">
              <a:lnSpc>
                <a:spcPct val="100000"/>
              </a:lnSpc>
              <a:buClr>
                <a:srgbClr val="000000"/>
              </a:buClr>
              <a:buFont typeface="Arial"/>
              <a:buChar char="•"/>
            </a:pPr>
            <a:r>
              <a:rPr lang="ru-RU" sz="1400" b="1" strike="noStrike" spc="-1">
                <a:solidFill>
                  <a:srgbClr val="000000"/>
                </a:solidFill>
                <a:latin typeface="Franklin Gothic Book"/>
              </a:rPr>
              <a:t>Доходы от аренды за земельные участки, имущество</a:t>
            </a:r>
            <a:endParaRPr lang="ru-RU" sz="1400" b="0" strike="noStrike" spc="-1">
              <a:latin typeface="Arial"/>
            </a:endParaRPr>
          </a:p>
          <a:p>
            <a:pPr>
              <a:lnSpc>
                <a:spcPct val="100000"/>
              </a:lnSpc>
              <a:buNone/>
            </a:pPr>
            <a:endParaRPr lang="ru-RU" sz="1400" b="0" strike="noStrike" spc="-1">
              <a:latin typeface="Arial"/>
            </a:endParaRPr>
          </a:p>
          <a:p>
            <a:pPr marL="171360" indent="-171360">
              <a:lnSpc>
                <a:spcPct val="100000"/>
              </a:lnSpc>
              <a:buClr>
                <a:srgbClr val="000000"/>
              </a:buClr>
              <a:buFont typeface="Arial"/>
              <a:buChar char="•"/>
            </a:pPr>
            <a:r>
              <a:rPr lang="ru-RU" sz="1400" b="1" strike="noStrike" spc="-1">
                <a:solidFill>
                  <a:srgbClr val="000000"/>
                </a:solidFill>
                <a:latin typeface="Franklin Gothic Book"/>
              </a:rPr>
              <a:t>Плата за негативное воздействие на окружающую среду</a:t>
            </a:r>
            <a:endParaRPr lang="ru-RU" sz="1400" b="0" strike="noStrike" spc="-1">
              <a:latin typeface="Arial"/>
            </a:endParaRPr>
          </a:p>
          <a:p>
            <a:pPr>
              <a:lnSpc>
                <a:spcPct val="100000"/>
              </a:lnSpc>
              <a:buNone/>
            </a:pPr>
            <a:endParaRPr lang="ru-RU" sz="1400" b="0" strike="noStrike" spc="-1">
              <a:latin typeface="Arial"/>
            </a:endParaRPr>
          </a:p>
          <a:p>
            <a:pPr marL="171360" indent="-171360">
              <a:lnSpc>
                <a:spcPct val="100000"/>
              </a:lnSpc>
              <a:buClr>
                <a:srgbClr val="000000"/>
              </a:buClr>
              <a:buFont typeface="Arial"/>
              <a:buChar char="•"/>
            </a:pPr>
            <a:r>
              <a:rPr lang="ru-RU" sz="1400" b="1" strike="noStrike" spc="-1">
                <a:solidFill>
                  <a:srgbClr val="000000"/>
                </a:solidFill>
                <a:latin typeface="Franklin Gothic Book"/>
              </a:rPr>
              <a:t>Доходы от оказания платных услуг</a:t>
            </a:r>
            <a:endParaRPr lang="ru-RU" sz="1400" b="0" strike="noStrike" spc="-1">
              <a:latin typeface="Arial"/>
            </a:endParaRPr>
          </a:p>
          <a:p>
            <a:pPr>
              <a:lnSpc>
                <a:spcPct val="100000"/>
              </a:lnSpc>
              <a:buNone/>
            </a:pPr>
            <a:endParaRPr lang="ru-RU" sz="1400" b="0" strike="noStrike" spc="-1">
              <a:latin typeface="Arial"/>
            </a:endParaRPr>
          </a:p>
          <a:p>
            <a:pPr marL="171360" indent="-171360">
              <a:lnSpc>
                <a:spcPct val="100000"/>
              </a:lnSpc>
              <a:buClr>
                <a:srgbClr val="000000"/>
              </a:buClr>
              <a:buFont typeface="Arial"/>
              <a:buChar char="•"/>
            </a:pPr>
            <a:r>
              <a:rPr lang="ru-RU" sz="1400" b="1" strike="noStrike" spc="-1">
                <a:solidFill>
                  <a:srgbClr val="000000"/>
                </a:solidFill>
                <a:latin typeface="Franklin Gothic Book"/>
              </a:rPr>
              <a:t>Доходы от продажи  имущества, земельных участков</a:t>
            </a:r>
            <a:endParaRPr lang="ru-RU" sz="1400" b="0" strike="noStrike" spc="-1">
              <a:latin typeface="Arial"/>
            </a:endParaRPr>
          </a:p>
          <a:p>
            <a:pPr>
              <a:lnSpc>
                <a:spcPct val="100000"/>
              </a:lnSpc>
              <a:buNone/>
            </a:pPr>
            <a:endParaRPr lang="ru-RU" sz="1400" b="0" strike="noStrike" spc="-1">
              <a:latin typeface="Arial"/>
            </a:endParaRPr>
          </a:p>
          <a:p>
            <a:pPr marL="171360" indent="-171360">
              <a:lnSpc>
                <a:spcPct val="100000"/>
              </a:lnSpc>
              <a:buClr>
                <a:srgbClr val="000000"/>
              </a:buClr>
              <a:buFont typeface="Arial"/>
              <a:buChar char="•"/>
            </a:pPr>
            <a:r>
              <a:rPr lang="ru-RU" sz="1400" b="1" strike="noStrike" spc="-1">
                <a:solidFill>
                  <a:srgbClr val="000000"/>
                </a:solidFill>
                <a:latin typeface="Franklin Gothic Book"/>
              </a:rPr>
              <a:t>Штрафы</a:t>
            </a:r>
            <a:endParaRPr lang="ru-RU" sz="14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p:txBody>
      </p:sp>
      <p:sp>
        <p:nvSpPr>
          <p:cNvPr id="185" name="Прямоугольник 8"/>
          <p:cNvSpPr/>
          <p:nvPr/>
        </p:nvSpPr>
        <p:spPr>
          <a:xfrm>
            <a:off x="6588360" y="2781000"/>
            <a:ext cx="2376000" cy="3816000"/>
          </a:xfrm>
          <a:prstGeom prst="rect">
            <a:avLst/>
          </a:prstGeom>
          <a:solidFill>
            <a:srgbClr val="F0A22E"/>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r>
              <a:rPr lang="ru-RU" sz="1200" b="1" strike="noStrike" spc="-1">
                <a:solidFill>
                  <a:srgbClr val="980286"/>
                </a:solidFill>
                <a:latin typeface="Franklin Gothic Book"/>
              </a:rPr>
              <a:t>БЕЗВОЗМЕЗДНЫЕ</a:t>
            </a:r>
            <a:endParaRPr lang="ru-RU" sz="1200" b="0" strike="noStrike" spc="-1">
              <a:latin typeface="Arial"/>
            </a:endParaRPr>
          </a:p>
          <a:p>
            <a:pPr algn="ctr">
              <a:lnSpc>
                <a:spcPct val="100000"/>
              </a:lnSpc>
              <a:buNone/>
            </a:pPr>
            <a:r>
              <a:rPr lang="ru-RU" sz="1200" b="1" strike="noStrike" spc="-1">
                <a:solidFill>
                  <a:srgbClr val="980286"/>
                </a:solidFill>
                <a:latin typeface="Franklin Gothic Book"/>
              </a:rPr>
              <a:t> ПОСТУПЛЕНИЯ</a:t>
            </a:r>
            <a:endParaRPr lang="ru-RU" sz="1200" b="0" strike="noStrike" spc="-1">
              <a:latin typeface="Arial"/>
            </a:endParaRPr>
          </a:p>
          <a:p>
            <a:pPr algn="ctr">
              <a:lnSpc>
                <a:spcPct val="100000"/>
              </a:lnSpc>
              <a:buNone/>
            </a:pPr>
            <a:endParaRPr lang="ru-RU" sz="1200" b="0" strike="noStrike" spc="-1">
              <a:latin typeface="Arial"/>
            </a:endParaRPr>
          </a:p>
          <a:p>
            <a:pPr marL="285840" indent="-285840">
              <a:lnSpc>
                <a:spcPct val="100000"/>
              </a:lnSpc>
              <a:buClr>
                <a:srgbClr val="000000"/>
              </a:buClr>
              <a:buFont typeface="Arial"/>
              <a:buChar char="•"/>
            </a:pPr>
            <a:r>
              <a:rPr lang="ru-RU" sz="1400" b="1" strike="noStrike" spc="-1">
                <a:solidFill>
                  <a:srgbClr val="000000"/>
                </a:solidFill>
                <a:latin typeface="Franklin Gothic Book"/>
              </a:rPr>
              <a:t>Безвозмездные поступления от других бюджетов бюджетной системы РФ:</a:t>
            </a:r>
            <a:endParaRPr lang="ru-RU" sz="1400" b="0" strike="noStrike" spc="-1">
              <a:latin typeface="Arial"/>
            </a:endParaRPr>
          </a:p>
          <a:p>
            <a:pPr>
              <a:lnSpc>
                <a:spcPct val="100000"/>
              </a:lnSpc>
              <a:buNone/>
            </a:pPr>
            <a:r>
              <a:rPr lang="ru-RU" sz="1400" b="1" strike="noStrike" spc="-1">
                <a:solidFill>
                  <a:srgbClr val="000000"/>
                </a:solidFill>
                <a:latin typeface="Franklin Gothic Book"/>
              </a:rPr>
              <a:t>       - Дотации</a:t>
            </a:r>
            <a:endParaRPr lang="ru-RU" sz="1400" b="0" strike="noStrike" spc="-1">
              <a:latin typeface="Arial"/>
            </a:endParaRPr>
          </a:p>
          <a:p>
            <a:pPr>
              <a:lnSpc>
                <a:spcPct val="100000"/>
              </a:lnSpc>
              <a:buNone/>
            </a:pPr>
            <a:r>
              <a:rPr lang="ru-RU" sz="1400" b="1" strike="noStrike" spc="-1">
                <a:solidFill>
                  <a:srgbClr val="000000"/>
                </a:solidFill>
                <a:latin typeface="Franklin Gothic Book"/>
              </a:rPr>
              <a:t>       - Субвенции</a:t>
            </a:r>
            <a:endParaRPr lang="ru-RU" sz="1400" b="0" strike="noStrike" spc="-1">
              <a:latin typeface="Arial"/>
            </a:endParaRPr>
          </a:p>
          <a:p>
            <a:pPr>
              <a:lnSpc>
                <a:spcPct val="100000"/>
              </a:lnSpc>
              <a:buNone/>
            </a:pPr>
            <a:r>
              <a:rPr lang="ru-RU" sz="1400" b="1" strike="noStrike" spc="-1">
                <a:solidFill>
                  <a:srgbClr val="000000"/>
                </a:solidFill>
                <a:latin typeface="Franklin Gothic Book"/>
              </a:rPr>
              <a:t>       - Субсидии</a:t>
            </a:r>
            <a:endParaRPr lang="ru-RU" sz="1400" b="0" strike="noStrike" spc="-1">
              <a:latin typeface="Arial"/>
            </a:endParaRPr>
          </a:p>
          <a:p>
            <a:pPr>
              <a:lnSpc>
                <a:spcPct val="100000"/>
              </a:lnSpc>
              <a:buNone/>
            </a:pPr>
            <a:r>
              <a:rPr lang="ru-RU" sz="1400" b="1" strike="noStrike" spc="-1">
                <a:solidFill>
                  <a:srgbClr val="000000"/>
                </a:solidFill>
                <a:latin typeface="Franklin Gothic Book"/>
              </a:rPr>
              <a:t>       - иные межбюджетные  </a:t>
            </a:r>
            <a:endParaRPr lang="ru-RU" sz="1400" b="0" strike="noStrike" spc="-1">
              <a:latin typeface="Arial"/>
            </a:endParaRPr>
          </a:p>
          <a:p>
            <a:pPr>
              <a:lnSpc>
                <a:spcPct val="100000"/>
              </a:lnSpc>
              <a:buNone/>
            </a:pPr>
            <a:r>
              <a:rPr lang="ru-RU" sz="1400" b="1" strike="noStrike" spc="-1">
                <a:solidFill>
                  <a:srgbClr val="000000"/>
                </a:solidFill>
                <a:latin typeface="Franklin Gothic Book"/>
              </a:rPr>
              <a:t>         трансферты</a:t>
            </a:r>
            <a:endParaRPr lang="ru-RU" sz="1400" b="0" strike="noStrike" spc="-1">
              <a:latin typeface="Arial"/>
            </a:endParaRPr>
          </a:p>
          <a:p>
            <a:pPr>
              <a:lnSpc>
                <a:spcPct val="100000"/>
              </a:lnSpc>
              <a:buNone/>
            </a:pPr>
            <a:endParaRPr lang="ru-RU" sz="1400" b="0" strike="noStrike" spc="-1">
              <a:latin typeface="Arial"/>
            </a:endParaRPr>
          </a:p>
          <a:p>
            <a:pPr marL="285840" indent="-285840">
              <a:lnSpc>
                <a:spcPct val="100000"/>
              </a:lnSpc>
              <a:buClr>
                <a:srgbClr val="000000"/>
              </a:buClr>
              <a:buFont typeface="Arial"/>
              <a:buChar char="•"/>
            </a:pPr>
            <a:r>
              <a:rPr lang="ru-RU" sz="1400" b="1" strike="noStrike" spc="-1">
                <a:solidFill>
                  <a:srgbClr val="000000"/>
                </a:solidFill>
                <a:latin typeface="Franklin Gothic Book"/>
              </a:rPr>
              <a:t>Прочие безвозмездные поступления от физических и юридических лиц</a:t>
            </a:r>
            <a:endParaRPr lang="ru-RU" sz="14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a:p>
            <a:pPr algn="ctr">
              <a:lnSpc>
                <a:spcPct val="100000"/>
              </a:lnSpc>
              <a:buNone/>
            </a:pPr>
            <a:endParaRPr lang="ru-RU" sz="12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p:cNvSpPr>
          <p:nvPr>
            <p:ph/>
          </p:nvPr>
        </p:nvSpPr>
        <p:spPr>
          <a:xfrm>
            <a:off x="0" y="764640"/>
            <a:ext cx="9143640" cy="6093000"/>
          </a:xfrm>
          <a:prstGeom prst="rect">
            <a:avLst/>
          </a:prstGeom>
          <a:noFill/>
          <a:ln w="0">
            <a:noFill/>
          </a:ln>
        </p:spPr>
        <p:txBody>
          <a:bodyPr lIns="90000" tIns="45000" rIns="90000" bIns="45000" anchor="t">
            <a:normAutofit/>
          </a:bodyPr>
          <a:lstStyle/>
          <a:p>
            <a:pPr algn="ctr">
              <a:lnSpc>
                <a:spcPct val="100000"/>
              </a:lnSpc>
              <a:spcBef>
                <a:spcPts val="400"/>
              </a:spcBef>
              <a:buNone/>
              <a:tabLst>
                <a:tab pos="0" algn="l"/>
              </a:tabLst>
            </a:pPr>
            <a:endParaRPr lang="ru-RU" sz="2000" b="0" strike="noStrike" spc="-1">
              <a:solidFill>
                <a:srgbClr val="4E3B30"/>
              </a:solidFill>
              <a:latin typeface="Franklin Gothic Book"/>
            </a:endParaRPr>
          </a:p>
          <a:p>
            <a:pPr algn="ctr">
              <a:lnSpc>
                <a:spcPct val="100000"/>
              </a:lnSpc>
              <a:spcBef>
                <a:spcPts val="360"/>
              </a:spcBef>
              <a:buNone/>
              <a:tabLst>
                <a:tab pos="0" algn="l"/>
              </a:tabLst>
            </a:pPr>
            <a:r>
              <a:rPr lang="ru-RU" sz="1800" b="1" strike="noStrike" spc="-1">
                <a:solidFill>
                  <a:srgbClr val="000000"/>
                </a:solidFill>
                <a:latin typeface="Times New Roman"/>
              </a:rPr>
              <a:t>Безвозмездные поступления – средства, предоставляемые одним бюджетом бюджетной системы Российской Федерации  другому бюджету  бюджетной системы Российской Федерации (межбюджетные трансферты)</a:t>
            </a:r>
            <a:endParaRPr lang="ru-RU" sz="1800" b="0" strike="noStrike" spc="-1">
              <a:solidFill>
                <a:srgbClr val="4E3B30"/>
              </a:solidFill>
              <a:latin typeface="Franklin Gothic Book"/>
            </a:endParaRPr>
          </a:p>
          <a:p>
            <a:pPr algn="ctr">
              <a:lnSpc>
                <a:spcPct val="100000"/>
              </a:lnSpc>
              <a:spcBef>
                <a:spcPts val="400"/>
              </a:spcBef>
              <a:buNone/>
              <a:tabLst>
                <a:tab pos="0" algn="l"/>
              </a:tabLst>
            </a:pPr>
            <a:endParaRPr lang="ru-RU" sz="2000" b="0" strike="noStrike" spc="-1">
              <a:solidFill>
                <a:srgbClr val="4E3B30"/>
              </a:solidFill>
              <a:latin typeface="Franklin Gothic Book"/>
            </a:endParaRPr>
          </a:p>
          <a:p>
            <a:pPr algn="ctr">
              <a:lnSpc>
                <a:spcPct val="100000"/>
              </a:lnSpc>
              <a:spcBef>
                <a:spcPts val="400"/>
              </a:spcBef>
              <a:buNone/>
              <a:tabLst>
                <a:tab pos="0" algn="l"/>
              </a:tabLst>
            </a:pPr>
            <a:br>
              <a:rPr sz="2000"/>
            </a:br>
            <a:endParaRPr lang="ru-RU" sz="2000" b="0" strike="noStrike" spc="-1">
              <a:solidFill>
                <a:srgbClr val="4E3B30"/>
              </a:solidFill>
              <a:latin typeface="Franklin Gothic Book"/>
            </a:endParaRPr>
          </a:p>
        </p:txBody>
      </p:sp>
      <p:sp>
        <p:nvSpPr>
          <p:cNvPr id="187" name="PlaceHolder 2"/>
          <p:cNvSpPr>
            <a:spLocks noGrp="1"/>
          </p:cNvSpPr>
          <p:nvPr>
            <p:ph type="title"/>
          </p:nvPr>
        </p:nvSpPr>
        <p:spPr>
          <a:xfrm>
            <a:off x="0" y="0"/>
            <a:ext cx="9143640" cy="10522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graphicFrame>
        <p:nvGraphicFramePr>
          <p:cNvPr id="188" name="Таблица 4"/>
          <p:cNvGraphicFramePr/>
          <p:nvPr/>
        </p:nvGraphicFramePr>
        <p:xfrm>
          <a:off x="34200" y="2061000"/>
          <a:ext cx="9073800" cy="4688640"/>
        </p:xfrm>
        <a:graphic>
          <a:graphicData uri="http://schemas.openxmlformats.org/drawingml/2006/table">
            <a:tbl>
              <a:tblPr/>
              <a:tblGrid>
                <a:gridCol w="3047760">
                  <a:extLst>
                    <a:ext uri="{9D8B030D-6E8A-4147-A177-3AD203B41FA5}">
                      <a16:colId xmlns:a16="http://schemas.microsoft.com/office/drawing/2014/main" val="20000"/>
                    </a:ext>
                  </a:extLst>
                </a:gridCol>
                <a:gridCol w="3047760">
                  <a:extLst>
                    <a:ext uri="{9D8B030D-6E8A-4147-A177-3AD203B41FA5}">
                      <a16:colId xmlns:a16="http://schemas.microsoft.com/office/drawing/2014/main" val="20001"/>
                    </a:ext>
                  </a:extLst>
                </a:gridCol>
                <a:gridCol w="2978280">
                  <a:extLst>
                    <a:ext uri="{9D8B030D-6E8A-4147-A177-3AD203B41FA5}">
                      <a16:colId xmlns:a16="http://schemas.microsoft.com/office/drawing/2014/main" val="20002"/>
                    </a:ext>
                  </a:extLst>
                </a:gridCol>
              </a:tblGrid>
              <a:tr h="758160">
                <a:tc>
                  <a:txBody>
                    <a:bodyPr/>
                    <a:lstStyle/>
                    <a:p>
                      <a:pPr algn="ctr">
                        <a:lnSpc>
                          <a:spcPct val="100000"/>
                        </a:lnSpc>
                        <a:buNone/>
                      </a:pPr>
                      <a:r>
                        <a:rPr lang="ru-RU" sz="1800" b="1" strike="noStrike" spc="-1">
                          <a:solidFill>
                            <a:srgbClr val="000000"/>
                          </a:solidFill>
                          <a:latin typeface="Franklin Gothic Book"/>
                        </a:rPr>
                        <a:t>Виды межбюджетных трансфертов</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800" b="1" strike="noStrike" spc="-1">
                          <a:solidFill>
                            <a:srgbClr val="000000"/>
                          </a:solidFill>
                          <a:latin typeface="Franklin Gothic Book"/>
                        </a:rPr>
                        <a:t>Определение</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800" b="1" strike="noStrike" spc="-1">
                          <a:solidFill>
                            <a:srgbClr val="000000"/>
                          </a:solidFill>
                          <a:latin typeface="Franklin Gothic Book"/>
                        </a:rPr>
                        <a:t>Аналогия в семейном бюджете</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extLst>
                  <a:ext uri="{0D108BD9-81ED-4DB2-BD59-A6C34878D82A}">
                    <a16:rowId xmlns:a16="http://schemas.microsoft.com/office/drawing/2014/main" val="10000"/>
                  </a:ext>
                </a:extLst>
              </a:tr>
              <a:tr h="1233720">
                <a:tc>
                  <a:txBody>
                    <a:bodyPr/>
                    <a:lstStyle/>
                    <a:p>
                      <a:pPr>
                        <a:lnSpc>
                          <a:spcPct val="100000"/>
                        </a:lnSpc>
                        <a:buNone/>
                      </a:pPr>
                      <a:r>
                        <a:rPr lang="ru-RU" sz="1800" b="1" strike="noStrike" spc="-1">
                          <a:solidFill>
                            <a:srgbClr val="000000"/>
                          </a:solidFill>
                          <a:latin typeface="Franklin Gothic Book"/>
                        </a:rPr>
                        <a:t>Дотации </a:t>
                      </a:r>
                      <a:r>
                        <a:rPr lang="ru-RU" sz="1800" b="1" strike="noStrike" spc="-1">
                          <a:solidFill>
                            <a:srgbClr val="980286"/>
                          </a:solidFill>
                          <a:latin typeface="Franklin Gothic Book"/>
                        </a:rPr>
                        <a:t>–</a:t>
                      </a:r>
                      <a:r>
                        <a:rPr lang="ru-RU" sz="1800" b="1" strike="noStrike" spc="-1">
                          <a:solidFill>
                            <a:srgbClr val="000000"/>
                          </a:solidFill>
                          <a:latin typeface="Franklin Gothic Book"/>
                        </a:rPr>
                        <a:t> </a:t>
                      </a:r>
                      <a:r>
                        <a:rPr lang="ru-RU" sz="1800" b="1" i="1" strike="noStrike" spc="-1">
                          <a:solidFill>
                            <a:srgbClr val="980286"/>
                          </a:solidFill>
                          <a:latin typeface="Franklin Gothic Book"/>
                        </a:rPr>
                        <a:t>(от лат. «</a:t>
                      </a:r>
                      <a:r>
                        <a:rPr lang="en-US" sz="1800" b="1" i="1" strike="noStrike" spc="-1">
                          <a:solidFill>
                            <a:srgbClr val="980286"/>
                          </a:solidFill>
                          <a:latin typeface="Franklin Gothic Book"/>
                        </a:rPr>
                        <a:t>Datatio</a:t>
                      </a:r>
                      <a:r>
                        <a:rPr lang="ru-RU" sz="1800" b="1" i="1" strike="noStrike" spc="-1">
                          <a:solidFill>
                            <a:srgbClr val="980286"/>
                          </a:solidFill>
                          <a:latin typeface="Franklin Gothic Book"/>
                        </a:rPr>
                        <a:t>» - дар, пожертвование)</a:t>
                      </a:r>
                      <a:endParaRPr lang="ru-RU"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nSpc>
                          <a:spcPct val="100000"/>
                        </a:lnSpc>
                        <a:buNone/>
                      </a:pPr>
                      <a:r>
                        <a:rPr lang="ru-RU" sz="1800" b="1" strike="noStrike" spc="-1">
                          <a:solidFill>
                            <a:srgbClr val="980286"/>
                          </a:solidFill>
                          <a:latin typeface="Franklin Gothic Book"/>
                        </a:rPr>
                        <a:t>Предоставляются без конкретной цели их использования</a:t>
                      </a:r>
                      <a:endParaRPr lang="ru-RU"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nSpc>
                          <a:spcPct val="100000"/>
                        </a:lnSpc>
                        <a:buNone/>
                      </a:pPr>
                      <a:r>
                        <a:rPr lang="ru-RU" sz="1800" b="1" strike="noStrike" spc="-1">
                          <a:solidFill>
                            <a:srgbClr val="980286"/>
                          </a:solidFill>
                          <a:latin typeface="Franklin Gothic Book"/>
                        </a:rPr>
                        <a:t>В даете своему ребенку «карманные деньги»</a:t>
                      </a:r>
                      <a:endParaRPr lang="ru-RU" sz="18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extLst>
                  <a:ext uri="{0D108BD9-81ED-4DB2-BD59-A6C34878D82A}">
                    <a16:rowId xmlns:a16="http://schemas.microsoft.com/office/drawing/2014/main" val="10001"/>
                  </a:ext>
                </a:extLst>
              </a:tr>
              <a:tr h="1233720">
                <a:tc>
                  <a:txBody>
                    <a:bodyPr/>
                    <a:lstStyle/>
                    <a:p>
                      <a:pPr>
                        <a:lnSpc>
                          <a:spcPct val="100000"/>
                        </a:lnSpc>
                        <a:buNone/>
                      </a:pPr>
                      <a:r>
                        <a:rPr lang="ru-RU" sz="1800" b="1" strike="noStrike" spc="-1">
                          <a:solidFill>
                            <a:srgbClr val="000000"/>
                          </a:solidFill>
                          <a:latin typeface="Franklin Gothic Book"/>
                        </a:rPr>
                        <a:t>Субвенции </a:t>
                      </a:r>
                      <a:r>
                        <a:rPr lang="ru-RU" sz="1800" b="1" strike="noStrike" spc="-1">
                          <a:solidFill>
                            <a:srgbClr val="980286"/>
                          </a:solidFill>
                          <a:latin typeface="Franklin Gothic Book"/>
                        </a:rPr>
                        <a:t>– (</a:t>
                      </a:r>
                      <a:r>
                        <a:rPr lang="ru-RU" sz="1800" b="1" i="1" strike="noStrike" spc="-1">
                          <a:solidFill>
                            <a:srgbClr val="980286"/>
                          </a:solidFill>
                          <a:latin typeface="Franklin Gothic Book"/>
                        </a:rPr>
                        <a:t>от лат. «</a:t>
                      </a:r>
                      <a:r>
                        <a:rPr lang="en-US" sz="1800" b="1" i="1" strike="noStrike" spc="-1">
                          <a:solidFill>
                            <a:srgbClr val="980286"/>
                          </a:solidFill>
                          <a:latin typeface="Franklin Gothic Book"/>
                        </a:rPr>
                        <a:t>Subvenire</a:t>
                      </a:r>
                      <a:r>
                        <a:rPr lang="ru-RU" sz="1800" b="1" i="1" strike="noStrike" spc="-1">
                          <a:solidFill>
                            <a:srgbClr val="980286"/>
                          </a:solidFill>
                          <a:latin typeface="Franklin Gothic Book"/>
                        </a:rPr>
                        <a:t>» - приходить на помощь)</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nSpc>
                          <a:spcPct val="100000"/>
                        </a:lnSpc>
                        <a:buNone/>
                      </a:pPr>
                      <a:r>
                        <a:rPr lang="ru-RU" sz="1800" b="1" strike="noStrike" spc="-1">
                          <a:solidFill>
                            <a:srgbClr val="980286"/>
                          </a:solidFill>
                          <a:latin typeface="Franklin Gothic Book"/>
                        </a:rPr>
                        <a:t>Предоставляются на финансирование переданных полномочий</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nSpc>
                          <a:spcPct val="100000"/>
                        </a:lnSpc>
                        <a:buNone/>
                      </a:pPr>
                      <a:r>
                        <a:rPr lang="ru-RU" sz="1800" b="1" strike="noStrike" spc="-1">
                          <a:solidFill>
                            <a:srgbClr val="980286"/>
                          </a:solidFill>
                          <a:latin typeface="Franklin Gothic Book"/>
                        </a:rPr>
                        <a:t>Вы даете своему ребенку деньги и посылаете в магазин купить продукты (по списку)</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extLst>
                  <a:ext uri="{0D108BD9-81ED-4DB2-BD59-A6C34878D82A}">
                    <a16:rowId xmlns:a16="http://schemas.microsoft.com/office/drawing/2014/main" val="10002"/>
                  </a:ext>
                </a:extLst>
              </a:tr>
              <a:tr h="1387800">
                <a:tc>
                  <a:txBody>
                    <a:bodyPr/>
                    <a:lstStyle/>
                    <a:p>
                      <a:pPr>
                        <a:lnSpc>
                          <a:spcPct val="100000"/>
                        </a:lnSpc>
                        <a:buNone/>
                      </a:pPr>
                      <a:r>
                        <a:rPr lang="ru-RU" sz="1800" b="1" strike="noStrike" spc="-1">
                          <a:solidFill>
                            <a:srgbClr val="000000"/>
                          </a:solidFill>
                          <a:latin typeface="Franklin Gothic Book"/>
                        </a:rPr>
                        <a:t>Субсидии </a:t>
                      </a:r>
                      <a:r>
                        <a:rPr lang="ru-RU" sz="1800" b="1" strike="noStrike" spc="-1">
                          <a:solidFill>
                            <a:srgbClr val="980286"/>
                          </a:solidFill>
                          <a:latin typeface="Franklin Gothic Book"/>
                        </a:rPr>
                        <a:t> - </a:t>
                      </a:r>
                      <a:r>
                        <a:rPr lang="ru-RU" sz="1800" b="1" i="1" strike="noStrike" spc="-1">
                          <a:solidFill>
                            <a:srgbClr val="980286"/>
                          </a:solidFill>
                          <a:latin typeface="Franklin Gothic Book"/>
                        </a:rPr>
                        <a:t>(от лат. «</a:t>
                      </a:r>
                      <a:r>
                        <a:rPr lang="en-US" sz="1800" b="1" i="1" strike="noStrike" spc="-1">
                          <a:solidFill>
                            <a:srgbClr val="980286"/>
                          </a:solidFill>
                          <a:latin typeface="Franklin Gothic Book"/>
                        </a:rPr>
                        <a:t>Subsidium</a:t>
                      </a:r>
                      <a:r>
                        <a:rPr lang="ru-RU" sz="1800" b="1" i="1" strike="noStrike" spc="-1">
                          <a:solidFill>
                            <a:srgbClr val="980286"/>
                          </a:solidFill>
                          <a:latin typeface="Franklin Gothic Book"/>
                        </a:rPr>
                        <a:t>» - поддержка)</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nSpc>
                          <a:spcPct val="100000"/>
                        </a:lnSpc>
                        <a:buNone/>
                      </a:pPr>
                      <a:r>
                        <a:rPr lang="ru-RU" sz="1800" b="1" strike="noStrike" spc="-1">
                          <a:solidFill>
                            <a:srgbClr val="980286"/>
                          </a:solidFill>
                          <a:latin typeface="Franklin Gothic Book"/>
                        </a:rPr>
                        <a:t>Предоставляются на условиях долевого финансирования расходов других бюджетов</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nSpc>
                          <a:spcPct val="100000"/>
                        </a:lnSpc>
                        <a:buNone/>
                      </a:pPr>
                      <a:r>
                        <a:rPr lang="ru-RU" sz="1800" b="1" strike="noStrike" spc="-1">
                          <a:solidFill>
                            <a:srgbClr val="980286"/>
                          </a:solidFill>
                          <a:latin typeface="Franklin Gothic Book"/>
                        </a:rPr>
                        <a:t>Вы добавляете денег для того, чтобы ваш ребенок купил себе новый телефон (а остальные он накопил сам)</a:t>
                      </a:r>
                      <a:endParaRPr lang="ru-RU" sz="18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tile/>
        </a:blipFill>
        <a:effectLst/>
      </p:bgPr>
    </p:bg>
    <p:spTree>
      <p:nvGrpSpPr>
        <p:cNvPr id="1" name=""/>
        <p:cNvGrpSpPr/>
        <p:nvPr/>
      </p:nvGrpSpPr>
      <p:grpSpPr>
        <a:xfrm>
          <a:off x="0" y="0"/>
          <a:ext cx="0" cy="0"/>
          <a:chOff x="0" y="0"/>
          <a:chExt cx="0" cy="0"/>
        </a:xfrm>
      </p:grpSpPr>
      <p:sp>
        <p:nvSpPr>
          <p:cNvPr id="189" name="PlaceHolder 1"/>
          <p:cNvSpPr>
            <a:spLocks noGrp="1"/>
          </p:cNvSpPr>
          <p:nvPr>
            <p:ph type="title"/>
          </p:nvPr>
        </p:nvSpPr>
        <p:spPr>
          <a:xfrm>
            <a:off x="0" y="0"/>
            <a:ext cx="9143640" cy="1066680"/>
          </a:xfrm>
          <a:prstGeom prst="rect">
            <a:avLst/>
          </a:prstGeom>
          <a:solidFill>
            <a:srgbClr val="980286"/>
          </a:solidFill>
          <a:ln w="0">
            <a:noFill/>
          </a:ln>
        </p:spPr>
        <p:txBody>
          <a:bodyPr lIns="90000" tIns="45000" rIns="90000" bIns="45000" anchor="ctr">
            <a:noAutofit/>
          </a:bodyPr>
          <a:lstStyle/>
          <a:p>
            <a:pPr algn="ctr">
              <a:lnSpc>
                <a:spcPct val="100000"/>
              </a:lnSpc>
              <a:buNone/>
            </a:pPr>
            <a:r>
              <a:rPr lang="ru-RU" sz="3200" b="1" strike="noStrike" cap="all" spc="-1">
                <a:solidFill>
                  <a:srgbClr val="ECEAE3"/>
                </a:solidFill>
                <a:latin typeface="Franklin Gothic Book"/>
              </a:rPr>
              <a:t>отчет об исполнении бюджета за 2022 год</a:t>
            </a:r>
            <a:endParaRPr lang="ru-RU" sz="3200" b="0" strike="noStrike" spc="-1">
              <a:solidFill>
                <a:srgbClr val="000000"/>
              </a:solidFill>
              <a:latin typeface="Franklin Gothic Book"/>
            </a:endParaRPr>
          </a:p>
        </p:txBody>
      </p:sp>
      <p:sp>
        <p:nvSpPr>
          <p:cNvPr id="190" name="Text Box 11"/>
          <p:cNvSpPr/>
          <p:nvPr/>
        </p:nvSpPr>
        <p:spPr>
          <a:xfrm>
            <a:off x="-252360" y="1067040"/>
            <a:ext cx="9792720" cy="33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ts val="1899"/>
              </a:lnSpc>
              <a:spcBef>
                <a:spcPts val="1001"/>
              </a:spcBef>
              <a:buNone/>
            </a:pPr>
            <a:r>
              <a:rPr lang="ru-RU" sz="2000" b="1" strike="noStrike" spc="-1">
                <a:solidFill>
                  <a:srgbClr val="000066"/>
                </a:solidFill>
                <a:latin typeface="Times New Roman"/>
              </a:rPr>
              <a:t>Динамика  и структура доходной части бюджета МО ГО «Вуктыл»</a:t>
            </a:r>
            <a:endParaRPr lang="ru-RU" sz="2000" b="0" strike="noStrike" spc="-1">
              <a:latin typeface="Arial"/>
            </a:endParaRPr>
          </a:p>
        </p:txBody>
      </p:sp>
      <p:graphicFrame>
        <p:nvGraphicFramePr>
          <p:cNvPr id="191" name="Содержимое 7"/>
          <p:cNvGraphicFramePr/>
          <p:nvPr/>
        </p:nvGraphicFramePr>
        <p:xfrm>
          <a:off x="-3168360" y="1403280"/>
          <a:ext cx="3168000" cy="409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3" name="Диаграмма 10"/>
          <p:cNvGraphicFramePr/>
          <p:nvPr>
            <p:extLst>
              <p:ext uri="{D42A27DB-BD31-4B8C-83A1-F6EECF244321}">
                <p14:modId xmlns:p14="http://schemas.microsoft.com/office/powerpoint/2010/main" val="2528203815"/>
              </p:ext>
            </p:extLst>
          </p:nvPr>
        </p:nvGraphicFramePr>
        <p:xfrm>
          <a:off x="5789880" y="914760"/>
          <a:ext cx="3456000" cy="26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5" name="Диаграмма 4"/>
          <p:cNvGraphicFramePr/>
          <p:nvPr>
            <p:extLst>
              <p:ext uri="{D42A27DB-BD31-4B8C-83A1-F6EECF244321}">
                <p14:modId xmlns:p14="http://schemas.microsoft.com/office/powerpoint/2010/main" val="948810119"/>
              </p:ext>
            </p:extLst>
          </p:nvPr>
        </p:nvGraphicFramePr>
        <p:xfrm>
          <a:off x="5868000" y="3933000"/>
          <a:ext cx="3275640" cy="2763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7" name="Диаграмма 1"/>
          <p:cNvGraphicFramePr/>
          <p:nvPr>
            <p:extLst>
              <p:ext uri="{D42A27DB-BD31-4B8C-83A1-F6EECF244321}">
                <p14:modId xmlns:p14="http://schemas.microsoft.com/office/powerpoint/2010/main" val="844442675"/>
              </p:ext>
            </p:extLst>
          </p:nvPr>
        </p:nvGraphicFramePr>
        <p:xfrm>
          <a:off x="-53280" y="1067040"/>
          <a:ext cx="5867640" cy="3583080"/>
        </p:xfrm>
        <a:graphic>
          <a:graphicData uri="http://schemas.openxmlformats.org/drawingml/2006/chart">
            <c:chart xmlns:c="http://schemas.openxmlformats.org/drawingml/2006/chart" xmlns:r="http://schemas.openxmlformats.org/officeDocument/2006/relationships" r:id="rId6"/>
          </a:graphicData>
        </a:graphic>
      </p:graphicFrame>
      <p:sp>
        <p:nvSpPr>
          <p:cNvPr id="198" name="Выгнутая вверх стрелка 12"/>
          <p:cNvSpPr/>
          <p:nvPr/>
        </p:nvSpPr>
        <p:spPr>
          <a:xfrm rot="749400">
            <a:off x="1036080" y="1361160"/>
            <a:ext cx="1731600" cy="613080"/>
          </a:xfrm>
          <a:prstGeom prst="curvedDownArrow">
            <a:avLst>
              <a:gd name="adj1" fmla="val 25000"/>
              <a:gd name="adj2" fmla="val 58005"/>
              <a:gd name="adj3" fmla="val 25000"/>
            </a:avLst>
          </a:prstGeom>
          <a:solidFill>
            <a:srgbClr val="FF0000"/>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numCol="1" spcCol="0" anchor="ctr">
            <a:noAutofit/>
          </a:bodyPr>
          <a:lstStyle/>
          <a:p>
            <a:pPr algn="ctr">
              <a:lnSpc>
                <a:spcPct val="100000"/>
              </a:lnSpc>
              <a:buNone/>
              <a:tabLst>
                <a:tab pos="0" algn="l"/>
              </a:tabLst>
            </a:pPr>
            <a:r>
              <a:rPr lang="ru-RU" sz="1400" b="1" strike="noStrike" spc="-1">
                <a:solidFill>
                  <a:srgbClr val="000000"/>
                </a:solidFill>
                <a:latin typeface="Franklin Gothic Book"/>
              </a:rPr>
              <a:t>- 140 039,8</a:t>
            </a:r>
            <a:endParaRPr lang="ru-RU" sz="1400" b="0" strike="noStrike" spc="-1">
              <a:latin typeface="Arial"/>
            </a:endParaRPr>
          </a:p>
        </p:txBody>
      </p:sp>
      <p:sp>
        <p:nvSpPr>
          <p:cNvPr id="199" name="Text Box 17"/>
          <p:cNvSpPr/>
          <p:nvPr/>
        </p:nvSpPr>
        <p:spPr>
          <a:xfrm>
            <a:off x="126360" y="4477320"/>
            <a:ext cx="5741640" cy="241459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tabLst>
                <a:tab pos="0" algn="l"/>
              </a:tabLst>
            </a:pPr>
            <a:r>
              <a:rPr lang="ru-RU" sz="1100" b="0" strike="noStrike" spc="-1" dirty="0">
                <a:solidFill>
                  <a:srgbClr val="000000"/>
                </a:solidFill>
                <a:latin typeface="Times New Roman"/>
              </a:rPr>
              <a:t>      </a:t>
            </a:r>
            <a:r>
              <a:rPr lang="ru-RU" sz="1000" b="0" strike="noStrike" spc="-1" dirty="0">
                <a:latin typeface="Times New Roman"/>
              </a:rPr>
              <a:t>Доходная часть бюджета округа увеличилась с 693 320,6 тыс. руб. в 2021 году до          805 045,9 тыс. руб. в 2022 году, т.е. на 111 725,3 тыс. руб.   Большую часть доходов  бюджета составляют безвозмездные поступления: в 2022 году – 482 440,9 тыс. руб. или 59,9,0%, в 2021 году – 423 262,6 тыс. руб. или 61,0%, в 2020 году – 601 540,9 тыс. руб. или 72,2%. </a:t>
            </a:r>
            <a:endParaRPr lang="ru-RU" sz="1000" b="0" strike="noStrike" spc="-1" dirty="0">
              <a:latin typeface="Arial"/>
            </a:endParaRPr>
          </a:p>
          <a:p>
            <a:pPr algn="just">
              <a:lnSpc>
                <a:spcPct val="100000"/>
              </a:lnSpc>
              <a:buNone/>
              <a:tabLst>
                <a:tab pos="0" algn="l"/>
              </a:tabLst>
            </a:pPr>
            <a:r>
              <a:rPr lang="ru-RU" sz="1000" b="0" strike="noStrike" spc="-1" dirty="0">
                <a:latin typeface="Times New Roman"/>
              </a:rPr>
              <a:t>Налоговые и неналоговые доходы в 2022 г. составили 322 605,0 тыс. руб. или 40,1% (в 2021 году – 270 058,0 тыс. руб. или 38,9%.). Увеличение налоговых и неналоговых поступлений в 2022 году связано с  увеличением норматива отчислений от НДФЛ в бюджет с 32,0 % в 2021 году до 35,7 % в 2022 году; индексацией на 10 % заработной платы в структурных подразделениях организаций, основным видом деятельности которых яв</a:t>
            </a:r>
            <a:r>
              <a:rPr lang="ru-RU" sz="1000" spc="-1" dirty="0">
                <a:latin typeface="Times New Roman"/>
              </a:rPr>
              <a:t>ля</a:t>
            </a:r>
            <a:r>
              <a:rPr lang="ru-RU" sz="1000" b="0" strike="noStrike" spc="-1" dirty="0">
                <a:latin typeface="Times New Roman"/>
              </a:rPr>
              <a:t>ется добыча природного года и газового конденсата; увеличением количества недвижимости, включенных в перечень, определяемый в соответствии с п.7. ст.378.2 НК РФ и своевременной оплатой  по налогу на имущество физических лиц; продажей двух объектов недвижимого имущества посредством преимущественного права на приобретение арендуемого имущества; окончанием срока  имущественной поддержки (льготная арендная плата) и увеличением объема средств поступления безвозмездных поступлений из других бюджетов бюджетной системы.</a:t>
            </a:r>
            <a:endParaRPr lang="ru-RU" sz="1000" b="0" strike="noStrike" spc="-1" dirty="0">
              <a:latin typeface="Arial"/>
            </a:endParaRPr>
          </a:p>
        </p:txBody>
      </p:sp>
      <p:sp>
        <p:nvSpPr>
          <p:cNvPr id="200" name="TextBox 5"/>
          <p:cNvSpPr/>
          <p:nvPr/>
        </p:nvSpPr>
        <p:spPr>
          <a:xfrm rot="16200000">
            <a:off x="-111600" y="2822040"/>
            <a:ext cx="11354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ru-RU" sz="1600" b="1" strike="noStrike" spc="-1">
                <a:solidFill>
                  <a:srgbClr val="000000"/>
                </a:solidFill>
                <a:latin typeface="Times New Roman"/>
              </a:rPr>
              <a:t>тыс. руб</a:t>
            </a:r>
            <a:r>
              <a:rPr lang="ru-RU" sz="1600" b="0" strike="noStrike" spc="-1">
                <a:solidFill>
                  <a:srgbClr val="000000"/>
                </a:solidFill>
                <a:latin typeface="Franklin Gothic Book"/>
              </a:rPr>
              <a:t>.</a:t>
            </a:r>
            <a:endParaRPr lang="ru-RU" sz="1600" b="0" strike="noStrike" spc="-1">
              <a:latin typeface="Arial"/>
            </a:endParaRPr>
          </a:p>
        </p:txBody>
      </p:sp>
      <p:sp>
        <p:nvSpPr>
          <p:cNvPr id="201" name="Выгнутая вверх стрелка 14"/>
          <p:cNvSpPr/>
          <p:nvPr/>
        </p:nvSpPr>
        <p:spPr>
          <a:xfrm rot="20887200">
            <a:off x="2785680" y="1407240"/>
            <a:ext cx="1731600" cy="537480"/>
          </a:xfrm>
          <a:prstGeom prst="curvedDownArrow">
            <a:avLst>
              <a:gd name="adj1" fmla="val 25000"/>
              <a:gd name="adj2" fmla="val 50000"/>
              <a:gd name="adj3" fmla="val 25000"/>
            </a:avLst>
          </a:prstGeom>
          <a:solidFill>
            <a:srgbClr val="FF0000"/>
          </a:solidFill>
          <a:ln>
            <a:solidFill>
              <a:srgbClr val="B17722"/>
            </a:solidFill>
            <a:round/>
          </a:ln>
        </p:spPr>
        <p:style>
          <a:lnRef idx="2">
            <a:schemeClr val="accent1">
              <a:shade val="50000"/>
            </a:schemeClr>
          </a:lnRef>
          <a:fillRef idx="1">
            <a:schemeClr val="accent1"/>
          </a:fillRef>
          <a:effectRef idx="0">
            <a:schemeClr val="accent1"/>
          </a:effectRef>
          <a:fontRef idx="minor"/>
        </p:style>
        <p:txBody>
          <a:bodyPr numCol="1" spcCol="0" anchor="ctr">
            <a:noAutofit/>
          </a:bodyPr>
          <a:lstStyle/>
          <a:p>
            <a:pPr algn="ctr">
              <a:lnSpc>
                <a:spcPct val="100000"/>
              </a:lnSpc>
              <a:buNone/>
              <a:tabLst>
                <a:tab pos="0" algn="l"/>
              </a:tabLst>
            </a:pPr>
            <a:r>
              <a:rPr lang="ru-RU" sz="1400" b="1" strike="noStrike" spc="-1">
                <a:solidFill>
                  <a:srgbClr val="000000"/>
                </a:solidFill>
                <a:latin typeface="Franklin Gothic Book"/>
              </a:rPr>
              <a:t>+ 111 725,3</a:t>
            </a:r>
            <a:endParaRPr lang="ru-RU" sz="1400" b="0" strike="noStrike" spc="-1">
              <a:latin typeface="Arial"/>
            </a:endParaRPr>
          </a:p>
        </p:txBody>
      </p:sp>
      <p:graphicFrame>
        <p:nvGraphicFramePr>
          <p:cNvPr id="202" name="Диаграмма 16"/>
          <p:cNvGraphicFramePr/>
          <p:nvPr>
            <p:extLst>
              <p:ext uri="{D42A27DB-BD31-4B8C-83A1-F6EECF244321}">
                <p14:modId xmlns:p14="http://schemas.microsoft.com/office/powerpoint/2010/main" val="2283247432"/>
              </p:ext>
            </p:extLst>
          </p:nvPr>
        </p:nvGraphicFramePr>
        <p:xfrm>
          <a:off x="5854320" y="2493000"/>
          <a:ext cx="3326040" cy="2592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20617</TotalTime>
  <Words>5768</Words>
  <Application>Microsoft Office PowerPoint</Application>
  <PresentationFormat>Экран (4:3)</PresentationFormat>
  <Paragraphs>1097</Paragraphs>
  <Slides>41</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41</vt:i4>
      </vt:variant>
    </vt:vector>
  </HeadingPairs>
  <TitlesOfParts>
    <vt:vector size="53" baseType="lpstr">
      <vt:lpstr>Arial</vt:lpstr>
      <vt:lpstr>Courier New</vt:lpstr>
      <vt:lpstr>Franklin Gothic Book</vt:lpstr>
      <vt:lpstr>Franklin Gothic Medium</vt:lpstr>
      <vt:lpstr>StarSymbol</vt:lpstr>
      <vt:lpstr>Symbol</vt:lpstr>
      <vt:lpstr>Times New Roman</vt:lpstr>
      <vt:lpstr>Wingdings</vt:lpstr>
      <vt:lpstr>Wingdings 2</vt:lpstr>
      <vt:lpstr>Office Theme</vt:lpstr>
      <vt:lpstr>Office Theme</vt:lpstr>
      <vt:lpstr>Office Theme</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2014 год</vt:lpstr>
      <vt:lpstr>отчет об исполнении бюджета за 2014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Рамошина Виктория Викторовна</dc:creator>
  <dc:description/>
  <cp:lastModifiedBy>Шарафутдинов Ахрор Рахманжанович</cp:lastModifiedBy>
  <cp:revision>1357</cp:revision>
  <cp:lastPrinted>2023-04-24T06:07:32Z</cp:lastPrinted>
  <dcterms:modified xsi:type="dcterms:W3CDTF">2023-04-26T08:58:40Z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Экран (4:3)</vt:lpwstr>
  </property>
  <property fmtid="{D5CDD505-2E9C-101B-9397-08002B2CF9AE}" pid="4" name="Slides">
    <vt:i4>40</vt:i4>
  </property>
</Properties>
</file>