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9"/>
  </p:notesMasterIdLst>
  <p:sldIdLst>
    <p:sldId id="337" r:id="rId2"/>
    <p:sldId id="393" r:id="rId3"/>
    <p:sldId id="398" r:id="rId4"/>
    <p:sldId id="340" r:id="rId5"/>
    <p:sldId id="397" r:id="rId6"/>
    <p:sldId id="385" r:id="rId7"/>
    <p:sldId id="345" r:id="rId8"/>
    <p:sldId id="346" r:id="rId9"/>
    <p:sldId id="347" r:id="rId10"/>
    <p:sldId id="348" r:id="rId11"/>
    <p:sldId id="352" r:id="rId12"/>
    <p:sldId id="353" r:id="rId13"/>
    <p:sldId id="399" r:id="rId14"/>
    <p:sldId id="400" r:id="rId15"/>
    <p:sldId id="371" r:id="rId16"/>
    <p:sldId id="373" r:id="rId17"/>
    <p:sldId id="375" r:id="rId18"/>
    <p:sldId id="374" r:id="rId19"/>
    <p:sldId id="379" r:id="rId20"/>
    <p:sldId id="380" r:id="rId21"/>
    <p:sldId id="381" r:id="rId22"/>
    <p:sldId id="382" r:id="rId23"/>
    <p:sldId id="383" r:id="rId24"/>
    <p:sldId id="386" r:id="rId25"/>
    <p:sldId id="372" r:id="rId26"/>
    <p:sldId id="378" r:id="rId27"/>
    <p:sldId id="388" r:id="rId28"/>
    <p:sldId id="395" r:id="rId29"/>
    <p:sldId id="392" r:id="rId30"/>
    <p:sldId id="402" r:id="rId31"/>
    <p:sldId id="390" r:id="rId32"/>
    <p:sldId id="396" r:id="rId33"/>
    <p:sldId id="389" r:id="rId34"/>
    <p:sldId id="376" r:id="rId35"/>
    <p:sldId id="361" r:id="rId36"/>
    <p:sldId id="401" r:id="rId37"/>
    <p:sldId id="363" r:id="rId3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ABEDB79-0FAE-4DCB-8163-B98578B2B361}">
          <p14:sldIdLst>
            <p14:sldId id="337"/>
            <p14:sldId id="393"/>
            <p14:sldId id="398"/>
            <p14:sldId id="340"/>
            <p14:sldId id="397"/>
            <p14:sldId id="385"/>
            <p14:sldId id="345"/>
            <p14:sldId id="346"/>
            <p14:sldId id="347"/>
            <p14:sldId id="348"/>
            <p14:sldId id="352"/>
            <p14:sldId id="353"/>
            <p14:sldId id="399"/>
            <p14:sldId id="400"/>
            <p14:sldId id="371"/>
            <p14:sldId id="373"/>
            <p14:sldId id="375"/>
            <p14:sldId id="374"/>
            <p14:sldId id="379"/>
            <p14:sldId id="380"/>
            <p14:sldId id="381"/>
            <p14:sldId id="382"/>
            <p14:sldId id="383"/>
            <p14:sldId id="386"/>
            <p14:sldId id="372"/>
            <p14:sldId id="378"/>
            <p14:sldId id="388"/>
            <p14:sldId id="395"/>
            <p14:sldId id="392"/>
            <p14:sldId id="402"/>
            <p14:sldId id="390"/>
            <p14:sldId id="396"/>
            <p14:sldId id="389"/>
            <p14:sldId id="376"/>
            <p14:sldId id="361"/>
            <p14:sldId id="401"/>
            <p14:sldId id="3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333399"/>
    <a:srgbClr val="3333FF"/>
    <a:srgbClr val="990099"/>
    <a:srgbClr val="CC0066"/>
    <a:srgbClr val="FF3399"/>
    <a:srgbClr val="6600CC"/>
    <a:srgbClr val="A50021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4" autoAdjust="0"/>
  </p:normalViewPr>
  <p:slideViewPr>
    <p:cSldViewPr>
      <p:cViewPr>
        <p:scale>
          <a:sx n="120" d="100"/>
          <a:sy n="120" d="100"/>
        </p:scale>
        <p:origin x="-1374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24803149606301E-2"/>
          <c:y val="4.1257874015748035E-2"/>
          <c:w val="0.75633251312335958"/>
          <c:h val="0.770283710629921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8749999999999999E-2"/>
                  <c:y val="0.27812500000000001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800" b="1" i="0" baseline="0">
                        <a:latin typeface="Times New Roman" panose="02020603050405020304" pitchFamily="18" charset="0"/>
                      </a:defRPr>
                    </a:pPr>
                    <a:r>
                      <a:rPr lang="ru-RU" dirty="0" smtClean="0"/>
                      <a:t>693 320,6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693320.6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8749999999999999E-2"/>
                  <c:y val="0.28437499999999999"/>
                </c:manualLayout>
              </c:layout>
              <c:tx>
                <c:rich>
                  <a:bodyPr rot="-5400000" vert="horz" anchor="b" anchorCtr="1"/>
                  <a:lstStyle/>
                  <a:p>
                    <a:pPr>
                      <a:defRPr sz="1800" b="1" i="0" baseline="0">
                        <a:latin typeface="Times New Roman" panose="02020603050405020304" pitchFamily="18" charset="0"/>
                      </a:defRPr>
                    </a:pPr>
                    <a:r>
                      <a:rPr lang="ru-RU" dirty="0" smtClean="0"/>
                      <a:t>690 137,5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690137.5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6666502624671915E-2"/>
                  <c:y val="-7.8125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800" b="1" i="0" baseline="0">
                        <a:latin typeface="Times New Roman" panose="02020603050405020304" pitchFamily="18" charset="0"/>
                      </a:defRPr>
                    </a:pPr>
                    <a:r>
                      <a:rPr lang="ru-RU" dirty="0" smtClean="0"/>
                      <a:t>3 183,1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3183.1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472448"/>
        <c:axId val="98311488"/>
        <c:axId val="0"/>
      </c:bar3DChart>
      <c:catAx>
        <c:axId val="344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98311488"/>
        <c:crosses val="autoZero"/>
        <c:auto val="1"/>
        <c:lblAlgn val="ctr"/>
        <c:lblOffset val="100"/>
        <c:noMultiLvlLbl val="0"/>
      </c:catAx>
      <c:valAx>
        <c:axId val="98311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472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884055118110237"/>
          <c:y val="0.17936441929133856"/>
          <c:w val="0.22782611548556431"/>
          <c:h val="0.24127116141732283"/>
        </c:manualLayout>
      </c:layout>
      <c:overlay val="0"/>
      <c:txPr>
        <a:bodyPr/>
        <a:lstStyle/>
        <a:p>
          <a:pPr>
            <a:defRPr sz="1800" b="1" i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3.5660806635478215E-2"/>
          <c:y val="7.6139565444571469E-2"/>
          <c:w val="0.80358981375354099"/>
          <c:h val="0.89907081856459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 "Вуктыл в 2020 году</c:v>
                </c:pt>
              </c:strCache>
            </c:strRef>
          </c:tx>
          <c:spPr>
            <a:solidFill>
              <a:srgbClr val="9999FF"/>
            </a:solidFill>
            <a:ln w="12692">
              <a:solidFill>
                <a:srgbClr val="000000"/>
              </a:solidFill>
              <a:prstDash val="solid"/>
            </a:ln>
          </c:spPr>
          <c:explosion val="15"/>
          <c:dPt>
            <c:idx val="0"/>
            <c:bubble3D val="0"/>
            <c:spPr>
              <a:solidFill>
                <a:srgbClr val="00FF00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3A2404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CC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93366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explosion val="19"/>
            <c:spPr>
              <a:solidFill>
                <a:srgbClr val="FFFF00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accent2">
                  <a:lumMod val="50000"/>
                </a:schemeClr>
              </a:solidFill>
              <a:ln w="12692">
                <a:solidFill>
                  <a:schemeClr val="accent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99FF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D60093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00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262134150154742"/>
                  <c:y val="0.160005438705645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</a:t>
                    </a:r>
                    <a:r>
                      <a:rPr lang="ru-RU" dirty="0" smtClean="0"/>
                      <a:t>16,59%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3533888004083683E-2"/>
                  <c:y val="-0.117076325542126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1076846591484243E-2"/>
                  <c:y val="-3.32007765459292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деятельность
</a:t>
                    </a:r>
                    <a:r>
                      <a:rPr lang="ru-RU" dirty="0" smtClean="0"/>
                      <a:t>0,23%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6512237559668798E-3"/>
                  <c:y val="8.32153997946959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
</a:t>
                    </a:r>
                    <a:r>
                      <a:rPr lang="ru-RU" dirty="0" smtClean="0"/>
                      <a:t>2,36%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4022401964051745E-2"/>
                  <c:y val="0.106035540119418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
</a:t>
                    </a:r>
                    <a:r>
                      <a:rPr lang="ru-RU" dirty="0" smtClean="0"/>
                      <a:t>13,19%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464434069784245"/>
                  <c:y val="-0.179228964959440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58,1%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6087804606679522E-2"/>
                  <c:y val="0.192592787841142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долга
</a:t>
                    </a:r>
                    <a:r>
                      <a:rPr lang="ru-RU" dirty="0" smtClean="0"/>
                      <a:t>0,55%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9020769439452058E-2"/>
                  <c:y val="1.70654448521743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и средства массовой информации
</a:t>
                    </a:r>
                    <a:r>
                      <a:rPr lang="ru-RU" dirty="0" smtClean="0"/>
                      <a:t>7,56%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57921027998965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1,39%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757914214998916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 </a:t>
                    </a:r>
                    <a:r>
                      <a:rPr lang="ru-RU" dirty="0"/>
                      <a:t>культура и спорт
</a:t>
                    </a:r>
                    <a:r>
                      <a:rPr lang="ru-RU" dirty="0" smtClean="0"/>
                      <a:t>0,03%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31978713091141941"/>
                  <c:y val="5.8265208917017679E-4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85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Обслуживание муниципального долга</c:v>
                </c:pt>
                <c:pt idx="7">
                  <c:v>Культура, кинематография и средства массовой информации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">
                  <c:v>114500.9</c:v>
                </c:pt>
                <c:pt idx="2" formatCode="#,##0.0">
                  <c:v>1551.4</c:v>
                </c:pt>
                <c:pt idx="3" formatCode="#,##0.0">
                  <c:v>16306</c:v>
                </c:pt>
                <c:pt idx="4" formatCode="#,##0.0">
                  <c:v>91018.8</c:v>
                </c:pt>
                <c:pt idx="5" formatCode="#,##0.0">
                  <c:v>400951.2</c:v>
                </c:pt>
                <c:pt idx="6" formatCode="#,##0.0">
                  <c:v>3823.3</c:v>
                </c:pt>
                <c:pt idx="7" formatCode="#,##0.0">
                  <c:v>52189.599999999999</c:v>
                </c:pt>
                <c:pt idx="8" formatCode="#,##0.0">
                  <c:v>9582.2000000000007</c:v>
                </c:pt>
                <c:pt idx="9" formatCode="#,##0.0">
                  <c:v>214.1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  <c:spPr>
        <a:noFill/>
        <a:ln w="100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236425100560393E-3"/>
          <c:y val="3.0935663813956408E-2"/>
          <c:w val="0.926554325152527"/>
          <c:h val="0.92851643642338189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69011712"/>
        <c:axId val="167871040"/>
        <c:axId val="0"/>
      </c:bar3DChart>
      <c:catAx>
        <c:axId val="169011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871040"/>
        <c:crossesAt val="0"/>
        <c:auto val="1"/>
        <c:lblAlgn val="ctr"/>
        <c:lblOffset val="100"/>
        <c:noMultiLvlLbl val="0"/>
      </c:catAx>
      <c:valAx>
        <c:axId val="167871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90117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807586710215064E-2"/>
          <c:y val="3.0930633460258896E-2"/>
          <c:w val="0.63307545682073385"/>
          <c:h val="0.864669290198420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изменение остатков средств на счетах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6948</c:v>
                </c:pt>
                <c:pt idx="1">
                  <c:v>429.9</c:v>
                </c:pt>
                <c:pt idx="2">
                  <c:v>3080.1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в кредитных организациях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5199</c:v>
                </c:pt>
                <c:pt idx="1">
                  <c:v>15303</c:v>
                </c:pt>
                <c:pt idx="2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012224"/>
        <c:axId val="167873344"/>
        <c:axId val="0"/>
      </c:bar3DChart>
      <c:catAx>
        <c:axId val="16901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873344"/>
        <c:crosses val="autoZero"/>
        <c:auto val="1"/>
        <c:lblAlgn val="ctr"/>
        <c:lblOffset val="100"/>
        <c:noMultiLvlLbl val="0"/>
      </c:catAx>
      <c:valAx>
        <c:axId val="167873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012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026288660089525"/>
          <c:y val="5.6550196850393683E-2"/>
          <c:w val="0.34456799091790374"/>
          <c:h val="0.506506126615964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100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445529526453244E-2"/>
          <c:y val="4.4368086981150436E-3"/>
          <c:w val="0.67989452658624783"/>
          <c:h val="0.771265274156760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РБ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7.2038161644011389E-2"/>
                  <c:y val="-1.5362504119276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52243177988048E-2"/>
                  <c:y val="-2.414107790172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4458534341254776E-2"/>
                  <c:y val="-1.536250411927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01.01.2020г.</c:v>
                </c:pt>
                <c:pt idx="1">
                  <c:v>на 01.01.2021г.</c:v>
                </c:pt>
                <c:pt idx="2">
                  <c:v>на 01.01.2022г.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331.6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3160572143001326E-3"/>
                  <c:y val="-0.264294170698676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96615086586623E-2"/>
                  <c:y val="-0.30335899683712136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394832499049453E-2"/>
                  <c:y val="-0.31383418552893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01.01.2020г.</c:v>
                </c:pt>
                <c:pt idx="1">
                  <c:v>на 01.01.2021г.</c:v>
                </c:pt>
                <c:pt idx="2">
                  <c:v>на 01.01.2022г.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9815.9</c:v>
                </c:pt>
                <c:pt idx="1">
                  <c:v>10577.4</c:v>
                </c:pt>
                <c:pt idx="2">
                  <c:v>13657.5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562624"/>
        <c:axId val="167876224"/>
        <c:axId val="0"/>
      </c:bar3DChart>
      <c:catAx>
        <c:axId val="169562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7876224"/>
        <c:crosses val="autoZero"/>
        <c:auto val="1"/>
        <c:lblAlgn val="ctr"/>
        <c:lblOffset val="100"/>
        <c:noMultiLvlLbl val="0"/>
      </c:catAx>
      <c:valAx>
        <c:axId val="1678762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956262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6430529628163382"/>
          <c:y val="0.20407522822995786"/>
          <c:w val="0.24683759707450345"/>
          <c:h val="0.1642581750900365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18886015248682E-2"/>
          <c:y val="2.8495122499516091E-3"/>
          <c:w val="0.60246208449763039"/>
          <c:h val="0.798434923133475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01.01.2020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1.44172256952377E-2"/>
                  <c:y val="0.26087980462801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19631.900000000001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9087364223556044E-2"/>
                  <c:y val="0.33069271009185619"/>
                </c:manualLayout>
              </c:layout>
              <c:numFmt formatCode="#,##0.0" sourceLinked="0"/>
              <c:spPr/>
              <c:txPr>
                <a:bodyPr rot="-5400000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13210.6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FFCC"/>
              </a:solidFill>
            </a:ln>
          </c:spPr>
          <c:invertIfNegative val="0"/>
          <c:dLbls>
            <c:dLbl>
              <c:idx val="0"/>
              <c:layout>
                <c:manualLayout>
                  <c:x val="1.2064632702652183E-2"/>
                  <c:y val="0.32490168184583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10608.3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166"/>
        <c:shape val="cylinder"/>
        <c:axId val="169563136"/>
        <c:axId val="167876800"/>
        <c:axId val="0"/>
      </c:bar3DChart>
      <c:catAx>
        <c:axId val="169563136"/>
        <c:scaling>
          <c:orientation val="minMax"/>
        </c:scaling>
        <c:delete val="1"/>
        <c:axPos val="b"/>
        <c:majorTickMark val="out"/>
        <c:minorTickMark val="none"/>
        <c:tickLblPos val="nextTo"/>
        <c:crossAx val="167876800"/>
        <c:crosses val="autoZero"/>
        <c:auto val="1"/>
        <c:lblAlgn val="ctr"/>
        <c:lblOffset val="100"/>
        <c:noMultiLvlLbl val="0"/>
      </c:catAx>
      <c:valAx>
        <c:axId val="1678768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one"/>
        <c:spPr>
          <a:noFill/>
          <a:ln>
            <a:noFill/>
          </a:ln>
        </c:spPr>
        <c:crossAx val="16956313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56749666011560751"/>
          <c:y val="6.7234650147701951E-3"/>
          <c:w val="0.42986307076991448"/>
          <c:h val="0.2809036175467682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долг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096646068091746"/>
          <c:y val="0.84563115759270657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972630549291015E-2"/>
          <c:y val="9.0269829092718357E-2"/>
          <c:w val="0.58153289884831716"/>
          <c:h val="0.74371669211607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rgbClr val="CC00CC"/>
              </a:solidFill>
            </c:spPr>
          </c:dPt>
          <c:dPt>
            <c:idx val="1"/>
            <c:invertIfNegative val="0"/>
            <c:bubble3D val="1"/>
            <c:spPr>
              <a:solidFill>
                <a:srgbClr val="0000CC"/>
              </a:solidFill>
            </c:spPr>
          </c:dPt>
          <c:dLbls>
            <c:dLbl>
              <c:idx val="0"/>
              <c:layout>
                <c:manualLayout>
                  <c:x val="0.14806692839461086"/>
                  <c:y val="-0.378718248492439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45 803,0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900189663755964"/>
                  <c:y val="-0.223081020623416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30 500,0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12360702221014E-2"/>
                  <c:y val="-0.3320273660801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01.01.2020г.</c:v>
                </c:pt>
                <c:pt idx="1">
                  <c:v>на 01.01.2021г.</c:v>
                </c:pt>
                <c:pt idx="2">
                  <c:v>на 01.01.2022г.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30500</c:v>
                </c:pt>
                <c:pt idx="1">
                  <c:v>45803</c:v>
                </c:pt>
                <c:pt idx="2">
                  <c:v>45700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564672"/>
        <c:axId val="167877376"/>
        <c:axId val="0"/>
      </c:bar3DChart>
      <c:catAx>
        <c:axId val="169564672"/>
        <c:scaling>
          <c:orientation val="minMax"/>
        </c:scaling>
        <c:delete val="1"/>
        <c:axPos val="b"/>
        <c:majorTickMark val="out"/>
        <c:minorTickMark val="none"/>
        <c:tickLblPos val="nextTo"/>
        <c:crossAx val="167877376"/>
        <c:crosses val="autoZero"/>
        <c:auto val="1"/>
        <c:lblAlgn val="ctr"/>
        <c:lblOffset val="100"/>
        <c:noMultiLvlLbl val="0"/>
      </c:catAx>
      <c:valAx>
        <c:axId val="1678773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9564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478603424383691"/>
          <c:y val="0.30971971336531051"/>
          <c:w val="0.29485478922516928"/>
          <c:h val="0.3322851281498238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10000">
          <a:noFill/>
        </a:ln>
      </c:spPr>
    </c:floor>
    <c:sideWall>
      <c:thickness val="0"/>
      <c:spPr>
        <a:noFill/>
        <a:ln w="25165">
          <a:noFill/>
        </a:ln>
      </c:spPr>
    </c:sideWall>
    <c:backWall>
      <c:thickness val="0"/>
      <c:spPr>
        <a:noFill/>
        <a:ln w="25165">
          <a:noFill/>
        </a:ln>
      </c:spPr>
    </c:backWall>
    <c:plotArea>
      <c:layout>
        <c:manualLayout>
          <c:layoutTarget val="inner"/>
          <c:xMode val="edge"/>
          <c:yMode val="edge"/>
          <c:x val="1.1233754755713579E-2"/>
          <c:y val="8.9304887168433558E-2"/>
          <c:w val="0.64077540336782324"/>
          <c:h val="0.5970156160647517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cylinder"/>
        <c:axId val="33019392"/>
        <c:axId val="98361920"/>
        <c:axId val="0"/>
      </c:bar3DChart>
      <c:catAx>
        <c:axId val="330193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txPr>
          <a:bodyPr rot="0" vert="horz"/>
          <a:lstStyle/>
          <a:p>
            <a:pPr>
              <a:defRPr sz="1496" b="1" i="0" u="none" strike="noStrike" baseline="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defRPr>
            </a:pPr>
            <a:endParaRPr lang="ru-RU"/>
          </a:p>
        </c:txPr>
        <c:crossAx val="98361920"/>
        <c:crosses val="autoZero"/>
        <c:auto val="1"/>
        <c:lblAlgn val="ctr"/>
        <c:lblOffset val="100"/>
        <c:noMultiLvlLbl val="0"/>
      </c:catAx>
      <c:valAx>
        <c:axId val="98361920"/>
        <c:scaling>
          <c:orientation val="minMax"/>
          <c:max val="600000"/>
        </c:scaling>
        <c:delete val="1"/>
        <c:axPos val="l"/>
        <c:numFmt formatCode="#,##0" sourceLinked="0"/>
        <c:majorTickMark val="cross"/>
        <c:minorTickMark val="none"/>
        <c:tickLblPos val="nextTo"/>
        <c:crossAx val="33019392"/>
        <c:crosses val="autoZero"/>
        <c:crossBetween val="between"/>
        <c:majorUnit val="100000"/>
        <c:minorUnit val="20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725294974724"/>
          <c:y val="0.21640864690248093"/>
          <c:w val="0.40126414140650846"/>
          <c:h val="0.510528744669395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 бюджета МР "Вуктыл" на 2011, 2012 год</c:v>
                </c:pt>
              </c:strCache>
            </c:strRef>
          </c:tx>
          <c:spPr>
            <a:solidFill>
              <a:srgbClr val="FFFF66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 w="114300"/>
            </a:sp3d>
          </c:spPr>
          <c:dPt>
            <c:idx val="0"/>
            <c:bubble3D val="0"/>
            <c:spPr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Pt>
            <c:idx val="1"/>
            <c:bubble3D val="0"/>
            <c:spPr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Lbls>
            <c:dLbl>
              <c:idx val="0"/>
              <c:layout>
                <c:manualLayout>
                  <c:x val="0.20954810190894813"/>
                  <c:y val="1.55879559453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40,7%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1391803791640568"/>
                  <c:y val="-6.767054372875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59,3%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26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26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159" b="1" i="0" u="none" strike="noStrike" baseline="0">
                    <a:solidFill>
                      <a:srgbClr val="000000"/>
                    </a:solidFill>
                    <a:latin typeface="Courier New"/>
                    <a:ea typeface="Courier New"/>
                    <a:cs typeface="Courier New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Безвоздмездные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40.700000000000003</c:v>
                </c:pt>
                <c:pt idx="1">
                  <c:v>59.3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41"/>
      </c:doughnutChart>
      <c:spPr>
        <a:noFill/>
        <a:ln w="253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9" b="0" i="0" u="none" strike="noStrike" baseline="0">
          <a:solidFill>
            <a:srgbClr val="000000"/>
          </a:solidFill>
          <a:latin typeface="Courier New"/>
          <a:ea typeface="Courier New"/>
          <a:cs typeface="Courier New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96385542168675"/>
          <c:y val="0.2767527675276753"/>
          <c:w val="0.53413654618473894"/>
          <c:h val="0.49077490774907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 бюджета МР "Вуктыл" на 2011, 2012 год</c:v>
                </c:pt>
              </c:strCache>
            </c:strRef>
          </c:tx>
          <c:spPr>
            <a:solidFill>
              <a:srgbClr val="FFFF66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 w="114300"/>
            </a:sp3d>
          </c:spPr>
          <c:dPt>
            <c:idx val="0"/>
            <c:bubble3D val="0"/>
            <c:spPr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Pt>
            <c:idx val="1"/>
            <c:bubble3D val="0"/>
            <c:spPr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Lbls>
            <c:dLbl>
              <c:idx val="0"/>
              <c:layout>
                <c:manualLayout>
                  <c:x val="0.21061751088342864"/>
                  <c:y val="-3.5202466106960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38,9%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673035121701452"/>
                  <c:y val="-4.58381608392718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61,0%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30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30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159" b="1" i="0" u="none" strike="noStrike" baseline="0">
                    <a:solidFill>
                      <a:srgbClr val="000000"/>
                    </a:solidFill>
                    <a:latin typeface="Courier New"/>
                    <a:ea typeface="Courier New"/>
                    <a:cs typeface="Courier New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Безвоздмездные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38.9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41"/>
      </c:doughnutChart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3.8461538461538457E-2"/>
          <c:y val="0.79724409448818889"/>
          <c:w val="0.9145299145299145"/>
          <c:h val="0.14960629921259841"/>
        </c:manualLayout>
      </c:layout>
      <c:overlay val="0"/>
      <c:spPr>
        <a:noFill/>
        <a:ln w="4593">
          <a:solidFill>
            <a:srgbClr val="000000"/>
          </a:solidFill>
          <a:prstDash val="solid"/>
        </a:ln>
      </c:spPr>
      <c:txPr>
        <a:bodyPr/>
        <a:lstStyle/>
        <a:p>
          <a:pPr>
            <a:defRPr sz="974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9" b="0" i="0" u="none" strike="noStrike" baseline="0">
          <a:solidFill>
            <a:srgbClr val="000000"/>
          </a:solidFill>
          <a:latin typeface="Courier New"/>
          <a:ea typeface="Courier New"/>
          <a:cs typeface="Courier New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4ED267"/>
              </a:solidFill>
            </c:spPr>
          </c:dPt>
          <c:dLbls>
            <c:dLbl>
              <c:idx val="0"/>
              <c:layout>
                <c:manualLayout>
                  <c:x val="1.2257197505719054E-2"/>
                  <c:y val="0.335479756929667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647 000,6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43157223135629E-2"/>
                  <c:y val="0.372713052821053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833 360,4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90210192524245E-2"/>
                  <c:y val="0.367378621810748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693 320,6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 ;\-#,##0.0\ " sourceLinked="0"/>
            <c:txPr>
              <a:bodyPr rot="-5400000" vert="horz"/>
              <a:lstStyle/>
              <a:p>
                <a:pPr>
                  <a:defRPr sz="16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647000.6</c:v>
                </c:pt>
                <c:pt idx="1">
                  <c:v>833360.4</c:v>
                </c:pt>
                <c:pt idx="2">
                  <c:v>693320.6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019904"/>
        <c:axId val="98366528"/>
        <c:axId val="0"/>
      </c:bar3DChart>
      <c:catAx>
        <c:axId val="3301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98366528"/>
        <c:crosses val="autoZero"/>
        <c:auto val="1"/>
        <c:lblAlgn val="ctr"/>
        <c:lblOffset val="100"/>
        <c:noMultiLvlLbl val="0"/>
      </c:catAx>
      <c:valAx>
        <c:axId val="98366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01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725294974724"/>
          <c:y val="0.21640864690248093"/>
          <c:w val="0.40126414140650846"/>
          <c:h val="0.510528744669395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 бюджета МР "Вуктыл" на 2011, 2012 год</c:v>
                </c:pt>
              </c:strCache>
            </c:strRef>
          </c:tx>
          <c:spPr>
            <a:solidFill>
              <a:srgbClr val="FFFF66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 w="114300"/>
            </a:sp3d>
          </c:spPr>
          <c:dPt>
            <c:idx val="0"/>
            <c:bubble3D val="0"/>
            <c:spPr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Pt>
            <c:idx val="1"/>
            <c:bubble3D val="0"/>
            <c:spPr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Lbls>
            <c:dLbl>
              <c:idx val="0"/>
              <c:layout>
                <c:manualLayout>
                  <c:x val="0.20954810190894813"/>
                  <c:y val="1.55879559453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27,8%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1391803791640568"/>
                  <c:y val="-6.767054372875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72,2%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378">
                <a:noFill/>
              </a:ln>
            </c:spPr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Безвоздмездные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27.8</c:v>
                </c:pt>
                <c:pt idx="1">
                  <c:v>72.2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41"/>
      </c:doughnutChart>
      <c:spPr>
        <a:noFill/>
        <a:ln w="253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9" b="1" i="0" u="none" strike="noStrike" baseline="0">
          <a:solidFill>
            <a:srgbClr val="000000"/>
          </a:solidFill>
          <a:latin typeface="Courier New"/>
          <a:ea typeface="Courier New"/>
          <a:cs typeface="Courier New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10722830802518E-2"/>
          <c:y val="2.8193383523475875E-3"/>
          <c:w val="0.90848411064369472"/>
          <c:h val="0.882878468979397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FF"/>
              </a:solidFill>
            </c:spPr>
          </c:dPt>
          <c:dLbls>
            <c:dLbl>
              <c:idx val="0"/>
              <c:layout>
                <c:manualLayout>
                  <c:x val="0.25018351135588113"/>
                  <c:y val="1.485239509600513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231 819,5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32095243385655564"/>
                  <c:y val="-6.12991409444464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263 582,9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4.0076697827225546E-2"/>
                  <c:y val="-1.912710608305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numFmt formatCode="#,##0.0" sourceLinked="0"/>
            <c:txPr>
              <a:bodyPr rot="0"/>
              <a:lstStyle/>
              <a:p>
                <a:pPr>
                  <a:defRPr sz="12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263582.90000000002</c:v>
                </c:pt>
                <c:pt idx="1">
                  <c:v>231819.5</c:v>
                </c:pt>
                <c:pt idx="2">
                  <c:v>270058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27100619772406243"/>
                  <c:y val="-0.27485525258689364"/>
                </c:manualLayout>
              </c:layout>
              <c:tx>
                <c:rich>
                  <a:bodyPr rot="0"/>
                  <a:lstStyle/>
                  <a:p>
                    <a:pPr>
                      <a:defRPr sz="1200" b="1" i="1"/>
                    </a:pPr>
                    <a:r>
                      <a:rPr lang="ru-RU" sz="1200" dirty="0" smtClean="0"/>
                      <a:t>601 540,9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8863042995222754"/>
                  <c:y val="0.21906999600785865"/>
                </c:manualLayout>
              </c:layout>
              <c:tx>
                <c:rich>
                  <a:bodyPr rot="0"/>
                  <a:lstStyle/>
                  <a:p>
                    <a:pPr>
                      <a:defRPr sz="1200" b="1" i="1"/>
                    </a:pPr>
                    <a:r>
                      <a:rPr lang="ru-RU" sz="1200" dirty="0" smtClean="0"/>
                      <a:t>383</a:t>
                    </a:r>
                    <a:r>
                      <a:rPr lang="ru-RU" sz="1200" baseline="0" dirty="0" smtClean="0"/>
                      <a:t> 417,70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09552113257248E-2"/>
                  <c:y val="-2.86122669023666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423 262,6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137104510278518E-2"/>
                  <c:y val="-1.42533308264893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1200" b="1" i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383417.7</c:v>
                </c:pt>
                <c:pt idx="1">
                  <c:v>601540.9</c:v>
                </c:pt>
                <c:pt idx="2">
                  <c:v>423262.6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207680"/>
        <c:axId val="35613504"/>
        <c:axId val="0"/>
      </c:bar3DChart>
      <c:catAx>
        <c:axId val="35207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13504"/>
        <c:crosses val="autoZero"/>
        <c:auto val="1"/>
        <c:lblAlgn val="ctr"/>
        <c:lblOffset val="100"/>
        <c:noMultiLvlLbl val="0"/>
      </c:catAx>
      <c:valAx>
        <c:axId val="3561350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52076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4.0471591210465695E-2"/>
          <c:y val="1.0088890186739889E-2"/>
          <c:w val="0.29375069436729251"/>
          <c:h val="0.268182474837487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3.5660806635478215E-2"/>
          <c:y val="7.6139565444571469E-2"/>
          <c:w val="0.80358981375354099"/>
          <c:h val="0.8990708185645978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3.5660806635478215E-2"/>
          <c:y val="7.6139565444571469E-2"/>
          <c:w val="0.80358981375354099"/>
          <c:h val="0.8990708185645978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0.49803</cdr:x>
      <cdr:y>0.61112</cdr:y>
    </cdr:from>
    <cdr:to>
      <cdr:x>0.8982</cdr:x>
      <cdr:y>0.65986</cdr:y>
    </cdr:to>
    <cdr:sp macro="" textlink="">
      <cdr:nvSpPr>
        <cdr:cNvPr id="3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88024" y="3473128"/>
          <a:ext cx="384721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just" eaLnBrk="1" hangingPunct="1">
            <a:spcBef>
              <a:spcPct val="50000"/>
            </a:spcBef>
          </a:pPr>
          <a:endParaRPr lang="ru-RU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0.72917</cdr:x>
      <cdr:y>0.25754</cdr:y>
    </cdr:from>
    <cdr:to>
      <cdr:x>0.91267</cdr:x>
      <cdr:y>0.44579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20280" y="682030"/>
          <a:ext cx="634247" cy="4985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18288" tIns="18288" rIns="1828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2019 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год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0.71211</cdr:x>
      <cdr:y>0.21034</cdr:y>
    </cdr:from>
    <cdr:to>
      <cdr:x>0.91786</cdr:x>
      <cdr:y>0.35284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02185" y="581322"/>
          <a:ext cx="694059" cy="393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18288" tIns="18288" rIns="1828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2021</a:t>
          </a:r>
          <a:r>
            <a:rPr lang="ru-RU" sz="11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год</a:t>
          </a:r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0.72349</cdr:x>
      <cdr:y>0.23293</cdr:y>
    </cdr:from>
    <cdr:to>
      <cdr:x>0.90699</cdr:x>
      <cdr:y>0.42118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55168" y="603821"/>
          <a:ext cx="622708" cy="487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18288" tIns="18288" rIns="1828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2020 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год</a:t>
          </a:r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</cdr:x>
      <cdr:y>0.87919</cdr:y>
    </cdr:from>
    <cdr:to>
      <cdr:x>0.56491</cdr:x>
      <cdr:y>0.96161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4424426"/>
          <a:ext cx="831239" cy="41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2020 год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0.67643</cdr:x>
      <cdr:y>0.87919</cdr:y>
    </cdr:from>
    <cdr:to>
      <cdr:x>0.84135</cdr:x>
      <cdr:y>0.96161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09597" y="4424426"/>
          <a:ext cx="831289" cy="41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2021 год</a:t>
          </a:r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0.02873</cdr:x>
      <cdr:y>0.8841</cdr:y>
    </cdr:from>
    <cdr:to>
      <cdr:x>0.30304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993" y="4967744"/>
          <a:ext cx="1728206" cy="651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0.2193</cdr:x>
      <cdr:y>0.40527</cdr:y>
    </cdr:from>
    <cdr:to>
      <cdr:x>0.39735</cdr:x>
      <cdr:y>0.50604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0689" y="1830407"/>
          <a:ext cx="982943" cy="455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15 303,0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0.47297</cdr:x>
      <cdr:y>0.13234</cdr:y>
    </cdr:from>
    <cdr:to>
      <cdr:x>0.64458</cdr:x>
      <cdr:y>0.3424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80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0.40958</cdr:x>
      <cdr:y>0.56967</cdr:y>
    </cdr:from>
    <cdr:to>
      <cdr:x>0.58118</cdr:x>
      <cdr:y>0.66893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61108" y="2572945"/>
          <a:ext cx="947335" cy="448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103,0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0.20108</cdr:x>
      <cdr:y>0.81156</cdr:y>
    </cdr:from>
    <cdr:to>
      <cdr:x>0.37913</cdr:x>
      <cdr:y>0.89385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0087" y="3665449"/>
          <a:ext cx="982943" cy="371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429,9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0.37913</cdr:x>
      <cdr:y>0.80505</cdr:y>
    </cdr:from>
    <cdr:to>
      <cdr:x>0.54571</cdr:x>
      <cdr:y>0.87867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93030" y="3636046"/>
          <a:ext cx="919622" cy="332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3 080,1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0.76911</cdr:x>
      <cdr:y>0.56401</cdr:y>
    </cdr:from>
    <cdr:to>
      <cdr:x>0.92985</cdr:x>
      <cdr:y>0.77407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75164" y="24551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0.16074</cdr:x>
      <cdr:y>0.21006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-323528" y="-1827179"/>
          <a:ext cx="872146" cy="951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0.89203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127778"/>
          <a:ext cx="5137989" cy="620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Расшифровка остатков денежных средств 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счете МО ГО «Вуктыл»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(тыс. руб.)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0.22535</cdr:x>
      <cdr:y>0.82127</cdr:y>
    </cdr:from>
    <cdr:to>
      <cdr:x>0.40676</cdr:x>
      <cdr:y>0.87141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4752528"/>
          <a:ext cx="927471" cy="290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10 577,4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0.43662</cdr:x>
      <cdr:y>0.83817</cdr:y>
    </cdr:from>
    <cdr:to>
      <cdr:x>0.61547</cdr:x>
      <cdr:y>0.88655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32248" y="4850324"/>
          <a:ext cx="914383" cy="279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 13 657,5</a:t>
          </a:r>
          <a:endParaRPr lang="ru-RU" sz="14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0.02528</cdr:x>
      <cdr:y>0.79959</cdr:y>
    </cdr:from>
    <cdr:to>
      <cdr:x>0.97101</cdr:x>
      <cdr:y>0.98709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478" y="2763686"/>
          <a:ext cx="398337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Просроченная кредиторская задолженность </a:t>
          </a:r>
        </a:p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(тыс. руб.)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184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8" y="0"/>
            <a:ext cx="2945184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BDF1-BFDF-4BF4-A46E-72A04710D74A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4" y="4716028"/>
            <a:ext cx="5439089" cy="446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468"/>
            <a:ext cx="2945184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8" y="9430468"/>
            <a:ext cx="2945184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6C77-C6DD-4DA1-B8F4-6EA535A3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8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6C77-C6DD-4DA1-B8F4-6EA535A3D8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1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6C77-C6DD-4DA1-B8F4-6EA535A3D8A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980286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2021 год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7" name="Объект 1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" y="764704"/>
            <a:ext cx="9144000" cy="4752528"/>
          </a:xfrm>
        </p:spPr>
      </p:pic>
      <p:sp>
        <p:nvSpPr>
          <p:cNvPr id="2053" name="Объект 2052"/>
          <p:cNvSpPr>
            <a:spLocks noGrp="1"/>
          </p:cNvSpPr>
          <p:nvPr>
            <p:ph sz="quarter" idx="4"/>
          </p:nvPr>
        </p:nvSpPr>
        <p:spPr>
          <a:xfrm>
            <a:off x="0" y="5517232"/>
            <a:ext cx="9143999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об исполнении бюджета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городского округа «Вуктыл»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 </a:t>
            </a:r>
            <a:r>
              <a:rPr lang="ru-RU" b="1" dirty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к проекту решения Совета ГО «Вуктыл»</a:t>
            </a:r>
          </a:p>
        </p:txBody>
      </p:sp>
    </p:spTree>
    <p:extLst>
      <p:ext uri="{BB962C8B-B14F-4D97-AF65-F5344CB8AC3E}">
        <p14:creationId xmlns:p14="http://schemas.microsoft.com/office/powerpoint/2010/main" val="21413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1" name="Text Box 555"/>
          <p:cNvSpPr txBox="1">
            <a:spLocks noChangeArrowheads="1"/>
          </p:cNvSpPr>
          <p:nvPr/>
        </p:nvSpPr>
        <p:spPr bwMode="auto">
          <a:xfrm>
            <a:off x="-4" y="692696"/>
            <a:ext cx="91439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доходной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МО ГО «Вуктыл»</a:t>
            </a:r>
            <a:endParaRPr lang="ru-RU" sz="2000" dirty="0">
              <a:latin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011458100"/>
              </p:ext>
            </p:extLst>
          </p:nvPr>
        </p:nvGraphicFramePr>
        <p:xfrm>
          <a:off x="-108520" y="1092806"/>
          <a:ext cx="5040560" cy="503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9952" y="1052736"/>
            <a:ext cx="50040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в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174 600,8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64,6%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увеличился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10 073,7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муниципальной собственности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29 054,8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10,8%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уменьшился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8 596,1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6 577,5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уменьшились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2 036,2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уплаты акцизов на дизельное топливо, автомобильный бензин, моторные масла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8 331,1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3,1%,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больше, 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1 069,8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(налоги на имущество, государственная пошлина, платежи при пользовании природными ресурсами, доходы от оказания платных услуг (работ), доходы от продажи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и нематериальных активов,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платежи и сборы, штрафы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санкции, возмещение ущерба, прочие неналоговые доходы)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51 493,8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19,1%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увеличились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37 727,3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составили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45 747,2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10,8 %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уменьшились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23 257,7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дотации бюджетам городских округов  18 225,0  тыс. руб. или 4,3%;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120 973,0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28,6% и уменьшились по сравнению с 2020г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152 104,9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составили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225 895,8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53,4%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уменьшились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8 989,7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составили  12 093,2 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2,8%.;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составили 310,6 тыс. руб. или 0,1%  и увеличились по сравнению с 2020г. на  153,5 тыс. руб.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возврата в бюджет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бюджетными учреждениями остатков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прошлых лет составили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17,8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2249" y="5517232"/>
            <a:ext cx="831239" cy="4147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2019 год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40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93359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5576" y="1772816"/>
            <a:ext cx="8064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расходов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бюджета МО ГО «Вуктыл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 </a:t>
            </a:r>
            <a:endParaRPr lang="ru-RU" sz="2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599556"/>
              </p:ext>
            </p:extLst>
          </p:nvPr>
        </p:nvGraphicFramePr>
        <p:xfrm>
          <a:off x="179512" y="2204864"/>
          <a:ext cx="5616626" cy="475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9767" y="1124744"/>
            <a:ext cx="9084320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выплачиваемые из бюджета денежные средства.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095360"/>
              </p:ext>
            </p:extLst>
          </p:nvPr>
        </p:nvGraphicFramePr>
        <p:xfrm>
          <a:off x="107505" y="2172926"/>
          <a:ext cx="5976664" cy="45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707766"/>
              </p:ext>
            </p:extLst>
          </p:nvPr>
        </p:nvGraphicFramePr>
        <p:xfrm>
          <a:off x="29767" y="2172926"/>
          <a:ext cx="5680317" cy="43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84168" y="2348880"/>
            <a:ext cx="2736304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Расходная часть бюджета исполнена в сумме 690 137,5 тыс. руб. </a:t>
            </a:r>
          </a:p>
          <a:p>
            <a:pPr algn="just" eaLnBrk="1" hangingPunct="1"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Бюджет социально-направленный, социальные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    462 937,1 тыс.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67,1%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 расходов бюджета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направлена на отрасль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 - 400 951,2 тыс.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58,1%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Rectangle 750"/>
          <p:cNvSpPr>
            <a:spLocks noChangeArrowheads="1"/>
          </p:cNvSpPr>
          <p:nvPr/>
        </p:nvSpPr>
        <p:spPr bwMode="auto">
          <a:xfrm>
            <a:off x="107504" y="585731"/>
            <a:ext cx="8784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части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МО ГО «Вуктыл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1959"/>
          <p:cNvSpPr txBox="1">
            <a:spLocks noChangeArrowheads="1"/>
          </p:cNvSpPr>
          <p:nvPr/>
        </p:nvSpPr>
        <p:spPr bwMode="auto">
          <a:xfrm>
            <a:off x="251520" y="1110574"/>
            <a:ext cx="8651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19014"/>
              </p:ext>
            </p:extLst>
          </p:nvPr>
        </p:nvGraphicFramePr>
        <p:xfrm>
          <a:off x="263051" y="1335698"/>
          <a:ext cx="5533085" cy="4801782"/>
        </p:xfrm>
        <a:graphic>
          <a:graphicData uri="http://schemas.openxmlformats.org/drawingml/2006/table">
            <a:tbl>
              <a:tblPr/>
              <a:tblGrid>
                <a:gridCol w="2004692"/>
                <a:gridCol w="876636"/>
                <a:gridCol w="942934"/>
                <a:gridCol w="788688"/>
                <a:gridCol w="920135"/>
              </a:tblGrid>
              <a:tr h="72412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аименование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бщих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асход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2021г.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0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101 029,2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116 294,9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114 500,9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16,59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9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равоохранительная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2 709,0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1 216,6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1 551,4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19 659,9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28 241,9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16 306,0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2,36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91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озяйство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66 369,8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109 970,4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91 018,8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13,19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372 422,5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507 696,2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400 951,2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64 343,0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69 451,8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52 189,6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7,56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политика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14 752,5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11 084,1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9 582,2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1 039,8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647,3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214,1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01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долга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2 925,9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3 630,3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3 823,3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645 251,6</a:t>
                      </a:r>
                      <a:endParaRPr kumimoji="0" lang="en-US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848 233,5</a:t>
                      </a:r>
                      <a:endParaRPr kumimoji="0" lang="en-US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690 137,5</a:t>
                      </a:r>
                      <a:endParaRPr kumimoji="0" lang="en-US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958"/>
          <p:cNvSpPr txBox="1">
            <a:spLocks noChangeArrowheads="1"/>
          </p:cNvSpPr>
          <p:nvPr/>
        </p:nvSpPr>
        <p:spPr bwMode="auto">
          <a:xfrm>
            <a:off x="5796136" y="1217340"/>
            <a:ext cx="3283523" cy="555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уменьшилась с 848 233,5 тыс. 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690 137,5 тыс.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уменьшение расходов  составило  158 096,0 тыс. 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18,6 %.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11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расходов в 2021г. к 2020г.: </a:t>
            </a:r>
          </a:p>
          <a:p>
            <a:pPr algn="just" eaLnBrk="1" hangingPunct="1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безопасности 1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551,4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 eaLnBrk="1" hangingPunct="1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что  больше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334,8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 eaLnBrk="1" hangingPunct="1">
              <a:spcBef>
                <a:spcPts val="0"/>
              </a:spcBef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обслуживанию муниципального долга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3 823,3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193,0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 eaLnBrk="1" hangingPunct="1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Уменьшение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2020г.:</a:t>
            </a:r>
          </a:p>
          <a:p>
            <a:pPr algn="just" eaLnBrk="1" hangingPunct="1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общегосударственным вопросам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114 500,9  </a:t>
            </a:r>
          </a:p>
          <a:p>
            <a:pPr algn="just" eaLnBrk="1" hangingPunct="1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меньше,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1 794,0   </a:t>
            </a:r>
          </a:p>
          <a:p>
            <a:pPr algn="just" eaLnBrk="1" hangingPunct="1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экономике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16 306,0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11 935,9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жилищно-коммунальному хозяйству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91 018,8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18 951,6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образованию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400 951,2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106 745,0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культуре и кинематографии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52 189,6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чем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17 262,2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9 582,2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меньше чем в 2020 году на  1 501,9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спорту 214,1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меньше 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433,2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spcBef>
                <a:spcPts val="0"/>
              </a:spcBef>
              <a:buFontTx/>
              <a:buChar char="-"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35" y="764704"/>
            <a:ext cx="910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«Вуктыл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реализовывалось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программному бюджету составило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686 853,1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99,5%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бюджета.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4205" y="1268760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889399"/>
              </p:ext>
            </p:extLst>
          </p:nvPr>
        </p:nvGraphicFramePr>
        <p:xfrm>
          <a:off x="317605" y="1412777"/>
          <a:ext cx="8571740" cy="5202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71"/>
                <a:gridCol w="4536504"/>
                <a:gridCol w="1224136"/>
                <a:gridCol w="648072"/>
                <a:gridCol w="1152128"/>
                <a:gridCol w="572929"/>
              </a:tblGrid>
              <a:tr h="28803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городского округа «Вуктыл»</a:t>
                      </a:r>
                    </a:p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Исполнение программных расходов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200" b="1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2020  (руб.)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2021 (руб.)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90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образования»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454 408 638,99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319 338 428,48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973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138 799,26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103 109 328,94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спорта»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14 164 717,46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11 766 277,77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«Безопасность жизнедеятельности населения»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5 219 377,39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3 400 121,80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экономики»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2 492 851,67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196 260,00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86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транспортной системы»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57 089 900,86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32 713 068,65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9725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населения»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3 440 564,15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2 514 230,87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97 161 664,20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95 916 521,76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строительства и жилищно-коммунального комплекса, энергосбережение и повышение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51 375 046,53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57 555 786,32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19 245 607,67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36 916 299,75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69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муниципальными финансами и муниципальным долгом городского округа «Вуктыл»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14 224 728,09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14 530 656,12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69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современной городской среды»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26 782 911,72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5 389 404,45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охраны общественного порядка и профилактики правонарушений»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3 506 703,64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842 744 807,99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686 853 088,55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756592" y="6237312"/>
            <a:ext cx="11377264" cy="42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253" y="764704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образования»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71490"/>
              </p:ext>
            </p:extLst>
          </p:nvPr>
        </p:nvGraphicFramePr>
        <p:xfrm>
          <a:off x="323527" y="1131034"/>
          <a:ext cx="8712969" cy="540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7"/>
                <a:gridCol w="1368152"/>
              </a:tblGrid>
              <a:tr h="2746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5102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муниципальных услуг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(выполнение работ) дошкольными, общеобразовательными учреждениями, МБОУДО «ЦВР» г. Вуктыл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278 925,1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934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кредиторской задолженности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73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персонифицированного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дополнительного образования детей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95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выплат ежемесячного денежного вознаграждения  за классное руководство педагогическим работникам муниципальных образовательных  организаций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12 093,2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796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по оплате жилого помещения и коммунальных услуг работникам учреждений 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965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компенсации родителям (законным представителям) платы за присмотр и уход за детьми, посещающими образовательные организации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50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Меры социальной поддержки обучающимся, воспитанникам образовательных учреждений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9 122,4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процесса оздоровления и отдыха детей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системы мер, направленных на профилактику негативных тенденций в подростковой и молодежной сфере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2527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 по ремонту, капитальному ремонту, реконструкции зданий, помещений учреждений 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5 309,0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62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народных проектов в рамках проекта «Народный бюджет» в сфере 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533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Снос ветхих зданий учреждений образования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1052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СОШ с.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дошкольной группой, в том числе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и разработка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сметной документации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1 685,7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99227" y="6453336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98,6% или 319 338,4 тыс. руб.</a:t>
            </a:r>
          </a:p>
          <a:p>
            <a:pPr algn="ctr"/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2804" y="692696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культуры»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46082"/>
              </p:ext>
            </p:extLst>
          </p:nvPr>
        </p:nvGraphicFramePr>
        <p:xfrm>
          <a:off x="242987" y="1268760"/>
          <a:ext cx="8640960" cy="428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  <a:gridCol w="129614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57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учреждениями культуры муниципальных заданий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67 111,1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кредиторской задолженности прошлых лет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400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посвященным профессиональным, календарным праздникам, юбилейным датам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33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 участие в районных республиканских, межрегиональных, всероссийских конкурсах, выставках, семинаров,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конференций, круглых столов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064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Комплектование документных и книжных фондов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36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учебной, материально-технической базы учреждений культуры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льгот по оплате ЖКУ специалистам учреждений культуры и дополнительного образования в сфере культуры, работающим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проживающим в сельских населенных пунктах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336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социально-значимых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 в рамках проекта «Народный бюджет» в сфере культуры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1 342,9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проектов в области этнокультурного развития народов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МБУДО «ДХШ» в рамках национального проекта «Культура»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31 373,9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ремонту, капитальному ремонту, изготовление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проектно-сметной документации,  реконструкция зданий и помещений и иных объектов учреждений культуры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1 289,2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02465" y="5815136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97,9% или 103 109,3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821" y="1052736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физической культуры и спорта»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74903"/>
              </p:ext>
            </p:extLst>
          </p:nvPr>
        </p:nvGraphicFramePr>
        <p:xfrm>
          <a:off x="468858" y="1628800"/>
          <a:ext cx="8211007" cy="3870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406"/>
                <a:gridCol w="1356601"/>
              </a:tblGrid>
              <a:tr h="2816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641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КДЮСШ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11 326,0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кредиторской задолженности прошлых лет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физкультурно-спортивных мероприятий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995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объектов спортивной инфраструктуры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943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республиканских, российских и международных соревнованиях,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сборах</a:t>
                      </a:r>
                    </a:p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9434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мероприятий по приёму нормативов (тестов) Всероссийского физкультурно-спортивного комплекса «Готов к труду и обороне» (ГТО)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943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Строительство, реконструкция,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капитальный и текущий ремонт зданий учреждений и объектов сферы физической культуры и спорта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5536" y="5783095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98,6% или 11 766,3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4020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219" y="692696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«Безопасность жизнедеятельности населения»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68583"/>
              </p:ext>
            </p:extLst>
          </p:nvPr>
        </p:nvGraphicFramePr>
        <p:xfrm>
          <a:off x="148093" y="1289268"/>
          <a:ext cx="8784976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7419"/>
                <a:gridCol w="123755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058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должностных лиц и специалистов в области гражданской защиты и пожарной безопасности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308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Материальное стимулирование членов добровольной пожарной охраны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630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Оснащение ГО "Вуктыл" средствами пожаротушения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457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мероприятий для функционирования экстренных оперативных служб по единому номеру «112»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105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Приобретение, обслуживание и ремонт камер видеонаблюдения на территории ГО «Вуктыл»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260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ремонта, реконструкции и содержания ПВ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1685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пожарного водоема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073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мероприятий по предупреждению последствий возникновения угроз лесных пожаров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824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и установка противопожарного оборудования и инвентаря, выполнение работ по противопожарной защите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513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в рабочем состоянии противопожарной защиты объектов муниципальной собственности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0122" y="6021288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99,8% или 3 400,1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299" y="1052736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экономики»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84078"/>
              </p:ext>
            </p:extLst>
          </p:nvPr>
        </p:nvGraphicFramePr>
        <p:xfrm>
          <a:off x="611560" y="1556790"/>
          <a:ext cx="8211007" cy="205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406"/>
                <a:gridCol w="1356601"/>
              </a:tblGrid>
              <a:tr h="3688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83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Финансово-инвестиционная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поддержка малого и среднего предпринимательства</a:t>
                      </a:r>
                    </a:p>
                    <a:p>
                      <a:pPr algn="l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71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субсидий крестьянским (фермерским)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хозяйствам на содержание сельскохозяйственных животных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71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Информационно-рекламное обеспечение туристических ресурсов муниципального образования ГО «Вуктыл»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71622" y="4000613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100,0% или 196,3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132" y="733346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транспортной системы»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53321"/>
              </p:ext>
            </p:extLst>
          </p:nvPr>
        </p:nvGraphicFramePr>
        <p:xfrm>
          <a:off x="291132" y="1412776"/>
          <a:ext cx="8712967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  <a:gridCol w="936103"/>
              </a:tblGrid>
              <a:tr h="2725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918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ремонт, ремонт автомобильных дорог общего пользования местного значения и мостовых сооружений на них, осуществление строительного контроля за выполнением работ, разработка проектно-сметной документации и прохождение государственной экспертизы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37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автомобильных дорог общего пользования местного значения городского округа «Вуктыл» и мостовых сооружений на них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7 812,1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85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Содержание, ремонт и капитальный ремонт уличной сети ГО «Вуктыл» и сооружений на них, в том числе тротуаров общего пользования, остановок общественного транспорта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10 120,6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102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и содержание ледовых переправ и зимних автомобильных дорог общего пользования местного значения городского округа «Вуктыл»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567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муниципального казенного учреждения «Административно-хозяйственный отдел»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8 065,7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938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осуществления перевозок пассажиров и багажа автомобильным транспортом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347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обустройство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остановочных пунктов, расположенных на 1164 км р. Печора в районе местечка </a:t>
                      </a:r>
                      <a:r>
                        <a:rPr lang="ru-RU" sz="11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Кузьдибож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0689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обустройства и содержания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технических средств организации безопасного дорожного  движения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2515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Эвакуация длительно хранящегося, брошенного (бесхозяйного) и разукомплектованного автотранспорта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0454" y="5579367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99,9% или 32 713,1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57139" y="1052736"/>
            <a:ext cx="8019316" cy="5112568"/>
            <a:chOff x="755576" y="1052736"/>
            <a:chExt cx="8019316" cy="5112568"/>
          </a:xfrm>
        </p:grpSpPr>
        <p:pic>
          <p:nvPicPr>
            <p:cNvPr id="3" name="Picture 2" descr="https://present5.com/presentation/29507214_437628287/image-1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284984"/>
              <a:ext cx="384042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Выгнутая вверх стрелка 4"/>
            <p:cNvSpPr/>
            <p:nvPr/>
          </p:nvSpPr>
          <p:spPr>
            <a:xfrm>
              <a:off x="755576" y="2364849"/>
              <a:ext cx="2664296" cy="129614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Выгнутая вверх стрелка 7"/>
            <p:cNvSpPr/>
            <p:nvPr/>
          </p:nvSpPr>
          <p:spPr>
            <a:xfrm>
              <a:off x="6012159" y="2364849"/>
              <a:ext cx="2762733" cy="129614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86061" y="3492534"/>
              <a:ext cx="1169991" cy="40011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Доходы-</a:t>
              </a: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8105" y="3460938"/>
              <a:ext cx="1236708" cy="40011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Расходы-</a:t>
              </a: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6141" y="1052736"/>
              <a:ext cx="5822876" cy="147732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бюджет?</a:t>
              </a:r>
            </a:p>
            <a:p>
              <a:pPr algn="ctr"/>
              <a:endPara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– это главный финансовый документ округа, 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 доходов и расходов 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определенный период времени</a:t>
              </a:r>
              <a:endPara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5575" y="3903439"/>
            <a:ext cx="1872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поступающие в бюджет денежные средства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231" y="4005064"/>
            <a:ext cx="223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выплачиваемые из бюджета денежные средства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47" y="692696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«Социальная защита населения»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01895"/>
              </p:ext>
            </p:extLst>
          </p:nvPr>
        </p:nvGraphicFramePr>
        <p:xfrm>
          <a:off x="336908" y="1268760"/>
          <a:ext cx="8496944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  <a:gridCol w="1080120"/>
              </a:tblGrid>
              <a:tr h="3868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87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жилыми помещениями детей-сирот,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оставшихся без попечения родителей, и лиц из их числа по договорам найма специализированных жилых помещений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86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единовременных денежных выплат на строительство и приобретение жилого помещение отдельным категориям граждан, установленных федеральными законами от 12 января 1995г. №5-ФЗ «О ветеранах» и от 24 ноября 1995г. №181-ФЗ «О социальной защите инвалидов в РФ»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социальных выплат молодым семьям</a:t>
                      </a:r>
                    </a:p>
                    <a:p>
                      <a:pPr algn="l"/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социально-значимых мероприятий</a:t>
                      </a:r>
                    </a:p>
                    <a:p>
                      <a:pPr algn="l"/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адресной помощи населению, а также дополнительных мер социальной поддержки</a:t>
                      </a:r>
                    </a:p>
                    <a:p>
                      <a:pPr algn="l"/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социально-значимых проектов в рамках проекта «Народный бюджет»</a:t>
                      </a:r>
                    </a:p>
                    <a:p>
                      <a:pPr algn="l"/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поддержка социально ориентированных некоммерческих организаций</a:t>
                      </a:r>
                    </a:p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общественных (временных) работ на территории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«Вуктыл»</a:t>
                      </a:r>
                    </a:p>
                    <a:p>
                      <a:pPr algn="l"/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7374" y="5589240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65,7% или 2 514,2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913" y="764704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«Муниципальное управление»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9567"/>
              </p:ext>
            </p:extLst>
          </p:nvPr>
        </p:nvGraphicFramePr>
        <p:xfrm>
          <a:off x="154546" y="1556792"/>
          <a:ext cx="8784975" cy="363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080119"/>
              </a:tblGrid>
              <a:tr h="37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6024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официальных пресс-релизов на официальном сайте администрации городского округа «Вуктыл» ( проведение «прямых линий»; проведение встреч с населением городского округа «Вуктыл», проведение встреч сотрудников администрации городского округа «Вуктыл» с представителями общественных объединений, трудовых коллективов, молодежных и прочих организаций, информирование о деятельности органов местного самоуправления)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just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обучения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специалистов администрации городского округа «Вуктыл», отраслевых (функциональных) органов администрации городского округа «Вуктыл», являющихся юридическими лицами по программам дополнительного профессионального образования, в том числе с применением дистанционных и модульных технологий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2312">
                <a:tc>
                  <a:txBody>
                    <a:bodyPr/>
                    <a:lstStyle/>
                    <a:p>
                      <a:pPr algn="just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функций и полномочий органов местного самоуправления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81 435,9</a:t>
                      </a:r>
                    </a:p>
                  </a:txBody>
                  <a:tcPr/>
                </a:tc>
              </a:tr>
              <a:tr h="597768">
                <a:tc>
                  <a:txBody>
                    <a:bodyPr/>
                    <a:lstStyle/>
                    <a:p>
                      <a:pPr algn="just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муниципального казенного учреждения «Межотраслевая централизованная бухгалтерия» городского округа «Вуктыл»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14 420,6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7020" y="5651375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97,8% или 95 916,5 тыс. руб.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007" y="692696"/>
            <a:ext cx="842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строительства и жилищно-коммунального комплекса, энергосбережение и повышение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57301"/>
              </p:ext>
            </p:extLst>
          </p:nvPr>
        </p:nvGraphicFramePr>
        <p:xfrm>
          <a:off x="179512" y="1389784"/>
          <a:ext cx="8784975" cy="4199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080119"/>
              </a:tblGrid>
              <a:tr h="4778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924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городского округа «Вуктыл»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5 810,6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8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социально-значимых проектов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 ГО «Вуктыл» в рамках проекта «Народный бюджет»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3 573,7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72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муниципального бюджетного учреждения «Локомотив»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46 562,1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72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кредиторской задолженности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72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по раздельному накоплению отходов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8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объектов муниципальной собственности приборами учета и энергетических ресурсов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8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ламп накаливания на энергосберегающие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7877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Оборудование жилых домов внутридомовым (внутриквартирным) оборудованием, разработка проектно-сметной документации, в том числе получение технических условий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902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(ремонт) объектов коммунального хозяйства и инженерной инфраструктуры, в том числе сетей электро-, тепло-, водоснабжения, водоотведения, ливневой и дренажной канализации (в том числе ремонт и восстановление колодцев, решеток ливневой канализации)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72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схем теплоснабжения, водоснабжения и водоотведения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5329" y="5877272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98,2% или 57 555,8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19" y="692696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«Управление муниципальным имуществом»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54750"/>
              </p:ext>
            </p:extLst>
          </p:nvPr>
        </p:nvGraphicFramePr>
        <p:xfrm>
          <a:off x="190011" y="1412776"/>
          <a:ext cx="8784975" cy="436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080119"/>
              </a:tblGrid>
              <a:tr h="4199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инвентаризации муниципального имущества, выявление бесхозного имущества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101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постановки на кадастровый учет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недвижимого имущества и земельных участков, находящихся в муниципальной собственности , в том числе выявленных бесхозных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приватизации муниципального имущества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в муниципальную собственность имущества (основных средств, материальных запасов)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Комплексные кадастровые работы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Актуализация документов территориального планирования городского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округа «Вуктыл»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709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муниципального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 и земельных участков в аренду, пользование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объектов муниципальной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собственности, в том числе не переданных пользователям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30 580,4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по капитальному и текущему ремонту объектов недвижимого имущества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6049955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95,8% или 36 916,3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891" y="1052736"/>
            <a:ext cx="3955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«Управление муниципальными финансами и муниципальным долгом городского округа «Вуктыл»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634144"/>
              </p:ext>
            </p:extLst>
          </p:nvPr>
        </p:nvGraphicFramePr>
        <p:xfrm>
          <a:off x="107504" y="2348880"/>
          <a:ext cx="41764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88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 городского округа «Вуктыл»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функций аппарата исполнителей и участников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10 707,3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9891" y="4354421"/>
            <a:ext cx="4029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96,3% или 14 530,6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1187219"/>
            <a:ext cx="446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«Формирование современной городской среды»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3005"/>
              </p:ext>
            </p:extLst>
          </p:nvPr>
        </p:nvGraphicFramePr>
        <p:xfrm>
          <a:off x="4716016" y="2348880"/>
          <a:ext cx="4222965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236"/>
                <a:gridCol w="753729"/>
              </a:tblGrid>
              <a:tr h="4199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405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регионального проекта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"Формирование комфортной городской среды"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5 389,4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48063" y="4370608"/>
            <a:ext cx="3672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100,0% или 5 389,4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3568" y="1052736"/>
            <a:ext cx="77048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23376"/>
              </p:ext>
            </p:extLst>
          </p:nvPr>
        </p:nvGraphicFramePr>
        <p:xfrm>
          <a:off x="107504" y="1556792"/>
          <a:ext cx="8856984" cy="354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  <a:gridCol w="1080120"/>
                <a:gridCol w="1080120"/>
              </a:tblGrid>
              <a:tr h="52494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9148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деятельности Контрольно-счетной</a:t>
                      </a:r>
                      <a:r>
                        <a:rPr lang="ru-RU" sz="13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палаты ГО «Вуктыл»</a:t>
                      </a:r>
                      <a:endParaRPr lang="ru-RU" sz="13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2 528,3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деятельности Совета городского округа «Вуктыл»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ГО «Вуктыл»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628,7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</a:t>
                      </a:r>
                      <a:r>
                        <a:rPr lang="ru-RU" sz="13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3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50912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государственных полномочий Республики Коми, предусмотренных пунктом 6 статьи 1, статьями 2, 2(1) и 3 Закона Республики Коми "О наделении органов местного самоуправления в Республике Коми отдельными государственными полномочиями Республики Коми"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3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 Всероссийской переписи населения  2020 года </a:t>
                      </a:r>
                      <a:endParaRPr lang="ru-RU" sz="13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1913" y="544522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исполнение по непрограммным направлениям деятельности составило 88,4%  </a:t>
            </a: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3 284,4 тыс. руб.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71599" y="759024"/>
            <a:ext cx="78306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  МО ГО «Вуктыл» в рамках проекта «Народный бюджет» были реализованы 12 проектов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96600"/>
              </p:ext>
            </p:extLst>
          </p:nvPr>
        </p:nvGraphicFramePr>
        <p:xfrm>
          <a:off x="107504" y="1343799"/>
          <a:ext cx="8860649" cy="53931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1125"/>
                <a:gridCol w="4481403"/>
                <a:gridCol w="1080120"/>
                <a:gridCol w="576064"/>
                <a:gridCol w="504056"/>
                <a:gridCol w="576064"/>
                <a:gridCol w="867761"/>
                <a:gridCol w="504056"/>
              </a:tblGrid>
              <a:tr h="2097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(тыс. руб.)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Исполнение (тыс. руб.)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РБ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01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«Визит центра»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г.Вуктыл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Вуктыл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670,7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670,7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0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23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«Хоровод дружбы» Центра национальных культур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г.Вуктыл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Вуктыл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339,6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339,6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0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01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окон в структурном подразделении МБОУ "СОШ №2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им.Г.В.Кравченко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г.Вуктыл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расположенном по адресу: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с.Подчерье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ул.Лесная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Подчерье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338,5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338,5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23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"Оснащение помещений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биологического объединения  МБОУДО «Центр внешкольной работы»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г.Вуктыл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4" marR="6914" marT="691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Вуктыл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4" marR="6914" marT="691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343,3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343,3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01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улично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дорожной сети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г.Вуктыл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«Участок по ул. Газовиков, д.1 - пр. Пионерский, д.13 (ПК58 - ПК56)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Вуктыл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558,1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558,1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4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01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пешеходной дорожки в районе  пр. Пионерский, д.9 - пр. Пионерский, д. 11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г.Вуктыл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Вуктыл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558,3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558,3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2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9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выгребных ям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с.Дутово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670,4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201,7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30,1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6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с.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672,2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666,0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1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пешеходного тротуара  (на участке «верхний и нижний поселок») 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п.Шердино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Шердино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668,5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668,5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2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1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дороги к кладбищу в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п.Лемтыбож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Лемтыбож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1 116,7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1 116,7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1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1 000,0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1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«Объект культуры — культурный объект»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п.Лемтыбож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Лемтыбож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672,3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672,3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82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1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водонапорной башни в 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п.Усть-Соплеск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п.Усть-Соплеск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672,0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672,0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82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3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 на сумму 7 280,6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тыс. руб.,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6 498,0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722,0</a:t>
                      </a: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60,6</a:t>
                      </a: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6 805,7</a:t>
                      </a: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93,5</a:t>
                      </a: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043"/>
            <a:ext cx="956493" cy="54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512" y="692696"/>
            <a:ext cx="86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rgbClr val="21409A"/>
                </a:solidFill>
                <a:latin typeface="Times New Roman"/>
              </a:rPr>
              <a:t>Народные проекты </a:t>
            </a:r>
            <a:r>
              <a:rPr lang="ru-RU" b="1" spc="-1" dirty="0" smtClean="0">
                <a:solidFill>
                  <a:srgbClr val="21409A"/>
                </a:solidFill>
                <a:latin typeface="Times New Roman"/>
              </a:rPr>
              <a:t>в 2021 году</a:t>
            </a:r>
            <a:endParaRPr lang="ru-RU" spc="-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sun9-36.userapi.com/impg/L95JUKeMpfbMjjC50wSHs2Vj9Y1RCQa909HSQw/QDRCKraaZCg.jpg?size=1052x278&amp;quality=96&amp;sign=e69c0561e589a761d70ccf77ef3bcc7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03202" cy="2299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1.userapi.com/impg/MZBzYEo8wUApvbFnT51phUwwX-IoUWXonGqibg/3l58a4k6xtk.jpg?size=1055x260&amp;quality=96&amp;sign=0a863682339c6772fc2afdd1ae5c3416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0" y="4304226"/>
            <a:ext cx="8730422" cy="2151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1153100"/>
            <a:ext cx="553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«Обустройство дороги к кладбищу в п. Лемтыбож»</a:t>
            </a:r>
          </a:p>
        </p:txBody>
      </p:sp>
      <p:pic>
        <p:nvPicPr>
          <p:cNvPr id="8" name="Рисунок 267"/>
          <p:cNvPicPr/>
          <p:nvPr/>
        </p:nvPicPr>
        <p:blipFill>
          <a:blip r:embed="rId5"/>
          <a:stretch/>
        </p:blipFill>
        <p:spPr>
          <a:xfrm>
            <a:off x="0" y="796811"/>
            <a:ext cx="968368" cy="5217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512" y="692696"/>
            <a:ext cx="86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rgbClr val="21409A"/>
                </a:solidFill>
                <a:latin typeface="Times New Roman"/>
              </a:rPr>
              <a:t>Народные проекты </a:t>
            </a:r>
            <a:r>
              <a:rPr lang="ru-RU" b="1" spc="-1" dirty="0" smtClean="0">
                <a:solidFill>
                  <a:srgbClr val="21409A"/>
                </a:solidFill>
                <a:latin typeface="Times New Roman"/>
              </a:rPr>
              <a:t>в 2021 году</a:t>
            </a:r>
            <a:endParaRPr lang="ru-RU" spc="-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s://sun9-54.userapi.com/impg/14yBbagbRB3DRq345qECUfSrU8MPwvo-m8LBpA/cdvbb9h5DPQ.jpg?size=1280x960&amp;quality=96&amp;sign=68510c32663b24b70a7cbde7cc45d0e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" y="1278052"/>
            <a:ext cx="2867929" cy="2150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5.userapi.com/impg/csi6sPI9XrgtQkV-sRXfdtzcbo0P3dArnpbiAA/YR83kjKmiHo.jpg?size=831x1080&amp;quality=96&amp;sign=b8646f0f14fb48cb5fe68d233274385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37" y="1084239"/>
            <a:ext cx="2443363" cy="3175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6.userapi.com/impg/uEyZUhvp4xoq1N9wu6vlebDjqjfBDE1wT8i0QA/J0cdCvy6oFk.jpg?size=1280x945&amp;quality=96&amp;sign=70016831cd38d94e77406d96572bae3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34" y="1698939"/>
            <a:ext cx="3456384" cy="255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87.userapi.com/impg/a4WHYlUV2q8bGENe7ZHnLFJV_qgaJITJXGXCVA/gz1nxf9XSlM.jpg?size=1051x1080&amp;quality=96&amp;sign=4f8d14085465d512f5887a96d6a0571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0" y="3789040"/>
            <a:ext cx="2873053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7.userapi.com/impg/I68AfUfb10DK_R9ImN0cgDAsxEyVG5D1fnlzZQ/u_R5bGXm7Xs.jpg?size=1280x675&amp;quality=96&amp;sign=f4940020b1acd247f5f0965597824c8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73522"/>
            <a:ext cx="4870627" cy="2568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037580"/>
            <a:ext cx="4067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«Хоровод дружбы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национальных культур г. Вуктыл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267"/>
          <p:cNvPicPr/>
          <p:nvPr/>
        </p:nvPicPr>
        <p:blipFill>
          <a:blip r:embed="rId8"/>
          <a:stretch/>
        </p:blipFill>
        <p:spPr>
          <a:xfrm>
            <a:off x="404" y="761491"/>
            <a:ext cx="968368" cy="5217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1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512" y="692696"/>
            <a:ext cx="86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rgbClr val="21409A"/>
                </a:solidFill>
                <a:latin typeface="Times New Roman"/>
              </a:rPr>
              <a:t>Народные проекты </a:t>
            </a:r>
            <a:r>
              <a:rPr lang="ru-RU" b="1" spc="-1" dirty="0" smtClean="0">
                <a:solidFill>
                  <a:srgbClr val="21409A"/>
                </a:solidFill>
                <a:latin typeface="Times New Roman"/>
              </a:rPr>
              <a:t>в 2021 году</a:t>
            </a:r>
            <a:endParaRPr lang="ru-RU" spc="-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61384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pic>
        <p:nvPicPr>
          <p:cNvPr id="3074" name="Picture 2" descr="https://sun9-61.userapi.com/impg/ntaYsD3J08EnuK8Zg8_76vzPxDtk0WT0IfikpQ/qLmb98tNPXI.jpg?size=810x1080&amp;quality=96&amp;sign=a483b26095edbda199ed450b347359a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9" y="1283256"/>
            <a:ext cx="2467537" cy="329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40.userapi.com/impg/h-vtRsLT_ZRLioSgF2F-7kHrnzzwZjcoHDPtXw/M_ki0w7ul2A.jpg?size=810x1080&amp;quality=96&amp;sign=f6649812d6b6961f7eac09cf83cba3b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94" y="3696968"/>
            <a:ext cx="2360706" cy="3147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25.userapi.com/impg/33RsAGUxYSMuC6-HIQmz9NEed44gAie0JBU9HA/i2sI9B2Eq_w.jpg?size=810x1080&amp;quality=96&amp;sign=c4685045cea2460c26dd6cda96b2953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29478"/>
            <a:ext cx="2343364" cy="312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5.userapi.com/impg/-h0fAWaLtUdj3OL9i0OrDJNZguT3QlJsk1n0NA/VQJbNKzJS6A.jpg?size=810x1080&amp;quality=96&amp;sign=afb8f752faea04fe0b67fc16ef5ba2a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37" y="3618114"/>
            <a:ext cx="2444063" cy="325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31388" y="1081622"/>
            <a:ext cx="19797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пешеходной дорожки в районе пр. Пионерский, д. 9 - пр. Пионерский, д. 11 г. Вуктыл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9" y="1168492"/>
            <a:ext cx="1910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пешеходного тротуара (на участке «верхний и нижний поселок»)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Шердино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267"/>
          <p:cNvPicPr/>
          <p:nvPr/>
        </p:nvPicPr>
        <p:blipFill>
          <a:blip r:embed="rId7"/>
          <a:stretch/>
        </p:blipFill>
        <p:spPr>
          <a:xfrm>
            <a:off x="404" y="761491"/>
            <a:ext cx="968368" cy="5217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8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pic>
        <p:nvPicPr>
          <p:cNvPr id="14" name="Picture 4"/>
          <p:cNvPicPr/>
          <p:nvPr/>
        </p:nvPicPr>
        <p:blipFill>
          <a:blip r:embed="rId2"/>
          <a:stretch/>
        </p:blipFill>
        <p:spPr>
          <a:xfrm>
            <a:off x="92470" y="2121475"/>
            <a:ext cx="2779708" cy="1290240"/>
          </a:xfrm>
          <a:prstGeom prst="rect">
            <a:avLst/>
          </a:prstGeom>
          <a:ln>
            <a:noFill/>
          </a:ln>
        </p:spPr>
      </p:pic>
      <p:pic>
        <p:nvPicPr>
          <p:cNvPr id="15" name="Picture 3"/>
          <p:cNvPicPr/>
          <p:nvPr/>
        </p:nvPicPr>
        <p:blipFill>
          <a:blip r:embed="rId3"/>
          <a:stretch/>
        </p:blipFill>
        <p:spPr>
          <a:xfrm>
            <a:off x="2928600" y="1211430"/>
            <a:ext cx="3047760" cy="4382640"/>
          </a:xfrm>
          <a:prstGeom prst="rect">
            <a:avLst/>
          </a:prstGeom>
          <a:ln>
            <a:noFill/>
          </a:ln>
        </p:spPr>
      </p:pic>
      <p:pic>
        <p:nvPicPr>
          <p:cNvPr id="16" name="Picture 5"/>
          <p:cNvPicPr/>
          <p:nvPr/>
        </p:nvPicPr>
        <p:blipFill>
          <a:blip r:embed="rId2"/>
          <a:stretch/>
        </p:blipFill>
        <p:spPr>
          <a:xfrm>
            <a:off x="6111908" y="2112510"/>
            <a:ext cx="2852580" cy="129024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2470" y="231079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rgbClr val="7030A0"/>
                </a:solidFill>
                <a:latin typeface="Arial"/>
                <a:ea typeface="Microsoft YaHei"/>
              </a:rPr>
              <a:t>ПРОФИЦИТ = </a:t>
            </a:r>
            <a:r>
              <a:rPr lang="ru-RU" b="1" spc="-1" dirty="0" smtClean="0">
                <a:solidFill>
                  <a:srgbClr val="7030A0"/>
                </a:solidFill>
                <a:latin typeface="Arial"/>
                <a:ea typeface="Microsoft YaHei"/>
              </a:rPr>
              <a:t> </a:t>
            </a:r>
            <a:r>
              <a:rPr lang="ru-RU" b="1" spc="-1" dirty="0" smtClean="0">
                <a:solidFill>
                  <a:srgbClr val="000000"/>
                </a:solidFill>
                <a:latin typeface="Arial"/>
                <a:ea typeface="Microsoft YaHei"/>
              </a:rPr>
              <a:t>Доходы </a:t>
            </a:r>
            <a:r>
              <a:rPr lang="ru-RU" b="1" spc="-1" dirty="0">
                <a:solidFill>
                  <a:srgbClr val="7030A0"/>
                </a:solidFill>
                <a:latin typeface="Arial"/>
                <a:ea typeface="Microsoft YaHei"/>
              </a:rPr>
              <a:t>&gt;</a:t>
            </a:r>
            <a:r>
              <a:rPr lang="ru-RU" b="1" spc="-1" dirty="0">
                <a:solidFill>
                  <a:srgbClr val="000000"/>
                </a:solidFill>
                <a:latin typeface="Arial"/>
                <a:ea typeface="Microsoft YaHei"/>
              </a:rPr>
              <a:t> Расходы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2434464"/>
            <a:ext cx="243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b="1" spc="-1" dirty="0">
                <a:solidFill>
                  <a:srgbClr val="7030A0"/>
                </a:solidFill>
                <a:latin typeface="Arial"/>
                <a:ea typeface="Microsoft YaHei"/>
              </a:rPr>
              <a:t>ДЕФИЦИТ =</a:t>
            </a:r>
            <a:r>
              <a:rPr lang="ru-RU" b="1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ru-RU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Arial"/>
                <a:ea typeface="Microsoft YaHei"/>
              </a:rPr>
              <a:t>Доходы </a:t>
            </a:r>
            <a:r>
              <a:rPr lang="ru-RU" b="1" spc="-1" dirty="0">
                <a:solidFill>
                  <a:srgbClr val="7030A0"/>
                </a:solidFill>
                <a:latin typeface="Arial"/>
                <a:ea typeface="Microsoft YaHei"/>
              </a:rPr>
              <a:t>&lt;</a:t>
            </a:r>
            <a:r>
              <a:rPr lang="ru-RU" b="1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b="1" spc="-1" dirty="0" smtClean="0">
                <a:solidFill>
                  <a:srgbClr val="000000"/>
                </a:solidFill>
                <a:latin typeface="Arial"/>
                <a:ea typeface="Microsoft YaHei"/>
              </a:rPr>
              <a:t>Расходы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9" y="4293096"/>
            <a:ext cx="84867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Статья 92.1. Бюджетного кодекса РФ: </a:t>
            </a:r>
            <a:endParaRPr lang="ru-RU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Дефицит местного бюджета </a:t>
            </a:r>
            <a:r>
              <a:rPr lang="ru-RU" sz="1400" b="1" spc="-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не должен превышать 10 %</a:t>
            </a:r>
            <a:r>
              <a:rPr lang="ru-RU" sz="14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 В случае утверждения муниципальным правовым актом представительного органа муниципального образования о бюджете в составе источников финансирования дефицита местного бюджета поступлений от продажи акций и иных форм участия в капитале, находящихся в собственности муниципального образования, и (или) снижения остатков средств на счетах по учету средств местного бюджета дефицит местного бюджета </a:t>
            </a:r>
            <a:r>
              <a:rPr lang="ru-RU" sz="14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может превысить ограничения</a:t>
            </a:r>
            <a:r>
              <a:rPr lang="ru-RU" sz="14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, установленные настоящим пунктом, в пределах суммы указанных поступлений и снижения остатков средств. на счетах по учету средств местного бюджета.)</a:t>
            </a:r>
          </a:p>
          <a:p>
            <a:endParaRPr lang="ru-RU" sz="1200" dirty="0"/>
          </a:p>
        </p:txBody>
      </p:sp>
      <p:pic>
        <p:nvPicPr>
          <p:cNvPr id="19" name="Picture 2"/>
          <p:cNvPicPr/>
          <p:nvPr/>
        </p:nvPicPr>
        <p:blipFill>
          <a:blip r:embed="rId4"/>
          <a:stretch/>
        </p:blipFill>
        <p:spPr>
          <a:xfrm>
            <a:off x="263520" y="675390"/>
            <a:ext cx="8546760" cy="536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9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512" y="692696"/>
            <a:ext cx="86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rgbClr val="21409A"/>
                </a:solidFill>
                <a:latin typeface="Times New Roman"/>
              </a:rPr>
              <a:t>Народные проекты </a:t>
            </a:r>
            <a:r>
              <a:rPr lang="ru-RU" b="1" spc="-1" dirty="0" smtClean="0">
                <a:solidFill>
                  <a:srgbClr val="21409A"/>
                </a:solidFill>
                <a:latin typeface="Times New Roman"/>
              </a:rPr>
              <a:t>в 2021 году</a:t>
            </a:r>
            <a:endParaRPr lang="ru-RU" spc="-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61384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9168" y="1062028"/>
            <a:ext cx="495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«Визит центра» г. Вуктыл»</a:t>
            </a:r>
          </a:p>
          <a:p>
            <a:endParaRPr lang="ru-RU" dirty="0"/>
          </a:p>
        </p:txBody>
      </p:sp>
      <p:pic>
        <p:nvPicPr>
          <p:cNvPr id="13" name="Picture 2" descr="W:\Финансовое управление\Отдел бюджетного планирования\Бобрецова Наталья Геннадьевна\Народный бюджет\Вуктыл Благоустройство Визит-центра\7SoHS7SEr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8" y="1484784"/>
            <a:ext cx="4658045" cy="21507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5" name="Picture 6" descr="W:\Финансовое управление\Отдел бюджетного планирования\Бобрецова Наталья Геннадьевна\Народный бюджет\Вуктыл Благоустройство Визит-центра\ntb36GU43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40" y="3635490"/>
            <a:ext cx="2754518" cy="24029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" name="Picture 3" descr="W:\Финансовое управление\Отдел бюджетного планирования\Бобрецова Наталья Геннадьевна\Народный бюджет\Вуктыл Благоустройство Визит-центра\bG_fzMTyGj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04" y="1472736"/>
            <a:ext cx="2232248" cy="48313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" name="Picture 4" descr="W:\Финансовое управление\Отдел бюджетного планирования\Бобрецова Наталья Геннадьевна\Народный бюджет\Вуктыл Благоустройство Визит-центра\iHrvahc7b6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8" y="3806622"/>
            <a:ext cx="3763051" cy="27011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" name="Рисунок 267"/>
          <p:cNvPicPr/>
          <p:nvPr/>
        </p:nvPicPr>
        <p:blipFill>
          <a:blip r:embed="rId7"/>
          <a:stretch/>
        </p:blipFill>
        <p:spPr>
          <a:xfrm>
            <a:off x="35496" y="784118"/>
            <a:ext cx="968368" cy="6010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4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95536" y="764704"/>
            <a:ext cx="864096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 fontAlgn="base">
              <a:spcAft>
                <a:spcPct val="0"/>
              </a:spcAft>
            </a:pPr>
            <a:r>
              <a:rPr lang="ru-RU" b="1" spc="-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МБУ ДО </a:t>
            </a:r>
            <a:r>
              <a:rPr lang="ru-RU" b="1" spc="-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художественная </a:t>
            </a:r>
            <a:r>
              <a:rPr lang="ru-RU" b="1" spc="-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 </a:t>
            </a:r>
            <a:endParaRPr lang="ru-RU" b="1" spc="-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</a:pPr>
            <a:r>
              <a:rPr lang="ru-RU" b="1" spc="-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spc="-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национального проекта </a:t>
            </a:r>
            <a:r>
              <a:rPr lang="ru-RU" b="1" spc="-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  <a:endParaRPr lang="ru-RU" spc="-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19515"/>
              </p:ext>
            </p:extLst>
          </p:nvPr>
        </p:nvGraphicFramePr>
        <p:xfrm>
          <a:off x="530188" y="1664714"/>
          <a:ext cx="844366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071"/>
                <a:gridCol w="5993593"/>
              </a:tblGrid>
              <a:tr h="3131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31 373,9 тыс. руб.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РК  (РБ) – 8 470,9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руб.; бюджет РК  (ФБ) – 19 765,6 тыс. руб.;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 ГО «Вуктыл» – 3 137,4 тыс. 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Z:\Финансовое управление\Отдел бухгалтерского учета и отчетности\Новинькова Светлана Константиновна\ФОТО ДХШ\ДО\IMG-20210726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0590"/>
            <a:ext cx="2712684" cy="2034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Финансовое управление\Отдел бухгалтерского учета и отчетности\Новинькова Светлана Константиновна\ФОТО ДХШ\ДО\IMG-20210726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95" y="2339643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Финансовое управление\Отдел бухгалтерского учета и отчетности\Новинькова Светлана Константиновна\ФОТО ДХШ\ДО\IMG-20210726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55930"/>
            <a:ext cx="2097360" cy="1573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:\Финансовое управление\Отдел бухгалтерского учета и отчетности\Новинькова Светлана Константиновна\ФОТО ДХШ\после\20220304_1534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97" y="4188598"/>
            <a:ext cx="1478938" cy="2629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Z:\Финансовое управление\Отдел бухгалтерского учета и отчетности\Новинькова Светлана Константиновна\ФОТО ДХШ\после\20220228_1043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35" y="4199042"/>
            <a:ext cx="1478481" cy="2628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Z:\Финансовое управление\Отдел бухгалтерского учета и отчетности\Новинькова Светлана Константиновна\ФОТО ДХШ\ДО\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75" y="5099261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C:\Users\fuglbuh.ADM\Desktop\20211006_1411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21" y="3828950"/>
            <a:ext cx="2944965" cy="1360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" y="4509120"/>
            <a:ext cx="3661227" cy="1881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98564" y="6223555"/>
            <a:ext cx="14902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Стало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88703" y="2515120"/>
            <a:ext cx="14031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Было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2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95536" y="692696"/>
            <a:ext cx="8640960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</a:t>
            </a:r>
          </a:p>
          <a:p>
            <a:pPr algn="ctr" fontAlgn="base">
              <a:spcAft>
                <a:spcPct val="0"/>
              </a:spcAft>
            </a:pPr>
            <a:r>
              <a:rPr lang="ru-RU" b="1" spc="-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 </a:t>
            </a:r>
          </a:p>
          <a:p>
            <a:pPr algn="ctr" fontAlgn="base"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посещаемых муниципальных территорий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70064"/>
              </p:ext>
            </p:extLst>
          </p:nvPr>
        </p:nvGraphicFramePr>
        <p:xfrm>
          <a:off x="753345" y="1634986"/>
          <a:ext cx="825357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309361"/>
              </a:tblGrid>
              <a:tr h="3131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5 389,4 тыс. руб.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РК  (РБ) – 1 879,4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руб.; бюджет РК  (ФБ) – 2 971,1 тыс. руб.;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 ГО «Вуктыл» – 538,9 тыс. 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3"/>
          <a:stretch/>
        </p:blipFill>
        <p:spPr>
          <a:xfrm>
            <a:off x="611559" y="2700083"/>
            <a:ext cx="4032449" cy="396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tretch/>
        </p:blipFill>
        <p:spPr>
          <a:xfrm>
            <a:off x="4909688" y="2700084"/>
            <a:ext cx="3743692" cy="396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35696" y="2348880"/>
            <a:ext cx="13681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Было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2378108"/>
            <a:ext cx="10633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Стало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2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6745" y="980728"/>
            <a:ext cx="86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средств в рамках социального партнерства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10246"/>
              </p:ext>
            </p:extLst>
          </p:nvPr>
        </p:nvGraphicFramePr>
        <p:xfrm>
          <a:off x="218750" y="1412775"/>
          <a:ext cx="8568954" cy="3921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57"/>
                <a:gridCol w="4224397"/>
                <a:gridCol w="1479400"/>
              </a:tblGrid>
              <a:tr h="6480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3968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добыча Краснодар»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деревянных оконных блоков на окна из ПВХ в МБОУ «Средняя общеобразовательная школа № 2 им. Г.В. Кравченко» (100,0 тыс. руб.)</a:t>
                      </a:r>
                    </a:p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фасада МБУДО «Детская художественная школа» (100,0 тыс. 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396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газобезопасность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спортивного зала МБОУ ДО «КДЮСШ»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061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Денежный вклад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народных проектов, прошедших отбор в рамках проекта «Народный бюджет»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061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вклад субъектов малого и среднего предпринимательства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народных проектов, прошедших отбор в рамках проекта «Народный бюджет»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6575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99592" y="1052736"/>
            <a:ext cx="741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Источники дефицита бюджета МО ГО «Вуктыл»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373649"/>
              </p:ext>
            </p:extLst>
          </p:nvPr>
        </p:nvGraphicFramePr>
        <p:xfrm>
          <a:off x="-4086127" y="6381328"/>
          <a:ext cx="4968046" cy="56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1"/>
          <p:cNvSpPr txBox="1"/>
          <p:nvPr/>
        </p:nvSpPr>
        <p:spPr>
          <a:xfrm>
            <a:off x="107504" y="2852936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0343" y="4065126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2480" y="5374332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1120414" y="2618120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899592" y="4557345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815904" y="5406715"/>
            <a:ext cx="914400" cy="43724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3792767" y="3857572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815904" y="4578969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1948880" y="5843964"/>
            <a:ext cx="1786801" cy="7076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796136" y="2203528"/>
            <a:ext cx="3024324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Профицит бюджета в 2021 году составил 3 183,1 тыс. руб.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2021 году получены кредиты в кредитной организации 28 700,0 тыс. руб., погашены привлеченные ранее кредиты в кредитной организации в сумме 28 803,0 тыс. руб.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установленные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ст.107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РФ по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предельному объему муниципального долга соблюдены.</a:t>
            </a:r>
            <a:endParaRPr lang="ru-RU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97093751"/>
              </p:ext>
            </p:extLst>
          </p:nvPr>
        </p:nvGraphicFramePr>
        <p:xfrm>
          <a:off x="107504" y="1806847"/>
          <a:ext cx="5520601" cy="451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6110702"/>
            <a:ext cx="969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14 873,1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6121111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3 183,1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6108652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1 749,0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19184" y="3464254"/>
            <a:ext cx="982959" cy="4551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5 199,0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9183" y="4593473"/>
            <a:ext cx="982959" cy="4551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6 948,0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925" y="1052736"/>
            <a:ext cx="87129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Информация по исполнению бюджета МО ГО «Вуктыл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23059543"/>
              </p:ext>
            </p:extLst>
          </p:nvPr>
        </p:nvGraphicFramePr>
        <p:xfrm>
          <a:off x="179512" y="1038740"/>
          <a:ext cx="5112568" cy="578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897112"/>
              </p:ext>
            </p:extLst>
          </p:nvPr>
        </p:nvGraphicFramePr>
        <p:xfrm>
          <a:off x="4932040" y="1269533"/>
          <a:ext cx="4211960" cy="345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04636698"/>
              </p:ext>
            </p:extLst>
          </p:nvPr>
        </p:nvGraphicFramePr>
        <p:xfrm>
          <a:off x="4499992" y="4410006"/>
          <a:ext cx="4644008" cy="244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251520" y="5664726"/>
            <a:ext cx="927471" cy="2901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10 147,5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496" y="1268760"/>
            <a:ext cx="91413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Указа Президента РФ от 7 мая 2012 г. №597 «О мероприятиях по реализации государственной социальной политики» в 2021г.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00662"/>
              </p:ext>
            </p:extLst>
          </p:nvPr>
        </p:nvGraphicFramePr>
        <p:xfrm>
          <a:off x="465696" y="2708920"/>
          <a:ext cx="8354775" cy="3025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8352"/>
                <a:gridCol w="864096"/>
                <a:gridCol w="936104"/>
                <a:gridCol w="936104"/>
                <a:gridCol w="1080119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работников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(2021г. к  2020г.)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sz="1400" b="1" u="none" strike="noStrike" baseline="0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 муниципальных учреждений общего образования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48 820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53 935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60 501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+ 6 566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муниципальных учреждений дошкольного образования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34 512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35 681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40 981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+ 5 300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 муниципальных учреждений дополнительного </a:t>
                      </a:r>
                      <a:r>
                        <a:rPr lang="ru-RU" sz="1400" b="1" u="none" strike="noStrike" dirty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 </a:t>
                      </a:r>
                      <a:r>
                        <a:rPr lang="ru-RU" sz="1400" b="1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50 965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52 279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54 981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+ 2 702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муниципальных учреждений </a:t>
                      </a:r>
                      <a:r>
                        <a:rPr lang="ru-RU" sz="1400" b="1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39 183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38 170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39 523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+ 1 353</a:t>
                      </a:r>
                      <a:endParaRPr lang="ru-RU" sz="14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2276872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заработной платы отдельных категорий работников</a:t>
            </a:r>
            <a:endParaRPr lang="ru-RU" sz="1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2400" y="2361580"/>
            <a:ext cx="59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56"/>
            <a:ext cx="91440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28863"/>
              </p:ext>
            </p:extLst>
          </p:nvPr>
        </p:nvGraphicFramePr>
        <p:xfrm>
          <a:off x="30967" y="3284984"/>
          <a:ext cx="9113033" cy="39304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16752"/>
                <a:gridCol w="4496281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922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Заместитель руководителя администрации городского округа «Вуктыл» - начальник Финансового управления администрации городского округа «Вуктыл»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Бабина Виктория Александровна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388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Адрес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Г. Вуктыл, ул. Коммунистическая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д.14 </a:t>
                      </a:r>
                    </a:p>
                    <a:p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. 203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93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Телефон, факс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2-11-60, 2-12-71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Адрес электронной почты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fo@vuktyl.rkomi.ru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4442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Режим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работы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8-30 до 12-45, с 14-00 до 17-15 (пн.-чт.)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8-30 до 12-45, с 14-00 до 15-45 (пт.)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Выходные дни – суббота, воскресенье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760" y="1700808"/>
            <a:ext cx="889248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Above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граждан»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«Отчет об исполнении бюджета МО ГО «Вуктыл» за 2021 год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Финансовое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«Вуктыл»</a:t>
            </a:r>
          </a:p>
          <a:p>
            <a:pPr algn="ctr">
              <a:defRPr/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980286"/>
                </a:solidFill>
              </a:rPr>
              <a:t>отчет об исполнении бюджета за 2014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664296"/>
          </a:xfr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endParaRPr lang="ru-RU" sz="2000" dirty="0" smtClean="0">
              <a:solidFill>
                <a:srgbClr val="980286"/>
              </a:solidFill>
            </a:endParaRPr>
          </a:p>
          <a:p>
            <a:pPr marL="137160" indent="0" algn="just">
              <a:buNone/>
            </a:pPr>
            <a:r>
              <a:rPr lang="ru-RU" sz="20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городского округа «Вуктыл» является участником формирования бюджета с одной стороны как налогоплательщик, наполняя доходы бюджета, с другой – он получает часть расходов как потребитель общественных услуг. Муниципалитет расходует поступившие доходы для выполнения своих функций и предоставления муниципальных услуг: образование, культура, спорт, социальное обеспечение, ЖКХ и другие.</a:t>
            </a:r>
          </a:p>
          <a:p>
            <a:pPr marL="137160" indent="0" algn="just">
              <a:buNone/>
            </a:pPr>
            <a:r>
              <a:rPr lang="ru-RU" sz="20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 smtClean="0">
              <a:solidFill>
                <a:srgbClr val="980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>
              <a:buNone/>
            </a:pPr>
            <a:endParaRPr lang="ru-RU" sz="2000" dirty="0">
              <a:solidFill>
                <a:srgbClr val="980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80286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2014 год</a:t>
            </a:r>
            <a:endParaRPr lang="ru-RU" sz="3200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0" name="Заголовок 28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80286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2021 год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90" y="3356992"/>
            <a:ext cx="4797334" cy="310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56992"/>
            <a:ext cx="4115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just">
              <a:buNone/>
            </a:pPr>
            <a:r>
              <a:rPr lang="ru-RU" sz="20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</a:t>
            </a:r>
            <a:r>
              <a:rPr lang="ru-RU" sz="2000" b="1" dirty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возложено на финансовое управление, которое формирует доходную и расходную части бюджета, распределяет ассигнования по распорядителям средств и осуществляет контроль за их </a:t>
            </a:r>
            <a:r>
              <a:rPr lang="ru-RU" sz="20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расходованием.</a:t>
            </a:r>
            <a:endParaRPr lang="ru-RU" sz="2000" b="1" dirty="0">
              <a:solidFill>
                <a:srgbClr val="980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980286"/>
                </a:solidFill>
              </a:rPr>
              <a:t>отчет об исполнении бюджета за 2014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6642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ru-RU" sz="2000" dirty="0" smtClean="0">
              <a:solidFill>
                <a:srgbClr val="980286"/>
              </a:solidFill>
            </a:endParaRPr>
          </a:p>
          <a:p>
            <a:pPr marL="137160" indent="0" algn="just">
              <a:buNone/>
            </a:pPr>
            <a:r>
              <a:rPr lang="ru-RU" sz="20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rgbClr val="980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80286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2014 год</a:t>
            </a:r>
            <a:endParaRPr lang="ru-RU" sz="3200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0" name="Заголовок 28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80286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2021 год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4734"/>
            <a:ext cx="7416824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6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городского округа «Вуктыл»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98712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городского округа «Вуктыл» исполнен с профицитом в сумме 3 183,1 тыс. руб. 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составили 693 320,6 тыс. руб. или 99,9% от плановых назначений.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690 137,5 тыс.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98,0%.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1844824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6133414"/>
              </p:ext>
            </p:extLst>
          </p:nvPr>
        </p:nvGraphicFramePr>
        <p:xfrm>
          <a:off x="3023579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3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Из каких поступлений формируется доходная часть бюджета МО ГО «Вуктыл»?</a:t>
            </a:r>
          </a:p>
          <a:p>
            <a:pPr algn="ctr"/>
            <a:endParaRPr lang="ru-RU" sz="1600" b="1" dirty="0">
              <a:solidFill>
                <a:srgbClr val="980286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96752"/>
            <a:ext cx="9001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80286"/>
                </a:solidFill>
              </a:rPr>
              <a:t>Доходы местного бюджета – сумма денежных средств, поступившая за счет взимания налогов, пошлин, платежей и используемая для  осуществления муниципальных услуг</a:t>
            </a:r>
            <a:endParaRPr lang="ru-RU" b="1" dirty="0">
              <a:solidFill>
                <a:srgbClr val="98028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916832"/>
            <a:ext cx="89289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80286"/>
                </a:solidFill>
              </a:rPr>
              <a:t>Доходы бюджета МО ГО «Вуктыл» складываются из следующих видов:</a:t>
            </a:r>
            <a:endParaRPr lang="ru-RU" b="1" dirty="0">
              <a:solidFill>
                <a:srgbClr val="98028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780928"/>
            <a:ext cx="273630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НАЛОГОВЫЕ ДОХОДЫ</a:t>
            </a: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Налоги на доходы физических лиц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уплаты акцизов на горюче-смазочные материалы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ЕНВД , уплачиваемые местными предпринимателями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ЕСХН, уплачиваемый предприятиями в сфере сельского хозяйства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Государственная пошлина</a:t>
            </a: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780928"/>
            <a:ext cx="2664296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НЕНАЛОГОВЫЕ ДОХОДЫ</a:t>
            </a: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аренды за земельные участки, имущество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оказания платных услуг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продажи  имущества, земельных участков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Штрафы</a:t>
            </a:r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780928"/>
            <a:ext cx="237626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БЕЗВОЗМЕЗДНЫЕ</a:t>
            </a: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 ПОСТУПЛЕНИЯ</a:t>
            </a: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Безвозмездные поступления от других бюджетов бюджетной системы РФ: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- Дотации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      - Субвенции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- Субсидии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- иные межбюджетные  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  трансферты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Прочие безвозмездные поступления от физических и юридических лиц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 другому бюджету  бюджетной системы Российской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 (межбюджетные трансферты)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41066"/>
              </p:ext>
            </p:extLst>
          </p:nvPr>
        </p:nvGraphicFramePr>
        <p:xfrm>
          <a:off x="34183" y="2060848"/>
          <a:ext cx="9074321" cy="468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2978321"/>
              </a:tblGrid>
              <a:tr h="75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Виды межбюджетных трансфертов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Аналогия в семейном бюджете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39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</a:rPr>
                        <a:t>Дотации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rgbClr val="980286"/>
                          </a:solidFill>
                        </a:rPr>
                        <a:t>–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</a:rPr>
                        <a:t>(от лат. «</a:t>
                      </a:r>
                      <a:r>
                        <a:rPr lang="en-US" b="1" i="1" baseline="0" dirty="0" err="1" smtClean="0">
                          <a:solidFill>
                            <a:srgbClr val="980286"/>
                          </a:solidFill>
                        </a:rPr>
                        <a:t>Datatio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</a:rPr>
                        <a:t>» - дар, пожертвование)</a:t>
                      </a:r>
                      <a:endParaRPr lang="ru-RU" b="1" i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  <a:effectLst/>
                        </a:rPr>
                        <a:t>Предоставляются без конкретной цели их использования</a:t>
                      </a:r>
                      <a:endParaRPr lang="ru-RU" b="1" dirty="0">
                        <a:solidFill>
                          <a:srgbClr val="980286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В даете своему ребенку «карманные деньги»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</a:tr>
              <a:tr h="12339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</a:rPr>
                        <a:t>Субвенции </a:t>
                      </a:r>
                      <a:r>
                        <a:rPr lang="ru-RU" b="1" dirty="0" smtClean="0">
                          <a:solidFill>
                            <a:srgbClr val="980286"/>
                          </a:solidFill>
                          <a:effectLst/>
                        </a:rPr>
                        <a:t>–</a:t>
                      </a:r>
                      <a:r>
                        <a:rPr lang="ru-RU" b="1" baseline="0" dirty="0" smtClean="0">
                          <a:solidFill>
                            <a:srgbClr val="980286"/>
                          </a:solidFill>
                          <a:effectLst/>
                        </a:rPr>
                        <a:t> (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  <a:effectLst/>
                        </a:rPr>
                        <a:t>от лат. «</a:t>
                      </a:r>
                      <a:r>
                        <a:rPr lang="en-US" b="1" i="1" baseline="0" dirty="0" err="1" smtClean="0">
                          <a:solidFill>
                            <a:srgbClr val="980286"/>
                          </a:solidFill>
                          <a:effectLst/>
                        </a:rPr>
                        <a:t>Subvenire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  <a:effectLst/>
                        </a:rPr>
                        <a:t>» - приходить на помощь)</a:t>
                      </a:r>
                      <a:endParaRPr lang="ru-RU" b="1" i="1" dirty="0">
                        <a:solidFill>
                          <a:srgbClr val="98028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Предоставляются на финансирование</a:t>
                      </a:r>
                      <a:r>
                        <a:rPr lang="ru-RU" b="1" baseline="0" dirty="0" smtClean="0">
                          <a:solidFill>
                            <a:srgbClr val="980286"/>
                          </a:solidFill>
                        </a:rPr>
                        <a:t> переданных полномочий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Вы даете своему ребенку деньги и посылаете в магазин купить продукты (по списку)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</a:tr>
              <a:tr h="12339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</a:rPr>
                        <a:t>Субсидии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980286"/>
                          </a:solidFill>
                          <a:effectLst/>
                        </a:rPr>
                        <a:t> - </a:t>
                      </a:r>
                      <a:r>
                        <a:rPr lang="ru-RU" b="1" i="1" dirty="0" smtClean="0">
                          <a:solidFill>
                            <a:srgbClr val="980286"/>
                          </a:solidFill>
                          <a:effectLst/>
                        </a:rPr>
                        <a:t>(от лат. «</a:t>
                      </a:r>
                      <a:r>
                        <a:rPr lang="en-US" b="1" i="1" dirty="0" err="1" smtClean="0">
                          <a:solidFill>
                            <a:srgbClr val="980286"/>
                          </a:solidFill>
                          <a:effectLst/>
                        </a:rPr>
                        <a:t>Subsidium</a:t>
                      </a:r>
                      <a:r>
                        <a:rPr lang="ru-RU" b="1" i="1" dirty="0" smtClean="0">
                          <a:solidFill>
                            <a:srgbClr val="980286"/>
                          </a:solidFill>
                          <a:effectLst/>
                        </a:rPr>
                        <a:t>» - поддержка)</a:t>
                      </a:r>
                      <a:endParaRPr lang="ru-RU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Предоставляются на условиях долевого финансирования расходов других бюджетов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Вы добавляете денег для того, чтобы ваш ребенок купил себе новый телефон (а остальные он накопил сам)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0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7201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2021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-252536" y="1067201"/>
            <a:ext cx="9793088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Динамика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и структура доходной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части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бюджета МО ГО «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Вуктыл»</a:t>
            </a:r>
          </a:p>
        </p:txBody>
      </p:sp>
      <p:graphicFrame>
        <p:nvGraphicFramePr>
          <p:cNvPr id="10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611192"/>
              </p:ext>
            </p:extLst>
          </p:nvPr>
        </p:nvGraphicFramePr>
        <p:xfrm>
          <a:off x="-3168352" y="1403190"/>
          <a:ext cx="3168352" cy="409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81873"/>
              </p:ext>
            </p:extLst>
          </p:nvPr>
        </p:nvGraphicFramePr>
        <p:xfrm>
          <a:off x="5789984" y="914768"/>
          <a:ext cx="3456384" cy="264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006630"/>
              </p:ext>
            </p:extLst>
          </p:nvPr>
        </p:nvGraphicFramePr>
        <p:xfrm>
          <a:off x="5868144" y="3933056"/>
          <a:ext cx="3275856" cy="27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54377276"/>
              </p:ext>
            </p:extLst>
          </p:nvPr>
        </p:nvGraphicFramePr>
        <p:xfrm>
          <a:off x="-53380" y="1067201"/>
          <a:ext cx="5868144" cy="358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Выгнутая вверх стрелка 12"/>
          <p:cNvSpPr/>
          <p:nvPr/>
        </p:nvSpPr>
        <p:spPr>
          <a:xfrm rot="20647575">
            <a:off x="1013605" y="1438855"/>
            <a:ext cx="1731814" cy="54858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+186 359,8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26132" y="4797152"/>
            <a:ext cx="574201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Доходная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уменьшилась с 833 360,4 тыс.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693 320,6 тыс.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т.е.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140 039,8 тыс. руб.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часть доходов  бюджета составляют безвозмездные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поступления: в 2021 году – 423 262,6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61,0%, в 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601 540,9 тыс.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72,2%, в 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–383 417,7 тыс. руб. или 59,3%.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270 058,0 тыс. руб. или 38,9% (в 2020 году – 231 819,5 тыс. руб. или 27,8%.). Увеличение налоговых и неналоговых поступлений в 2021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поступлением в бюджет штрафа о возмещении вреда, причиненного окружающей среде в сумме 33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666,5 тыс. руб.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уменьшением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поступления безвозмездных поступлений из других бюджетов бюджетной системы на 178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191,1 тыс. руб.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09296" y="2819447"/>
            <a:ext cx="1135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5" name="Выгнутая вверх стрелка 14"/>
          <p:cNvSpPr/>
          <p:nvPr/>
        </p:nvSpPr>
        <p:spPr>
          <a:xfrm rot="930864">
            <a:off x="2907532" y="1454004"/>
            <a:ext cx="1731814" cy="53800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- 140 039,8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307665"/>
              </p:ext>
            </p:extLst>
          </p:nvPr>
        </p:nvGraphicFramePr>
        <p:xfrm>
          <a:off x="5927254" y="2564904"/>
          <a:ext cx="3216746" cy="259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810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19217</TotalTime>
  <Words>4889</Words>
  <Application>Microsoft Office PowerPoint</Application>
  <PresentationFormat>Экран (4:3)</PresentationFormat>
  <Paragraphs>953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2014 год</vt:lpstr>
      <vt:lpstr>отчет об исполнении бюджета за 2014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отчет об исполнении бюджета за 2021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Рамошина Виктория Викторовна</dc:creator>
  <cp:lastModifiedBy>Новинькова Светлана Константиновна</cp:lastModifiedBy>
  <cp:revision>1259</cp:revision>
  <cp:lastPrinted>2022-04-20T05:51:50Z</cp:lastPrinted>
  <dcterms:modified xsi:type="dcterms:W3CDTF">2022-04-22T13:44:16Z</dcterms:modified>
</cp:coreProperties>
</file>