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3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4.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drawings/drawing5.xml" ContentType="application/vnd.openxmlformats-officedocument.drawingml.chartshapes+xml"/>
  <Override PartName="/ppt/charts/chart16.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7.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0.xml" ContentType="application/vnd.openxmlformats-officedocument.drawingml.chart+xml"/>
  <Override PartName="/ppt/notesSlides/notesSlide4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3.xml" ContentType="application/vnd.openxmlformats-officedocument.drawingml.chart+xml"/>
  <Override PartName="/ppt/notesSlides/notesSlide49.xml" ContentType="application/vnd.openxmlformats-officedocument.presentationml.notesSlide+xml"/>
  <Override PartName="/ppt/charts/chart24.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5.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7.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charts/chart30.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2.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3.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4.xml" ContentType="application/vnd.openxmlformats-officedocument.drawingml.chart+xml"/>
  <Override PartName="/ppt/notesSlides/notesSlide68.xml" ContentType="application/vnd.openxmlformats-officedocument.presentationml.notesSlide+xml"/>
  <Override PartName="/ppt/charts/chart3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6.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7.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8.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39.xml" ContentType="application/vnd.openxmlformats-officedocument.drawingml.chart+xml"/>
  <Override PartName="/ppt/notesSlides/notesSlide77.xml" ContentType="application/vnd.openxmlformats-officedocument.presentationml.notesSlide+xml"/>
  <Override PartName="/ppt/charts/chart40.xml" ContentType="application/vnd.openxmlformats-officedocument.drawingml.chart+xml"/>
  <Override PartName="/ppt/notesSlides/notesSlide78.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5.xml" ContentType="application/vnd.openxmlformats-officedocument.drawingml.chart+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charts/chart46.xml" ContentType="application/vnd.openxmlformats-officedocument.drawingml.chart+xml"/>
  <Override PartName="/ppt/drawings/drawing11.xml" ContentType="application/vnd.openxmlformats-officedocument.drawingml.chartshapes+xml"/>
  <Override PartName="/ppt/charts/chart47.xml" ContentType="application/vnd.openxmlformats-officedocument.drawingml.chart+xml"/>
  <Override PartName="/ppt/charts/chart48.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2"/>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7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65" r:id="rId87"/>
    <p:sldId id="350" r:id="rId88"/>
    <p:sldId id="351" r:id="rId89"/>
    <p:sldId id="352" r:id="rId90"/>
    <p:sldId id="368" r:id="rId91"/>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a:srgbClr val="66FFFF"/>
    <a:srgbClr val="6600CC"/>
    <a:srgbClr val="FF66FF"/>
    <a:srgbClr val="F17763"/>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10101010101010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111111111111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2121212121212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1313131313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1414141414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15151515151515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616161616161616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1717171717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1818181818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1919191919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2222222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2020202020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21212121212121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22222222222222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23232323.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242424.xlsx"/><Relationship Id="rId1" Type="http://schemas.openxmlformats.org/officeDocument/2006/relationships/image" Target="../media/image129.jpeg"/></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25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26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27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28282828282828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29292929292929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3333333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30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31313131313131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32323232323232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33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34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35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36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37373737373737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38383838383838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39393939393939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4444444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40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42424242424242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43434343434343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44444444444444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4545454545454545.xlsx"/></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47474747474747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5555555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6666666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7777777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888888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999999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2022</c:v>
                </c:pt>
                <c:pt idx="1">
                  <c:v>2023</c:v>
                </c:pt>
                <c:pt idx="2">
                  <c:v>2024</c:v>
                </c:pt>
              </c:numCache>
            </c:numRef>
          </c:cat>
          <c:val>
            <c:numRef>
              <c:f>Лист1!$B$2:$B$4</c:f>
              <c:numCache>
                <c:formatCode>General</c:formatCode>
                <c:ptCount val="3"/>
                <c:pt idx="0">
                  <c:v>44.8</c:v>
                </c:pt>
                <c:pt idx="1">
                  <c:v>43.9</c:v>
                </c:pt>
                <c:pt idx="2">
                  <c:v>43.5</c:v>
                </c:pt>
              </c:numCache>
            </c:numRef>
          </c:val>
          <c:smooth val="0"/>
        </c:ser>
        <c:dLbls>
          <c:showLegendKey val="0"/>
          <c:showVal val="0"/>
          <c:showCatName val="0"/>
          <c:showSerName val="0"/>
          <c:showPercent val="0"/>
          <c:showBubbleSize val="0"/>
        </c:dLbls>
        <c:marker val="1"/>
        <c:smooth val="0"/>
        <c:axId val="201999872"/>
        <c:axId val="36432704"/>
      </c:lineChart>
      <c:catAx>
        <c:axId val="201999872"/>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6432704"/>
        <c:crosses val="autoZero"/>
        <c:auto val="1"/>
        <c:lblAlgn val="ctr"/>
        <c:lblOffset val="100"/>
        <c:noMultiLvlLbl val="0"/>
      </c:catAx>
      <c:valAx>
        <c:axId val="36432704"/>
        <c:scaling>
          <c:orientation val="minMax"/>
        </c:scaling>
        <c:delete val="1"/>
        <c:axPos val="l"/>
        <c:numFmt formatCode="General" sourceLinked="1"/>
        <c:majorTickMark val="out"/>
        <c:minorTickMark val="none"/>
        <c:tickLblPos val="nextTo"/>
        <c:crossAx val="201999872"/>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2021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Столбец1</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#,##0.00</c:formatCode>
                <c:ptCount val="3"/>
                <c:pt idx="0">
                  <c:v>666228275.01999998</c:v>
                </c:pt>
                <c:pt idx="1">
                  <c:v>676702694.01999998</c:v>
                </c:pt>
                <c:pt idx="2">
                  <c:v>-10474419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9.1831194383419756E-3"/>
          <c:w val="0.8258447183064781"/>
          <c:h val="0.79985019585637429"/>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2024 год (план)</c:v>
                </c:pt>
              </c:strCache>
            </c:strRef>
          </c:cat>
          <c:val>
            <c:numRef>
              <c:f>Лист1!$B$2:$B$6</c:f>
              <c:numCache>
                <c:formatCode>#,##0.00</c:formatCode>
                <c:ptCount val="5"/>
                <c:pt idx="0">
                  <c:v>833360.41</c:v>
                </c:pt>
                <c:pt idx="1">
                  <c:v>693320.6</c:v>
                </c:pt>
                <c:pt idx="2">
                  <c:v>641024.19999999995</c:v>
                </c:pt>
                <c:pt idx="3">
                  <c:v>615429.72</c:v>
                </c:pt>
                <c:pt idx="4">
                  <c:v>622901.05000000005</c:v>
                </c:pt>
              </c:numCache>
            </c:numRef>
          </c:val>
        </c:ser>
        <c:dLbls>
          <c:showLegendKey val="0"/>
          <c:showVal val="0"/>
          <c:showCatName val="0"/>
          <c:showSerName val="0"/>
          <c:showPercent val="0"/>
          <c:showBubbleSize val="0"/>
        </c:dLbls>
        <c:gapWidth val="150"/>
        <c:axId val="116140544"/>
        <c:axId val="222370560"/>
      </c:barChart>
      <c:catAx>
        <c:axId val="11614054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22370560"/>
        <c:crosses val="autoZero"/>
        <c:auto val="1"/>
        <c:lblAlgn val="ctr"/>
        <c:lblOffset val="100"/>
        <c:noMultiLvlLbl val="0"/>
      </c:catAx>
      <c:valAx>
        <c:axId val="222370560"/>
        <c:scaling>
          <c:orientation val="minMax"/>
        </c:scaling>
        <c:delete val="1"/>
        <c:axPos val="l"/>
        <c:majorGridlines>
          <c:spPr>
            <a:ln>
              <a:noFill/>
            </a:ln>
          </c:spPr>
        </c:majorGridlines>
        <c:numFmt formatCode="#,##0.00" sourceLinked="1"/>
        <c:majorTickMark val="out"/>
        <c:minorTickMark val="none"/>
        <c:tickLblPos val="nextTo"/>
        <c:crossAx val="11614054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0541815171060477"/>
          <c:h val="0.13394210679100171"/>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2024 год (план)</c:v>
                </c:pt>
              </c:strCache>
            </c:strRef>
          </c:cat>
          <c:val>
            <c:numRef>
              <c:f>Лист1!$B$2:$B$6</c:f>
              <c:numCache>
                <c:formatCode>#,##0.00</c:formatCode>
                <c:ptCount val="5"/>
                <c:pt idx="0">
                  <c:v>848233.48</c:v>
                </c:pt>
                <c:pt idx="1">
                  <c:v>690137.5</c:v>
                </c:pt>
                <c:pt idx="2">
                  <c:v>654331.69999999995</c:v>
                </c:pt>
                <c:pt idx="3">
                  <c:v>615479.72</c:v>
                </c:pt>
                <c:pt idx="4">
                  <c:v>622951.05000000005</c:v>
                </c:pt>
              </c:numCache>
            </c:numRef>
          </c:val>
        </c:ser>
        <c:dLbls>
          <c:showLegendKey val="0"/>
          <c:showVal val="0"/>
          <c:showCatName val="0"/>
          <c:showSerName val="0"/>
          <c:showPercent val="0"/>
          <c:showBubbleSize val="0"/>
        </c:dLbls>
        <c:gapWidth val="150"/>
        <c:axId val="115409920"/>
        <c:axId val="114845952"/>
      </c:barChart>
      <c:catAx>
        <c:axId val="11540992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4845952"/>
        <c:crosses val="autoZero"/>
        <c:auto val="1"/>
        <c:lblAlgn val="ctr"/>
        <c:lblOffset val="100"/>
        <c:noMultiLvlLbl val="0"/>
      </c:catAx>
      <c:valAx>
        <c:axId val="114845952"/>
        <c:scaling>
          <c:orientation val="minMax"/>
        </c:scaling>
        <c:delete val="1"/>
        <c:axPos val="l"/>
        <c:majorGridlines>
          <c:spPr>
            <a:ln>
              <a:noFill/>
            </a:ln>
          </c:spPr>
        </c:majorGridlines>
        <c:numFmt formatCode="#,##0.00" sourceLinked="1"/>
        <c:majorTickMark val="out"/>
        <c:minorTickMark val="none"/>
        <c:tickLblPos val="nextTo"/>
        <c:crossAx val="11540992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2023 год (план)</c:v>
                </c:pt>
              </c:strCache>
            </c:strRef>
          </c:cat>
          <c:val>
            <c:numRef>
              <c:f>Лист1!$B$2:$B$6</c:f>
              <c:numCache>
                <c:formatCode>#,##0.00</c:formatCode>
                <c:ptCount val="5"/>
                <c:pt idx="0">
                  <c:v>-14873.07</c:v>
                </c:pt>
                <c:pt idx="1">
                  <c:v>3183.1</c:v>
                </c:pt>
                <c:pt idx="2">
                  <c:v>-13307.5</c:v>
                </c:pt>
                <c:pt idx="3">
                  <c:v>-50</c:v>
                </c:pt>
                <c:pt idx="4">
                  <c:v>-50</c:v>
                </c:pt>
              </c:numCache>
            </c:numRef>
          </c:val>
        </c:ser>
        <c:dLbls>
          <c:showLegendKey val="0"/>
          <c:showVal val="0"/>
          <c:showCatName val="0"/>
          <c:showSerName val="0"/>
          <c:showPercent val="0"/>
          <c:showBubbleSize val="0"/>
        </c:dLbls>
        <c:gapWidth val="150"/>
        <c:axId val="115410944"/>
        <c:axId val="114847104"/>
      </c:barChart>
      <c:catAx>
        <c:axId val="115410944"/>
        <c:scaling>
          <c:orientation val="minMax"/>
        </c:scaling>
        <c:delete val="1"/>
        <c:axPos val="b"/>
        <c:majorTickMark val="out"/>
        <c:minorTickMark val="none"/>
        <c:tickLblPos val="nextTo"/>
        <c:crossAx val="114847104"/>
        <c:crosses val="autoZero"/>
        <c:auto val="1"/>
        <c:lblAlgn val="ctr"/>
        <c:lblOffset val="100"/>
        <c:noMultiLvlLbl val="0"/>
      </c:catAx>
      <c:valAx>
        <c:axId val="114847104"/>
        <c:scaling>
          <c:orientation val="minMax"/>
        </c:scaling>
        <c:delete val="1"/>
        <c:axPos val="l"/>
        <c:majorGridlines>
          <c:spPr>
            <a:ln>
              <a:noFill/>
            </a:ln>
          </c:spPr>
        </c:majorGridlines>
        <c:numFmt formatCode="#,##0.00" sourceLinked="1"/>
        <c:majorTickMark val="out"/>
        <c:minorTickMark val="none"/>
        <c:tickLblPos val="nextTo"/>
        <c:crossAx val="11541094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9274650486863468"/>
          <c:h val="0.16608821242084212"/>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2019837302045E-2"/>
          <c:y val="1.2578498592536486E-3"/>
          <c:w val="0.79803735798902986"/>
          <c:h val="0.99874222835999937"/>
        </c:manualLayout>
      </c:layout>
      <c:pie3D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ru-RU" sz="1200" dirty="0" smtClean="0"/>
                      <a:t>258 586,6</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258586.6</c:v>
                </c:pt>
                <c:pt idx="1">
                  <c:v>382437.6</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2023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272990.09999999998</c:v>
                </c:pt>
                <c:pt idx="1">
                  <c:v>342439.6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2024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2024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280487.09999999998</c:v>
                </c:pt>
                <c:pt idx="1">
                  <c:v>342413.9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(факт)</c:v>
                </c:pt>
                <c:pt idx="2">
                  <c:v>2022 (план)</c:v>
                </c:pt>
                <c:pt idx="3">
                  <c:v>2023 (план)</c:v>
                </c:pt>
                <c:pt idx="4">
                  <c:v>2024 (план)</c:v>
                </c:pt>
              </c:strCache>
            </c:strRef>
          </c:cat>
          <c:val>
            <c:numRef>
              <c:f>Лист1!$B$2:$B$6</c:f>
              <c:numCache>
                <c:formatCode>#,##0.0</c:formatCode>
                <c:ptCount val="5"/>
                <c:pt idx="0">
                  <c:v>601540.9</c:v>
                </c:pt>
                <c:pt idx="1">
                  <c:v>423262.6</c:v>
                </c:pt>
                <c:pt idx="2">
                  <c:v>382437.6</c:v>
                </c:pt>
                <c:pt idx="3">
                  <c:v>342439.62</c:v>
                </c:pt>
                <c:pt idx="4">
                  <c:v>342413.93</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(факт)</c:v>
                </c:pt>
                <c:pt idx="2">
                  <c:v>2022 (план)</c:v>
                </c:pt>
                <c:pt idx="3">
                  <c:v>2023 (план)</c:v>
                </c:pt>
                <c:pt idx="4">
                  <c:v>2024 (план)</c:v>
                </c:pt>
              </c:strCache>
            </c:strRef>
          </c:cat>
          <c:val>
            <c:numRef>
              <c:f>Лист1!$C$2:$C$6</c:f>
              <c:numCache>
                <c:formatCode>#,##0.0</c:formatCode>
                <c:ptCount val="5"/>
                <c:pt idx="0">
                  <c:v>186074.8</c:v>
                </c:pt>
                <c:pt idx="1">
                  <c:v>195702.1</c:v>
                </c:pt>
                <c:pt idx="2">
                  <c:v>219799</c:v>
                </c:pt>
                <c:pt idx="3">
                  <c:v>237638.16</c:v>
                </c:pt>
                <c:pt idx="4">
                  <c:v>244633.07</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(факт)</c:v>
                </c:pt>
                <c:pt idx="1">
                  <c:v>2021 (факт)</c:v>
                </c:pt>
                <c:pt idx="2">
                  <c:v>2022 (план)</c:v>
                </c:pt>
                <c:pt idx="3">
                  <c:v>2023 (план)</c:v>
                </c:pt>
                <c:pt idx="4">
                  <c:v>2024 (план)</c:v>
                </c:pt>
              </c:strCache>
            </c:strRef>
          </c:cat>
          <c:val>
            <c:numRef>
              <c:f>Лист1!$D$2:$D$6</c:f>
              <c:numCache>
                <c:formatCode>#,##0.0</c:formatCode>
                <c:ptCount val="5"/>
                <c:pt idx="0">
                  <c:v>45744.6</c:v>
                </c:pt>
                <c:pt idx="1">
                  <c:v>74355.899999999994</c:v>
                </c:pt>
                <c:pt idx="2">
                  <c:v>38787.599999999999</c:v>
                </c:pt>
                <c:pt idx="3">
                  <c:v>35351.949999999997</c:v>
                </c:pt>
                <c:pt idx="4">
                  <c:v>35854.050000000003</c:v>
                </c:pt>
              </c:numCache>
            </c:numRef>
          </c:val>
        </c:ser>
        <c:dLbls>
          <c:showLegendKey val="0"/>
          <c:showVal val="0"/>
          <c:showCatName val="0"/>
          <c:showSerName val="0"/>
          <c:showPercent val="0"/>
          <c:showBubbleSize val="0"/>
        </c:dLbls>
        <c:axId val="115721216"/>
        <c:axId val="184477376"/>
      </c:areaChart>
      <c:catAx>
        <c:axId val="115721216"/>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84477376"/>
        <c:crosses val="autoZero"/>
        <c:auto val="1"/>
        <c:lblAlgn val="ctr"/>
        <c:lblOffset val="100"/>
        <c:noMultiLvlLbl val="0"/>
      </c:catAx>
      <c:valAx>
        <c:axId val="184477376"/>
        <c:scaling>
          <c:orientation val="minMax"/>
        </c:scaling>
        <c:delete val="1"/>
        <c:axPos val="l"/>
        <c:numFmt formatCode="#,##0.0" sourceLinked="1"/>
        <c:majorTickMark val="out"/>
        <c:minorTickMark val="none"/>
        <c:tickLblPos val="nextTo"/>
        <c:crossAx val="115721216"/>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2024 год</c:v>
                </c:pt>
                <c:pt idx="1">
                  <c:v>2023 год</c:v>
                </c:pt>
                <c:pt idx="2">
                  <c:v>2022 год</c:v>
                </c:pt>
              </c:strCache>
            </c:strRef>
          </c:cat>
          <c:val>
            <c:numRef>
              <c:f>Лист1!$B$2:$B$4</c:f>
              <c:numCache>
                <c:formatCode>#,##0.0</c:formatCode>
                <c:ptCount val="3"/>
                <c:pt idx="0">
                  <c:v>312792.7</c:v>
                </c:pt>
                <c:pt idx="1">
                  <c:v>342439.6</c:v>
                </c:pt>
                <c:pt idx="2">
                  <c:v>382437.6</c:v>
                </c:pt>
              </c:numCache>
            </c:numRef>
          </c:val>
        </c:ser>
        <c:dLbls>
          <c:showLegendKey val="0"/>
          <c:showVal val="0"/>
          <c:showCatName val="0"/>
          <c:showSerName val="0"/>
          <c:showPercent val="0"/>
          <c:showBubbleSize val="0"/>
        </c:dLbls>
        <c:gapWidth val="150"/>
        <c:axId val="155290112"/>
        <c:axId val="184462144"/>
      </c:barChart>
      <c:catAx>
        <c:axId val="155290112"/>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84462144"/>
        <c:crosses val="autoZero"/>
        <c:auto val="1"/>
        <c:lblAlgn val="ctr"/>
        <c:lblOffset val="100"/>
        <c:noMultiLvlLbl val="0"/>
      </c:catAx>
      <c:valAx>
        <c:axId val="184462144"/>
        <c:scaling>
          <c:orientation val="minMax"/>
        </c:scaling>
        <c:delete val="1"/>
        <c:axPos val="b"/>
        <c:numFmt formatCode="#,##0.0" sourceLinked="1"/>
        <c:majorTickMark val="out"/>
        <c:minorTickMark val="none"/>
        <c:tickLblPos val="nextTo"/>
        <c:crossAx val="1552901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89138648293963252"/>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4.1666666666666666E-3"/>
                  <c:y val="3.3960821286402765E-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32691.4</c:v>
                </c:pt>
                <c:pt idx="1">
                  <c:v>79.7</c:v>
                </c:pt>
                <c:pt idx="2">
                  <c:v>179.8</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Лист1!$C$2:$C$4</c:f>
              <c:numCache>
                <c:formatCode>#,##0.0</c:formatCode>
                <c:ptCount val="3"/>
                <c:pt idx="0">
                  <c:v>89922.7</c:v>
                </c:pt>
                <c:pt idx="1">
                  <c:v>81000</c:v>
                </c:pt>
                <c:pt idx="2">
                  <c:v>80615.100000000006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Лист1!$D$2:$D$4</c:f>
              <c:numCache>
                <c:formatCode>#,##0.0</c:formatCode>
                <c:ptCount val="3"/>
                <c:pt idx="0">
                  <c:v>246779.6</c:v>
                </c:pt>
                <c:pt idx="1">
                  <c:v>248465.7</c:v>
                </c:pt>
                <c:pt idx="2">
                  <c:v>248525.2</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Лист1!$E$2:$E$4</c:f>
              <c:numCache>
                <c:formatCode>#,##0.0</c:formatCode>
                <c:ptCount val="3"/>
                <c:pt idx="0">
                  <c:v>12894.3</c:v>
                </c:pt>
                <c:pt idx="1">
                  <c:v>12894.3</c:v>
                </c:pt>
                <c:pt idx="2">
                  <c:v>13093.8</c:v>
                </c:pt>
              </c:numCache>
            </c:numRef>
          </c:val>
        </c:ser>
        <c:dLbls>
          <c:showLegendKey val="0"/>
          <c:showVal val="0"/>
          <c:showCatName val="0"/>
          <c:showSerName val="0"/>
          <c:showPercent val="0"/>
          <c:showBubbleSize val="0"/>
        </c:dLbls>
        <c:gapWidth val="150"/>
        <c:axId val="155316736"/>
        <c:axId val="184463872"/>
      </c:barChart>
      <c:catAx>
        <c:axId val="1553167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84463872"/>
        <c:crosses val="autoZero"/>
        <c:auto val="1"/>
        <c:lblAlgn val="ctr"/>
        <c:lblOffset val="100"/>
        <c:noMultiLvlLbl val="0"/>
      </c:catAx>
      <c:valAx>
        <c:axId val="184463872"/>
        <c:scaling>
          <c:orientation val="minMax"/>
        </c:scaling>
        <c:delete val="1"/>
        <c:axPos val="l"/>
        <c:majorGridlines>
          <c:spPr>
            <a:ln>
              <a:noFill/>
            </a:ln>
          </c:spPr>
        </c:majorGridlines>
        <c:numFmt formatCode="#,##0.0" sourceLinked="1"/>
        <c:majorTickMark val="out"/>
        <c:minorTickMark val="none"/>
        <c:tickLblPos val="nextTo"/>
        <c:crossAx val="15531673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1740649606299213E-2"/>
          <c:y val="4.2003631538515265E-3"/>
          <c:w val="0.91229068241469813"/>
          <c:h val="0.21331010144264134"/>
        </c:manualLayout>
      </c:layout>
      <c:overlay val="0"/>
      <c:txPr>
        <a:bodyPr/>
        <a:lstStyle/>
        <a:p>
          <a:pPr>
            <a:defRPr sz="106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7282.3</c:v>
                </c:pt>
                <c:pt idx="1">
                  <c:v>3175</c:v>
                </c:pt>
                <c:pt idx="2">
                  <c:v>1289.8</c:v>
                </c:pt>
                <c:pt idx="3">
                  <c:v>3302.3</c:v>
                </c:pt>
                <c:pt idx="4">
                  <c:v>2253.9</c:v>
                </c:pt>
                <c:pt idx="5">
                  <c:v>526.20000000000005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7346.5</c:v>
                </c:pt>
                <c:pt idx="1">
                  <c:v>3184.5</c:v>
                </c:pt>
                <c:pt idx="2">
                  <c:v>1261.9000000000001</c:v>
                </c:pt>
                <c:pt idx="3">
                  <c:v>3267.3</c:v>
                </c:pt>
                <c:pt idx="4">
                  <c:v>2304.6</c:v>
                </c:pt>
                <c:pt idx="5">
                  <c:v>510.8</c:v>
                </c:pt>
              </c:numCache>
            </c:numRef>
          </c:val>
        </c:ser>
        <c:dLbls>
          <c:showLegendKey val="0"/>
          <c:showVal val="0"/>
          <c:showCatName val="0"/>
          <c:showSerName val="0"/>
          <c:showPercent val="0"/>
          <c:showBubbleSize val="0"/>
        </c:dLbls>
        <c:gapWidth val="150"/>
        <c:shape val="cylinder"/>
        <c:axId val="35325440"/>
        <c:axId val="34457856"/>
        <c:axId val="0"/>
      </c:bar3DChart>
      <c:catAx>
        <c:axId val="353254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34457856"/>
        <c:crosses val="autoZero"/>
        <c:auto val="1"/>
        <c:lblAlgn val="ctr"/>
        <c:lblOffset val="100"/>
        <c:noMultiLvlLbl val="0"/>
      </c:catAx>
      <c:valAx>
        <c:axId val="34457856"/>
        <c:scaling>
          <c:orientation val="minMax"/>
        </c:scaling>
        <c:delete val="1"/>
        <c:axPos val="l"/>
        <c:numFmt formatCode="#,##0.0" sourceLinked="1"/>
        <c:majorTickMark val="out"/>
        <c:minorTickMark val="none"/>
        <c:tickLblPos val="nextTo"/>
        <c:crossAx val="35325440"/>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48.4</c:v>
                </c:pt>
                <c:pt idx="1">
                  <c:v>12.3</c:v>
                </c:pt>
                <c:pt idx="2">
                  <c:v>1.8</c:v>
                </c:pt>
                <c:pt idx="3">
                  <c:v>0.7</c:v>
                </c:pt>
                <c:pt idx="4">
                  <c:v>0.1</c:v>
                </c:pt>
                <c:pt idx="5">
                  <c:v>5.8</c:v>
                </c:pt>
                <c:pt idx="6">
                  <c:v>0.4</c:v>
                </c:pt>
                <c:pt idx="7">
                  <c:v>15.1</c:v>
                </c:pt>
                <c:pt idx="8">
                  <c:v>9</c:v>
                </c:pt>
                <c:pt idx="9">
                  <c:v>2.6</c:v>
                </c:pt>
                <c:pt idx="10">
                  <c:v>2.2000000000000002</c:v>
                </c:pt>
                <c:pt idx="11">
                  <c:v>0.8</c:v>
                </c:pt>
                <c:pt idx="12">
                  <c:v>0.4</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c:v>
                </c:pt>
                <c:pt idx="1">
                  <c:v>10.9</c:v>
                </c:pt>
                <c:pt idx="2">
                  <c:v>1.5</c:v>
                </c:pt>
                <c:pt idx="3">
                  <c:v>0.5</c:v>
                </c:pt>
                <c:pt idx="4">
                  <c:v>0.1</c:v>
                </c:pt>
                <c:pt idx="5">
                  <c:v>5.9</c:v>
                </c:pt>
                <c:pt idx="6">
                  <c:v>0.7</c:v>
                </c:pt>
                <c:pt idx="7">
                  <c:v>14.5</c:v>
                </c:pt>
                <c:pt idx="8">
                  <c:v>7.4</c:v>
                </c:pt>
                <c:pt idx="9">
                  <c:v>2.5</c:v>
                </c:pt>
                <c:pt idx="10">
                  <c:v>2.1</c:v>
                </c:pt>
                <c:pt idx="11">
                  <c:v>1</c:v>
                </c:pt>
                <c:pt idx="12">
                  <c:v>0.4</c:v>
                </c:pt>
                <c:pt idx="13">
                  <c:v>1.6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2024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50.5</c:v>
                </c:pt>
                <c:pt idx="1">
                  <c:v>10.8</c:v>
                </c:pt>
                <c:pt idx="2">
                  <c:v>1.4</c:v>
                </c:pt>
                <c:pt idx="3">
                  <c:v>0.5</c:v>
                </c:pt>
                <c:pt idx="4">
                  <c:v>0.1</c:v>
                </c:pt>
                <c:pt idx="5">
                  <c:v>5.9</c:v>
                </c:pt>
                <c:pt idx="6">
                  <c:v>0.6</c:v>
                </c:pt>
                <c:pt idx="7">
                  <c:v>14.3</c:v>
                </c:pt>
                <c:pt idx="8">
                  <c:v>7.3</c:v>
                </c:pt>
                <c:pt idx="9">
                  <c:v>2.2999999999999998</c:v>
                </c:pt>
                <c:pt idx="10">
                  <c:v>2.1</c:v>
                </c:pt>
                <c:pt idx="11">
                  <c:v>1</c:v>
                </c:pt>
                <c:pt idx="12">
                  <c:v>0.3</c:v>
                </c:pt>
                <c:pt idx="13">
                  <c:v>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32.75</c:v>
                </c:pt>
                <c:pt idx="1">
                  <c:v>3.47</c:v>
                </c:pt>
                <c:pt idx="2">
                  <c:v>90.73</c:v>
                </c:pt>
                <c:pt idx="3">
                  <c:v>451.57</c:v>
                </c:pt>
                <c:pt idx="4">
                  <c:v>2682.91</c:v>
                </c:pt>
                <c:pt idx="5">
                  <c:v>563.23</c:v>
                </c:pt>
                <c:pt idx="6">
                  <c:v>142.85</c:v>
                </c:pt>
                <c:pt idx="7">
                  <c:v>15.42</c:v>
                </c:pt>
                <c:pt idx="8">
                  <c:v>846.37</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392.99</c:v>
                </c:pt>
                <c:pt idx="1">
                  <c:v>41.63</c:v>
                </c:pt>
                <c:pt idx="2">
                  <c:v>1088.78</c:v>
                </c:pt>
                <c:pt idx="3">
                  <c:v>5418.86</c:v>
                </c:pt>
                <c:pt idx="4">
                  <c:v>32194.95</c:v>
                </c:pt>
                <c:pt idx="5">
                  <c:v>6758.77</c:v>
                </c:pt>
                <c:pt idx="6">
                  <c:v>1714.15</c:v>
                </c:pt>
                <c:pt idx="7">
                  <c:v>185</c:v>
                </c:pt>
                <c:pt idx="8">
                  <c:v>10156.48</c:v>
                </c:pt>
              </c:numCache>
            </c:numRef>
          </c:val>
        </c:ser>
        <c:dLbls>
          <c:showLegendKey val="0"/>
          <c:showVal val="0"/>
          <c:showCatName val="0"/>
          <c:showSerName val="0"/>
          <c:showPercent val="0"/>
          <c:showBubbleSize val="0"/>
        </c:dLbls>
        <c:gapWidth val="150"/>
        <c:axId val="234290688"/>
        <c:axId val="222203840"/>
      </c:barChart>
      <c:catAx>
        <c:axId val="23429068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22203840"/>
        <c:crosses val="autoZero"/>
        <c:auto val="1"/>
        <c:lblAlgn val="ctr"/>
        <c:lblOffset val="100"/>
        <c:noMultiLvlLbl val="0"/>
      </c:catAx>
      <c:valAx>
        <c:axId val="222203840"/>
        <c:scaling>
          <c:orientation val="minMax"/>
        </c:scaling>
        <c:delete val="1"/>
        <c:axPos val="b"/>
        <c:majorGridlines/>
        <c:numFmt formatCode="General" sourceLinked="1"/>
        <c:majorTickMark val="out"/>
        <c:minorTickMark val="none"/>
        <c:tickLblPos val="nextTo"/>
        <c:crossAx val="23429068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159.09424800319491</c:v>
                </c:pt>
                <c:pt idx="1">
                  <c:v>27.86721285714286</c:v>
                </c:pt>
                <c:pt idx="2">
                  <c:v>137.25846493261457</c:v>
                </c:pt>
                <c:pt idx="3">
                  <c:v>133.94285068181819</c:v>
                </c:pt>
                <c:pt idx="4">
                  <c:v>82.114903146853152</c:v>
                </c:pt>
                <c:pt idx="5">
                  <c:v>45.438800180180181</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13.257854000266242</c:v>
                </c:pt>
                <c:pt idx="1">
                  <c:v>2.3222677380952383</c:v>
                </c:pt>
                <c:pt idx="2">
                  <c:v>11.438205411051214</c:v>
                </c:pt>
                <c:pt idx="3">
                  <c:v>11.161904223484848</c:v>
                </c:pt>
                <c:pt idx="4">
                  <c:v>6.842908595571096</c:v>
                </c:pt>
                <c:pt idx="5">
                  <c:v>3.7865666816816819</c:v>
                </c:pt>
              </c:numCache>
            </c:numRef>
          </c:val>
        </c:ser>
        <c:dLbls>
          <c:showLegendKey val="0"/>
          <c:showVal val="0"/>
          <c:showCatName val="0"/>
          <c:showSerName val="0"/>
          <c:showPercent val="0"/>
          <c:showBubbleSize val="0"/>
        </c:dLbls>
        <c:gapWidth val="150"/>
        <c:shape val="cylinder"/>
        <c:axId val="223679488"/>
        <c:axId val="34865152"/>
        <c:axId val="0"/>
      </c:bar3DChart>
      <c:catAx>
        <c:axId val="2236794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4865152"/>
        <c:crosses val="autoZero"/>
        <c:auto val="1"/>
        <c:lblAlgn val="ctr"/>
        <c:lblOffset val="100"/>
        <c:noMultiLvlLbl val="0"/>
      </c:catAx>
      <c:valAx>
        <c:axId val="34865152"/>
        <c:scaling>
          <c:orientation val="minMax"/>
        </c:scaling>
        <c:delete val="1"/>
        <c:axPos val="l"/>
        <c:numFmt formatCode="#,##0.00_ ;\-#,##0.00\ " sourceLinked="1"/>
        <c:majorTickMark val="out"/>
        <c:minorTickMark val="none"/>
        <c:tickLblPos val="nextTo"/>
        <c:crossAx val="223679488"/>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48.4</c:v>
                </c:pt>
                <c:pt idx="1">
                  <c:v>51</c:v>
                </c:pt>
                <c:pt idx="2">
                  <c:v>50.5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7557920914770166"/>
          <c:y val="0.16560028020393716"/>
          <c:w val="0.40407048789450745"/>
          <c:h val="0.6687994395921256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#,##0.0</c:formatCode>
                <c:ptCount val="3"/>
                <c:pt idx="0">
                  <c:v>12.3</c:v>
                </c:pt>
                <c:pt idx="1">
                  <c:v>10.9</c:v>
                </c:pt>
                <c:pt idx="2">
                  <c:v>10.8</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1.8</c:v>
                </c:pt>
                <c:pt idx="1">
                  <c:v>1.5</c:v>
                </c:pt>
                <c:pt idx="2">
                  <c:v>1.4</c:v>
                </c:pt>
              </c:numCache>
            </c:numRef>
          </c:val>
        </c:ser>
        <c:dLbls>
          <c:showLegendKey val="0"/>
          <c:showVal val="0"/>
          <c:showCatName val="0"/>
          <c:showSerName val="0"/>
          <c:showPercent val="0"/>
          <c:showBubbleSize val="0"/>
        </c:dLbls>
        <c:gapWidth val="150"/>
        <c:shape val="cylinder"/>
        <c:axId val="335604736"/>
        <c:axId val="115217472"/>
        <c:axId val="0"/>
      </c:bar3DChart>
      <c:catAx>
        <c:axId val="3356047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5217472"/>
        <c:crosses val="autoZero"/>
        <c:auto val="1"/>
        <c:lblAlgn val="ctr"/>
        <c:lblOffset val="100"/>
        <c:noMultiLvlLbl val="0"/>
      </c:catAx>
      <c:valAx>
        <c:axId val="115217472"/>
        <c:scaling>
          <c:orientation val="minMax"/>
        </c:scaling>
        <c:delete val="1"/>
        <c:axPos val="l"/>
        <c:numFmt formatCode="General" sourceLinked="1"/>
        <c:majorTickMark val="out"/>
        <c:minorTickMark val="none"/>
        <c:tickLblPos val="nextTo"/>
        <c:crossAx val="335604736"/>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0.7</c:v>
                </c:pt>
                <c:pt idx="1">
                  <c:v>0.5</c:v>
                </c:pt>
                <c:pt idx="2">
                  <c:v>0.5</c:v>
                </c:pt>
              </c:numCache>
            </c:numRef>
          </c:val>
        </c:ser>
        <c:dLbls>
          <c:showLegendKey val="0"/>
          <c:showVal val="0"/>
          <c:showCatName val="0"/>
          <c:showSerName val="0"/>
          <c:showPercent val="0"/>
          <c:showBubbleSize val="0"/>
        </c:dLbls>
        <c:gapWidth val="150"/>
        <c:axId val="357946880"/>
        <c:axId val="115245056"/>
      </c:barChart>
      <c:catAx>
        <c:axId val="35794688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5245056"/>
        <c:crosses val="autoZero"/>
        <c:auto val="1"/>
        <c:lblAlgn val="ctr"/>
        <c:lblOffset val="100"/>
        <c:noMultiLvlLbl val="0"/>
      </c:catAx>
      <c:valAx>
        <c:axId val="115245056"/>
        <c:scaling>
          <c:orientation val="minMax"/>
        </c:scaling>
        <c:delete val="1"/>
        <c:axPos val="l"/>
        <c:numFmt formatCode="General" sourceLinked="1"/>
        <c:majorTickMark val="out"/>
        <c:minorTickMark val="none"/>
        <c:tickLblPos val="nextTo"/>
        <c:crossAx val="357946880"/>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358927872"/>
        <c:axId val="115218624"/>
      </c:barChart>
      <c:catAx>
        <c:axId val="358927872"/>
        <c:scaling>
          <c:orientation val="minMax"/>
        </c:scaling>
        <c:delete val="0"/>
        <c:axPos val="l"/>
        <c:majorTickMark val="out"/>
        <c:minorTickMark val="none"/>
        <c:tickLblPos val="nextTo"/>
        <c:txPr>
          <a:bodyPr/>
          <a:lstStyle/>
          <a:p>
            <a:pPr>
              <a:defRPr sz="1000"/>
            </a:pPr>
            <a:endParaRPr lang="ru-RU"/>
          </a:p>
        </c:txPr>
        <c:crossAx val="115218624"/>
        <c:crosses val="autoZero"/>
        <c:auto val="1"/>
        <c:lblAlgn val="ctr"/>
        <c:lblOffset val="100"/>
        <c:noMultiLvlLbl val="0"/>
      </c:catAx>
      <c:valAx>
        <c:axId val="115218624"/>
        <c:scaling>
          <c:orientation val="minMax"/>
        </c:scaling>
        <c:delete val="1"/>
        <c:axPos val="b"/>
        <c:numFmt formatCode="General" sourceLinked="1"/>
        <c:majorTickMark val="out"/>
        <c:minorTickMark val="none"/>
        <c:tickLblPos val="nextTo"/>
        <c:crossAx val="358927872"/>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259.3</c:v>
                </c:pt>
                <c:pt idx="1">
                  <c:v>72.400000000000006</c:v>
                </c:pt>
                <c:pt idx="2">
                  <c:v>26.3</c:v>
                </c:pt>
                <c:pt idx="3">
                  <c:v>112.3</c:v>
                </c:pt>
                <c:pt idx="4">
                  <c:v>42.8</c:v>
                </c:pt>
                <c:pt idx="5">
                  <c:v>11.3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 </c:v>
                </c:pt>
                <c:pt idx="2">
                  <c:v>2024 год</c:v>
                </c:pt>
              </c:strCache>
            </c:strRef>
          </c:cat>
          <c:val>
            <c:numRef>
              <c:f>Лист1!$B$2:$B$4</c:f>
              <c:numCache>
                <c:formatCode>General</c:formatCode>
                <c:ptCount val="3"/>
                <c:pt idx="0">
                  <c:v>5.8</c:v>
                </c:pt>
                <c:pt idx="1">
                  <c:v>5.9</c:v>
                </c:pt>
                <c:pt idx="2">
                  <c:v>5.9</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16568013390133338"/>
          <c:y val="3.7062889441247568E-2"/>
          <c:w val="0.40650219192403036"/>
          <c:h val="0.86754841539598582"/>
        </c:manualLayout>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12137.1</c:v>
                </c:pt>
                <c:pt idx="1">
                  <c:v>11835.3</c:v>
                </c:pt>
                <c:pt idx="2">
                  <c:v>12071.2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600873127029605"/>
          <c:y val="0.31704247976557914"/>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0.7</c:v>
                </c:pt>
                <c:pt idx="2">
                  <c:v>0.6</c:v>
                </c:pt>
              </c:numCache>
            </c:numRef>
          </c:val>
        </c:ser>
        <c:dLbls>
          <c:showLegendKey val="0"/>
          <c:showVal val="0"/>
          <c:showCatName val="0"/>
          <c:showSerName val="0"/>
          <c:showPercent val="0"/>
          <c:showBubbleSize val="0"/>
        </c:dLbls>
        <c:gapWidth val="150"/>
        <c:axId val="361421824"/>
        <c:axId val="333582272"/>
      </c:barChart>
      <c:catAx>
        <c:axId val="36142182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33582272"/>
        <c:crosses val="autoZero"/>
        <c:auto val="1"/>
        <c:lblAlgn val="ctr"/>
        <c:lblOffset val="100"/>
        <c:noMultiLvlLbl val="0"/>
      </c:catAx>
      <c:valAx>
        <c:axId val="333582272"/>
        <c:scaling>
          <c:orientation val="minMax"/>
        </c:scaling>
        <c:delete val="1"/>
        <c:axPos val="l"/>
        <c:numFmt formatCode="General" sourceLinked="1"/>
        <c:majorTickMark val="out"/>
        <c:minorTickMark val="none"/>
        <c:tickLblPos val="nextTo"/>
        <c:crossAx val="3614218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0.0</c:formatCode>
                <c:ptCount val="3"/>
                <c:pt idx="0">
                  <c:v>15.1</c:v>
                </c:pt>
                <c:pt idx="1">
                  <c:v>14.5</c:v>
                </c:pt>
                <c:pt idx="2">
                  <c:v>14.3</c:v>
                </c:pt>
              </c:numCache>
            </c:numRef>
          </c:val>
        </c:ser>
        <c:dLbls>
          <c:showLegendKey val="0"/>
          <c:showVal val="0"/>
          <c:showCatName val="0"/>
          <c:showSerName val="0"/>
          <c:showPercent val="0"/>
          <c:showBubbleSize val="0"/>
        </c:dLbls>
        <c:gapWidth val="150"/>
        <c:shape val="cylinder"/>
        <c:axId val="312948224"/>
        <c:axId val="314396608"/>
        <c:axId val="0"/>
      </c:bar3DChart>
      <c:catAx>
        <c:axId val="312948224"/>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314396608"/>
        <c:crosses val="autoZero"/>
        <c:auto val="1"/>
        <c:lblAlgn val="ctr"/>
        <c:lblOffset val="100"/>
        <c:noMultiLvlLbl val="0"/>
      </c:catAx>
      <c:valAx>
        <c:axId val="314396608"/>
        <c:scaling>
          <c:orientation val="minMax"/>
        </c:scaling>
        <c:delete val="1"/>
        <c:axPos val="l"/>
        <c:numFmt formatCode="0.0" sourceLinked="1"/>
        <c:majorTickMark val="out"/>
        <c:minorTickMark val="none"/>
        <c:tickLblPos val="nextTo"/>
        <c:crossAx val="3129482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formatCode="#,##0.0">
                  <c:v>9</c:v>
                </c:pt>
                <c:pt idx="1">
                  <c:v>7.4</c:v>
                </c:pt>
                <c:pt idx="2">
                  <c:v>7.3</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2.6</c:v>
                </c:pt>
                <c:pt idx="1">
                  <c:v>2.5</c:v>
                </c:pt>
                <c:pt idx="2">
                  <c:v>2.2999999999999998</c:v>
                </c:pt>
              </c:numCache>
            </c:numRef>
          </c:val>
        </c:ser>
        <c:dLbls>
          <c:showLegendKey val="0"/>
          <c:showVal val="0"/>
          <c:showCatName val="0"/>
          <c:showSerName val="0"/>
          <c:showPercent val="0"/>
          <c:showBubbleSize val="0"/>
        </c:dLbls>
        <c:gapWidth val="100"/>
        <c:shape val="cylinder"/>
        <c:axId val="315311616"/>
        <c:axId val="333535424"/>
        <c:axId val="0"/>
      </c:bar3DChart>
      <c:valAx>
        <c:axId val="333535424"/>
        <c:scaling>
          <c:orientation val="minMax"/>
        </c:scaling>
        <c:delete val="1"/>
        <c:axPos val="l"/>
        <c:numFmt formatCode="General" sourceLinked="1"/>
        <c:majorTickMark val="out"/>
        <c:minorTickMark val="none"/>
        <c:tickLblPos val="nextTo"/>
        <c:crossAx val="315311616"/>
        <c:crosses val="autoZero"/>
        <c:crossBetween val="between"/>
      </c:valAx>
      <c:catAx>
        <c:axId val="3153116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33535424"/>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2.2000000000000002</c:v>
                </c:pt>
                <c:pt idx="1">
                  <c:v>2.1</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0.8</c:v>
                </c:pt>
                <c:pt idx="1">
                  <c:v>1</c:v>
                </c:pt>
                <c:pt idx="2">
                  <c:v>1</c:v>
                </c:pt>
              </c:numCache>
            </c:numRef>
          </c:val>
        </c:ser>
        <c:dLbls>
          <c:showLegendKey val="0"/>
          <c:showVal val="0"/>
          <c:showCatName val="0"/>
          <c:showSerName val="0"/>
          <c:showPercent val="0"/>
          <c:showBubbleSize val="0"/>
        </c:dLbls>
        <c:gapWidth val="150"/>
        <c:shape val="cone"/>
        <c:axId val="362841600"/>
        <c:axId val="235018432"/>
        <c:axId val="105013888"/>
      </c:bar3DChart>
      <c:catAx>
        <c:axId val="36284160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5018432"/>
        <c:crosses val="autoZero"/>
        <c:auto val="1"/>
        <c:lblAlgn val="ctr"/>
        <c:lblOffset val="100"/>
        <c:noMultiLvlLbl val="0"/>
      </c:catAx>
      <c:valAx>
        <c:axId val="235018432"/>
        <c:scaling>
          <c:orientation val="minMax"/>
        </c:scaling>
        <c:delete val="1"/>
        <c:axPos val="l"/>
        <c:majorGridlines/>
        <c:numFmt formatCode="General" sourceLinked="1"/>
        <c:majorTickMark val="out"/>
        <c:minorTickMark val="none"/>
        <c:tickLblPos val="nextTo"/>
        <c:crossAx val="362841600"/>
        <c:crosses val="autoZero"/>
        <c:crossBetween val="between"/>
      </c:valAx>
      <c:serAx>
        <c:axId val="105013888"/>
        <c:scaling>
          <c:orientation val="minMax"/>
        </c:scaling>
        <c:delete val="1"/>
        <c:axPos val="b"/>
        <c:majorTickMark val="out"/>
        <c:minorTickMark val="none"/>
        <c:tickLblPos val="nextTo"/>
        <c:crossAx val="235018432"/>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2023 год</c:v>
                </c:pt>
                <c:pt idx="2">
                  <c:v>2024 год</c:v>
                </c:pt>
              </c:strCache>
            </c:strRef>
          </c:cat>
          <c:val>
            <c:numRef>
              <c:f>Лист1!$B$2:$B$4</c:f>
              <c:numCache>
                <c:formatCode>General</c:formatCode>
                <c:ptCount val="3"/>
                <c:pt idx="0">
                  <c:v>0.4</c:v>
                </c:pt>
                <c:pt idx="1">
                  <c:v>0.4</c:v>
                </c:pt>
                <c:pt idx="2">
                  <c:v>0.4</c:v>
                </c:pt>
              </c:numCache>
            </c:numRef>
          </c:val>
        </c:ser>
        <c:dLbls>
          <c:showLegendKey val="0"/>
          <c:showVal val="0"/>
          <c:showCatName val="0"/>
          <c:showSerName val="0"/>
          <c:showPercent val="0"/>
          <c:showBubbleSize val="0"/>
        </c:dLbls>
        <c:gapWidth val="100"/>
        <c:shape val="cylinder"/>
        <c:axId val="373700608"/>
        <c:axId val="332150400"/>
        <c:axId val="0"/>
      </c:bar3DChart>
      <c:valAx>
        <c:axId val="332150400"/>
        <c:scaling>
          <c:orientation val="minMax"/>
        </c:scaling>
        <c:delete val="1"/>
        <c:axPos val="l"/>
        <c:numFmt formatCode="General" sourceLinked="1"/>
        <c:majorTickMark val="out"/>
        <c:minorTickMark val="none"/>
        <c:tickLblPos val="nextTo"/>
        <c:crossAx val="373700608"/>
        <c:crosses val="autoZero"/>
        <c:crossBetween val="between"/>
      </c:valAx>
      <c:catAx>
        <c:axId val="3737006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32150400"/>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2022 год</c:v>
                </c:pt>
                <c:pt idx="1">
                  <c:v>2023 год</c:v>
                </c:pt>
                <c:pt idx="2">
                  <c:v>2024 год</c:v>
                </c:pt>
              </c:strCache>
            </c:strRef>
          </c:cat>
          <c:val>
            <c:numRef>
              <c:f>Лист1!$B$2:$B$4</c:f>
              <c:numCache>
                <c:formatCode>General</c:formatCode>
                <c:ptCount val="3"/>
                <c:pt idx="0">
                  <c:v>0.5</c:v>
                </c:pt>
                <c:pt idx="1">
                  <c:v>1.6</c:v>
                </c:pt>
                <c:pt idx="2">
                  <c:v>2.7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28.33204782105669</c:v>
                </c:pt>
                <c:pt idx="1">
                  <c:v>43.984806629834253</c:v>
                </c:pt>
                <c:pt idx="2">
                  <c:v>47.980988593155892</c:v>
                </c:pt>
                <c:pt idx="3">
                  <c:v>29.094390026714162</c:v>
                </c:pt>
                <c:pt idx="4">
                  <c:v>53.845794392523366</c:v>
                </c:pt>
                <c:pt idx="5">
                  <c:v>45.203539823008846</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28.084458156575394</c:v>
                </c:pt>
                <c:pt idx="1">
                  <c:v>43.853591160220994</c:v>
                </c:pt>
                <c:pt idx="2">
                  <c:v>49.041825095057028</c:v>
                </c:pt>
                <c:pt idx="3">
                  <c:v>29.406055209260909</c:v>
                </c:pt>
                <c:pt idx="4">
                  <c:v>52.661214953271035</c:v>
                </c:pt>
                <c:pt idx="5">
                  <c:v>46.56637168141593</c:v>
                </c:pt>
              </c:numCache>
            </c:numRef>
          </c:val>
        </c:ser>
        <c:dLbls>
          <c:showLegendKey val="0"/>
          <c:showVal val="0"/>
          <c:showCatName val="0"/>
          <c:showSerName val="0"/>
          <c:showPercent val="0"/>
          <c:showBubbleSize val="0"/>
        </c:dLbls>
        <c:gapWidth val="150"/>
        <c:shape val="box"/>
        <c:axId val="35891712"/>
        <c:axId val="34460736"/>
        <c:axId val="0"/>
      </c:bar3DChart>
      <c:catAx>
        <c:axId val="3589171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4460736"/>
        <c:crosses val="autoZero"/>
        <c:auto val="1"/>
        <c:lblAlgn val="ctr"/>
        <c:lblOffset val="100"/>
        <c:noMultiLvlLbl val="0"/>
      </c:catAx>
      <c:valAx>
        <c:axId val="34460736"/>
        <c:scaling>
          <c:orientation val="minMax"/>
        </c:scaling>
        <c:delete val="1"/>
        <c:axPos val="b"/>
        <c:numFmt formatCode="#,##0.00" sourceLinked="1"/>
        <c:majorTickMark val="out"/>
        <c:minorTickMark val="none"/>
        <c:tickLblPos val="nextTo"/>
        <c:crossAx val="35891712"/>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2019 год</c:v>
                </c:pt>
                <c:pt idx="1">
                  <c:v>2020 год</c:v>
                </c:pt>
                <c:pt idx="2">
                  <c:v>2021 год</c:v>
                </c:pt>
                <c:pt idx="3">
                  <c:v>2022 год</c:v>
                </c:pt>
                <c:pt idx="4">
                  <c:v>2023 год</c:v>
                </c:pt>
                <c:pt idx="5">
                  <c:v>2024 год</c:v>
                </c:pt>
              </c:strCache>
            </c:strRef>
          </c:cat>
          <c:val>
            <c:numRef>
              <c:f>Лист1!$B$2:$B$7</c:f>
              <c:numCache>
                <c:formatCode>General</c:formatCode>
                <c:ptCount val="6"/>
                <c:pt idx="0">
                  <c:v>22.1</c:v>
                </c:pt>
                <c:pt idx="1">
                  <c:v>20.100000000000001</c:v>
                </c:pt>
                <c:pt idx="2">
                  <c:v>0.2</c:v>
                </c:pt>
                <c:pt idx="3">
                  <c:v>0.4</c:v>
                </c:pt>
                <c:pt idx="4">
                  <c:v>0</c:v>
                </c:pt>
                <c:pt idx="5">
                  <c:v>0</c:v>
                </c:pt>
              </c:numCache>
            </c:numRef>
          </c:val>
        </c:ser>
        <c:dLbls>
          <c:showLegendKey val="0"/>
          <c:showVal val="0"/>
          <c:showCatName val="0"/>
          <c:showSerName val="0"/>
          <c:showPercent val="0"/>
          <c:showBubbleSize val="0"/>
        </c:dLbls>
        <c:gapWidth val="150"/>
        <c:shape val="pyramid"/>
        <c:axId val="395337728"/>
        <c:axId val="381869376"/>
        <c:axId val="0"/>
      </c:bar3DChart>
      <c:catAx>
        <c:axId val="3953377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81869376"/>
        <c:crosses val="autoZero"/>
        <c:auto val="1"/>
        <c:lblAlgn val="ctr"/>
        <c:lblOffset val="100"/>
        <c:noMultiLvlLbl val="0"/>
      </c:catAx>
      <c:valAx>
        <c:axId val="381869376"/>
        <c:scaling>
          <c:orientation val="minMax"/>
        </c:scaling>
        <c:delete val="1"/>
        <c:axPos val="l"/>
        <c:numFmt formatCode="General" sourceLinked="1"/>
        <c:majorTickMark val="out"/>
        <c:minorTickMark val="none"/>
        <c:tickLblPos val="nextTo"/>
        <c:crossAx val="395337728"/>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1963.6</c:v>
                </c:pt>
                <c:pt idx="2">
                  <c:v>0</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83648.2</c:v>
                </c:pt>
                <c:pt idx="1">
                  <c:v>224342.7</c:v>
                </c:pt>
                <c:pt idx="2">
                  <c:v>149.6</c:v>
                </c:pt>
              </c:numCache>
            </c:numRef>
          </c:val>
        </c:ser>
        <c:ser>
          <c:idx val="3"/>
          <c:order val="3"/>
          <c:tx>
            <c:strRef>
              <c:f>Лист1!$E$1</c:f>
              <c:strCache>
                <c:ptCount val="1"/>
                <c:pt idx="0">
                  <c:v>Управление образования АГО "Вуктыл"</c:v>
                </c:pt>
              </c:strCache>
            </c:strRef>
          </c:tx>
          <c:spPr>
            <a:solidFill>
              <a:srgbClr val="66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264164.7</c:v>
                </c:pt>
                <c:pt idx="1">
                  <c:v>65576</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800</c:v>
                </c:pt>
                <c:pt idx="1">
                  <c:v>13636.9</c:v>
                </c:pt>
                <c:pt idx="2">
                  <c:v>0</c:v>
                </c:pt>
              </c:numCache>
            </c:numRef>
          </c:val>
        </c:ser>
        <c:dLbls>
          <c:showLegendKey val="0"/>
          <c:showVal val="0"/>
          <c:showCatName val="0"/>
          <c:showSerName val="0"/>
          <c:showPercent val="0"/>
          <c:showBubbleSize val="0"/>
        </c:dLbls>
        <c:gapWidth val="34"/>
        <c:gapDepth val="160"/>
        <c:shape val="cylinder"/>
        <c:axId val="395566080"/>
        <c:axId val="384176640"/>
        <c:axId val="0"/>
      </c:bar3DChart>
      <c:catAx>
        <c:axId val="395566080"/>
        <c:scaling>
          <c:orientation val="minMax"/>
        </c:scaling>
        <c:delete val="1"/>
        <c:axPos val="b"/>
        <c:majorTickMark val="out"/>
        <c:minorTickMark val="none"/>
        <c:tickLblPos val="nextTo"/>
        <c:crossAx val="384176640"/>
        <c:crosses val="autoZero"/>
        <c:auto val="1"/>
        <c:lblAlgn val="ctr"/>
        <c:lblOffset val="100"/>
        <c:noMultiLvlLbl val="0"/>
      </c:catAx>
      <c:valAx>
        <c:axId val="384176640"/>
        <c:scaling>
          <c:orientation val="minMax"/>
        </c:scaling>
        <c:delete val="1"/>
        <c:axPos val="l"/>
        <c:numFmt formatCode="#,##0.0" sourceLinked="1"/>
        <c:majorTickMark val="out"/>
        <c:minorTickMark val="none"/>
        <c:tickLblPos val="nextTo"/>
        <c:crossAx val="395566080"/>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76.099999999999994</c:v>
                </c:pt>
              </c:numCache>
            </c:numRef>
          </c:val>
        </c:ser>
        <c:ser>
          <c:idx val="1"/>
          <c:order val="1"/>
          <c:tx>
            <c:strRef>
              <c:f>Лист1!$C$1</c:f>
              <c:strCache>
                <c:ptCount val="1"/>
                <c:pt idx="0">
                  <c:v>2018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46.3</c:v>
                </c:pt>
                <c:pt idx="2">
                  <c:v>35.799999999999997</c:v>
                </c:pt>
                <c:pt idx="3">
                  <c:v>51.6</c:v>
                </c:pt>
                <c:pt idx="4">
                  <c:v>37.4</c:v>
                </c:pt>
              </c:numCache>
            </c:numRef>
          </c:val>
        </c:ser>
        <c:ser>
          <c:idx val="2"/>
          <c:order val="2"/>
          <c:tx>
            <c:strRef>
              <c:f>Лист1!$D$1</c:f>
              <c:strCache>
                <c:ptCount val="1"/>
                <c:pt idx="0">
                  <c:v>2019 год (факт)</c:v>
                </c:pt>
              </c:strCache>
            </c:strRef>
          </c:tx>
          <c:spPr>
            <a:solidFill>
              <a:srgbClr val="FF66CC"/>
            </a:solidFill>
          </c:spPr>
          <c:invertIfNegative val="0"/>
          <c:dLbls>
            <c:dLbl>
              <c:idx val="1"/>
              <c:layout>
                <c:manualLayout>
                  <c:x val="-2.7777774739963903E-3"/>
                  <c:y val="1.6793491133747392E-2"/>
                </c:manualLayout>
              </c:layout>
              <c:showLegendKey val="0"/>
              <c:showVal val="1"/>
              <c:showCatName val="0"/>
              <c:showSerName val="0"/>
              <c:showPercent val="0"/>
              <c:showBubbleSize val="0"/>
            </c:dLbl>
            <c:dLbl>
              <c:idx val="2"/>
              <c:layout>
                <c:manualLayout>
                  <c:x val="-2.7777774739963391E-3"/>
                  <c:y val="2.0990211014513642E-3"/>
                </c:manualLayout>
              </c:layout>
              <c:showLegendKey val="0"/>
              <c:showVal val="1"/>
              <c:showCatName val="0"/>
              <c:showSerName val="0"/>
              <c:showPercent val="0"/>
              <c:showBubbleSize val="0"/>
            </c:dLbl>
            <c:dLbl>
              <c:idx val="4"/>
              <c:layout>
                <c:manualLayout>
                  <c:x val="-1.3888887369982715E-3"/>
                  <c:y val="2.099186391718428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#,##0.00</c:formatCode>
                <c:ptCount val="5"/>
                <c:pt idx="1">
                  <c:v>48.8</c:v>
                </c:pt>
                <c:pt idx="2">
                  <c:v>34.5</c:v>
                </c:pt>
                <c:pt idx="3">
                  <c:v>51</c:v>
                </c:pt>
                <c:pt idx="4">
                  <c:v>39.200000000000003</c:v>
                </c:pt>
              </c:numCache>
            </c:numRef>
          </c:val>
        </c:ser>
        <c:ser>
          <c:idx val="3"/>
          <c:order val="3"/>
          <c:tx>
            <c:strRef>
              <c:f>Лист1!$E$1</c:f>
              <c:strCache>
                <c:ptCount val="1"/>
                <c:pt idx="0">
                  <c:v> 2020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1.3888887369981695E-3"/>
                  <c:y val="4.198207493169793E-3"/>
                </c:manualLayout>
              </c:layout>
              <c:showLegendKey val="0"/>
              <c:showVal val="1"/>
              <c:showCatName val="0"/>
              <c:showSerName val="0"/>
              <c:showPercent val="0"/>
              <c:showBubbleSize val="0"/>
            </c:dLbl>
            <c:dLbl>
              <c:idx val="3"/>
              <c:layout>
                <c:manualLayout>
                  <c:x val="-4.1668849336302565E-3"/>
                  <c:y val="2.099021101451364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General</c:formatCode>
                <c:ptCount val="5"/>
                <c:pt idx="1">
                  <c:v>51.5</c:v>
                </c:pt>
                <c:pt idx="2">
                  <c:v>41.1</c:v>
                </c:pt>
                <c:pt idx="3">
                  <c:v>56.1</c:v>
                </c:pt>
                <c:pt idx="4" formatCode="0.0">
                  <c:v>41</c:v>
                </c:pt>
              </c:numCache>
            </c:numRef>
          </c:val>
        </c:ser>
        <c:ser>
          <c:idx val="4"/>
          <c:order val="4"/>
          <c:tx>
            <c:strRef>
              <c:f>Лист1!$F$1</c:f>
              <c:strCache>
                <c:ptCount val="1"/>
                <c:pt idx="0">
                  <c:v>2021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53.5</c:v>
                </c:pt>
                <c:pt idx="2">
                  <c:v>42.7</c:v>
                </c:pt>
                <c:pt idx="3">
                  <c:v>58.4</c:v>
                </c:pt>
                <c:pt idx="4">
                  <c:v>42.6</c:v>
                </c:pt>
              </c:numCache>
            </c:numRef>
          </c:val>
        </c:ser>
        <c:ser>
          <c:idx val="5"/>
          <c:order val="5"/>
          <c:tx>
            <c:strRef>
              <c:f>Лист1!$G$1</c:f>
              <c:strCache>
                <c:ptCount val="1"/>
                <c:pt idx="0">
                  <c:v>2022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56.2</c:v>
                </c:pt>
                <c:pt idx="2">
                  <c:v>44.9</c:v>
                </c:pt>
                <c:pt idx="3">
                  <c:v>61.3</c:v>
                </c:pt>
                <c:pt idx="4">
                  <c:v>44.8</c:v>
                </c:pt>
              </c:numCache>
            </c:numRef>
          </c:val>
        </c:ser>
        <c:dLbls>
          <c:showLegendKey val="0"/>
          <c:showVal val="0"/>
          <c:showCatName val="0"/>
          <c:showSerName val="0"/>
          <c:showPercent val="0"/>
          <c:showBubbleSize val="0"/>
        </c:dLbls>
        <c:gapWidth val="150"/>
        <c:shape val="cylinder"/>
        <c:axId val="395573248"/>
        <c:axId val="384178944"/>
        <c:axId val="0"/>
      </c:bar3DChart>
      <c:catAx>
        <c:axId val="395573248"/>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384178944"/>
        <c:crosses val="autoZero"/>
        <c:auto val="1"/>
        <c:lblAlgn val="ctr"/>
        <c:lblOffset val="100"/>
        <c:noMultiLvlLbl val="0"/>
      </c:catAx>
      <c:valAx>
        <c:axId val="384178944"/>
        <c:scaling>
          <c:orientation val="minMax"/>
        </c:scaling>
        <c:delete val="1"/>
        <c:axPos val="l"/>
        <c:numFmt formatCode="#,##0.00" sourceLinked="1"/>
        <c:majorTickMark val="out"/>
        <c:minorTickMark val="none"/>
        <c:tickLblPos val="nextTo"/>
        <c:crossAx val="395573248"/>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5.4710547925200442E-2"/>
          <c:y val="6.9531046694120649E-2"/>
          <c:w val="0.40516095953122139"/>
          <c:h val="0.57208585573038051"/>
        </c:manualLayout>
      </c:layout>
      <c:doughnut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93960.8</c:v>
                </c:pt>
                <c:pt idx="1">
                  <c:v>50415.5</c:v>
                </c:pt>
                <c:pt idx="2">
                  <c:v>17234.099999999999</c:v>
                </c:pt>
                <c:pt idx="3">
                  <c:v>14313</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10222239246545989"/>
          <c:y val="0.62143999248816217"/>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3.4816604142177569E-2"/>
          <c:y val="0.10034316283242097"/>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56152</c:v>
                </c:pt>
                <c:pt idx="1">
                  <c:v>44879</c:v>
                </c:pt>
                <c:pt idx="2">
                  <c:v>61282</c:v>
                </c:pt>
                <c:pt idx="3">
                  <c:v>44775</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73.850197109067025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59.001314060446788</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80.551905387647835</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58.869908015768722</c:v>
                </c:pt>
              </c:numCache>
            </c:numRef>
          </c:val>
        </c:ser>
        <c:dLbls>
          <c:showLegendKey val="0"/>
          <c:showVal val="0"/>
          <c:showCatName val="0"/>
          <c:showSerName val="0"/>
          <c:showPercent val="0"/>
          <c:showBubbleSize val="0"/>
        </c:dLbls>
        <c:gapWidth val="150"/>
        <c:shape val="pyramid"/>
        <c:axId val="234642432"/>
        <c:axId val="389026304"/>
        <c:axId val="0"/>
      </c:bar3DChart>
      <c:catAx>
        <c:axId val="234642432"/>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389026304"/>
        <c:crosses val="autoZero"/>
        <c:auto val="1"/>
        <c:lblAlgn val="ctr"/>
        <c:lblOffset val="100"/>
        <c:noMultiLvlLbl val="0"/>
      </c:catAx>
      <c:valAx>
        <c:axId val="389026304"/>
        <c:scaling>
          <c:orientation val="minMax"/>
        </c:scaling>
        <c:delete val="1"/>
        <c:axPos val="l"/>
        <c:numFmt formatCode="#,##0.0" sourceLinked="1"/>
        <c:majorTickMark val="out"/>
        <c:minorTickMark val="none"/>
        <c:tickLblPos val="nextTo"/>
        <c:crossAx val="234642432"/>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c:formatCode>
                <c:ptCount val="2"/>
                <c:pt idx="0">
                  <c:v>7280.6</c:v>
                </c:pt>
                <c:pt idx="1">
                  <c:v>9705.4</c:v>
                </c:pt>
              </c:numCache>
            </c:numRef>
          </c:val>
        </c:ser>
        <c:dLbls>
          <c:showLegendKey val="0"/>
          <c:showVal val="0"/>
          <c:showCatName val="0"/>
          <c:showSerName val="0"/>
          <c:showPercent val="0"/>
          <c:showBubbleSize val="0"/>
        </c:dLbls>
        <c:axId val="393064448"/>
        <c:axId val="114407616"/>
      </c:areaChart>
      <c:catAx>
        <c:axId val="393064448"/>
        <c:scaling>
          <c:orientation val="minMax"/>
        </c:scaling>
        <c:delete val="0"/>
        <c:axPos val="b"/>
        <c:numFmt formatCode="General" sourceLinked="1"/>
        <c:majorTickMark val="out"/>
        <c:minorTickMark val="none"/>
        <c:tickLblPos val="nextTo"/>
        <c:crossAx val="114407616"/>
        <c:crosses val="autoZero"/>
        <c:auto val="1"/>
        <c:lblAlgn val="ctr"/>
        <c:lblOffset val="100"/>
        <c:noMultiLvlLbl val="0"/>
      </c:catAx>
      <c:valAx>
        <c:axId val="114407616"/>
        <c:scaling>
          <c:orientation val="minMax"/>
        </c:scaling>
        <c:delete val="1"/>
        <c:axPos val="l"/>
        <c:numFmt formatCode="#,##0.0" sourceLinked="1"/>
        <c:majorTickMark val="out"/>
        <c:minorTickMark val="none"/>
        <c:tickLblPos val="nextTo"/>
        <c:crossAx val="393064448"/>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manualLayout>
          <c:layoutTarget val="inner"/>
          <c:xMode val="edge"/>
          <c:yMode val="edge"/>
          <c:x val="3.5838068368875625E-2"/>
          <c:y val="0.22645054080484703"/>
          <c:w val="0.91239583287608184"/>
          <c:h val="0.64264049529047584"/>
        </c:manualLayout>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dLbl>
              <c:idx val="1"/>
              <c:layout/>
              <c:tx>
                <c:rich>
                  <a:bodyPr/>
                  <a:lstStyle/>
                  <a:p>
                    <a:r>
                      <a:rPr lang="ru-RU" dirty="0" smtClean="0"/>
                      <a:t>15</a:t>
                    </a:r>
                    <a:endParaRPr lang="en-US" dirty="0"/>
                  </a:p>
                </c:rich>
              </c:tx>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c:v>
                </c:pt>
                <c:pt idx="1">
                  <c:v>2022 год</c:v>
                </c:pt>
              </c:strCache>
            </c:strRef>
          </c:cat>
          <c:val>
            <c:numRef>
              <c:f>Лист1!$B$2:$B$3</c:f>
              <c:numCache>
                <c:formatCode>General</c:formatCode>
                <c:ptCount val="2"/>
                <c:pt idx="0">
                  <c:v>12</c:v>
                </c:pt>
                <c:pt idx="1">
                  <c:v>15</c:v>
                </c:pt>
              </c:numCache>
            </c:numRef>
          </c:val>
        </c:ser>
        <c:dLbls>
          <c:showLegendKey val="0"/>
          <c:showVal val="0"/>
          <c:showCatName val="0"/>
          <c:showSerName val="0"/>
          <c:showPercent val="0"/>
          <c:showBubbleSize val="0"/>
        </c:dLbls>
        <c:gapWidth val="150"/>
        <c:axId val="393066496"/>
        <c:axId val="391528448"/>
      </c:barChart>
      <c:catAx>
        <c:axId val="39306649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91528448"/>
        <c:crosses val="autoZero"/>
        <c:auto val="1"/>
        <c:lblAlgn val="ctr"/>
        <c:lblOffset val="100"/>
        <c:noMultiLvlLbl val="0"/>
      </c:catAx>
      <c:valAx>
        <c:axId val="391528448"/>
        <c:scaling>
          <c:orientation val="minMax"/>
        </c:scaling>
        <c:delete val="1"/>
        <c:axPos val="l"/>
        <c:numFmt formatCode="General" sourceLinked="1"/>
        <c:majorTickMark val="out"/>
        <c:minorTickMark val="none"/>
        <c:tickLblPos val="nextTo"/>
        <c:crossAx val="39306649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644017870060752"/>
          <c:h val="0.83534354502156805"/>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dLbl>
              <c:idx val="0"/>
              <c:layout>
                <c:manualLayout>
                  <c:x val="8.6389934688302257E-3"/>
                  <c:y val="-1.0188952928642123E-2"/>
                </c:manualLayout>
              </c:layout>
              <c:showLegendKey val="0"/>
              <c:showVal val="1"/>
              <c:showCatName val="0"/>
              <c:showSerName val="0"/>
              <c:showPercent val="0"/>
              <c:showBubbleSize val="0"/>
            </c:dLbl>
            <c:dLbl>
              <c:idx val="1"/>
              <c:layout>
                <c:manualLayout>
                  <c:x val="4.3194967344150669E-3"/>
                  <c:y val="-5.09447646432101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Лист1!$B$2:$B$3</c:f>
              <c:numCache>
                <c:formatCode>#,##0.0</c:formatCode>
                <c:ptCount val="2"/>
                <c:pt idx="0" formatCode="#,##0.00">
                  <c:v>1342.9</c:v>
                </c:pt>
                <c:pt idx="1">
                  <c:v>2018.2</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7.1873704717842768E-3"/>
                  <c:y val="-1.4600288178889132E-2"/>
                </c:manualLayout>
              </c:layout>
              <c:showLegendKey val="0"/>
              <c:showVal val="1"/>
              <c:showCatName val="0"/>
              <c:showSerName val="0"/>
              <c:showPercent val="0"/>
              <c:showBubbleSize val="0"/>
            </c:dLbl>
            <c:dLbl>
              <c:idx val="1"/>
              <c:layout>
                <c:manualLayout>
                  <c:x val="8.6739122350821506E-3"/>
                  <c:y val="-1.5755972170519748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Лист1!$C$2:$C$3</c:f>
              <c:numCache>
                <c:formatCode>#,##0.0</c:formatCode>
                <c:ptCount val="2"/>
                <c:pt idx="0" formatCode="#,##0.00">
                  <c:v>339.5</c:v>
                </c:pt>
                <c:pt idx="1">
                  <c:v>339</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4.3486334971642978E-3"/>
                  <c:y val="-2.1110387276484861E-2"/>
                </c:manualLayout>
              </c:layout>
              <c:showLegendKey val="0"/>
              <c:showVal val="1"/>
              <c:showCatName val="0"/>
              <c:showSerName val="0"/>
              <c:showPercent val="0"/>
              <c:showBubbleSize val="0"/>
            </c:dLbl>
            <c:dLbl>
              <c:idx val="1"/>
              <c:layout>
                <c:manualLayout>
                  <c:x val="1.4398322448050399E-2"/>
                  <c:y val="-1.52834293929630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Лист1!$D$2:$D$3</c:f>
              <c:numCache>
                <c:formatCode>#,##0.0</c:formatCode>
                <c:ptCount val="2"/>
                <c:pt idx="0" formatCode="#,##0.00">
                  <c:v>681.9</c:v>
                </c:pt>
                <c:pt idx="1">
                  <c:v>1091.4000000000001</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dLbl>
              <c:idx val="0"/>
              <c:layout>
                <c:manualLayout>
                  <c:x val="0"/>
                  <c:y val="-3.566133525024710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Лист1!$F$2:$F$3</c:f>
              <c:numCache>
                <c:formatCode>#,##0.0</c:formatCode>
                <c:ptCount val="2"/>
                <c:pt idx="0" formatCode="#,##0.00">
                  <c:v>1342.6</c:v>
                </c:pt>
                <c:pt idx="1">
                  <c:v>0</c:v>
                </c:pt>
              </c:numCache>
            </c:numRef>
          </c:val>
        </c:ser>
        <c:ser>
          <c:idx val="5"/>
          <c:order val="5"/>
          <c:tx>
            <c:strRef>
              <c:f>Лист1!$G$1</c:f>
              <c:strCache>
                <c:ptCount val="1"/>
                <c:pt idx="0">
                  <c:v>Благоустройство</c:v>
                </c:pt>
              </c:strCache>
            </c:strRef>
          </c:tx>
          <c:spPr>
            <a:solidFill>
              <a:srgbClr val="00B0F0"/>
            </a:solidFill>
          </c:spPr>
          <c:invertIfNegative val="0"/>
          <c:dLbls>
            <c:dLbl>
              <c:idx val="0"/>
              <c:layout>
                <c:manualLayout>
                  <c:x val="2.87966448961008E-3"/>
                  <c:y val="-4.5850288178889129E-2"/>
                </c:manualLayout>
              </c:layout>
              <c:showLegendKey val="0"/>
              <c:showVal val="1"/>
              <c:showCatName val="0"/>
              <c:showSerName val="0"/>
              <c:showPercent val="0"/>
              <c:showBubbleSize val="0"/>
            </c:dLbl>
            <c:dLbl>
              <c:idx val="1"/>
              <c:layout>
                <c:manualLayout>
                  <c:x val="0"/>
                  <c:y val="-2.037790585728406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Лист1!$G$2:$G$3</c:f>
              <c:numCache>
                <c:formatCode>#,##0.0</c:formatCode>
                <c:ptCount val="2"/>
                <c:pt idx="0" formatCode="#,##0.00">
                  <c:v>3573.7</c:v>
                </c:pt>
                <c:pt idx="1">
                  <c:v>4912</c:v>
                </c:pt>
              </c:numCache>
            </c:numRef>
          </c:val>
        </c:ser>
        <c:ser>
          <c:idx val="6"/>
          <c:order val="6"/>
          <c:tx>
            <c:strRef>
              <c:f>Лист1!$H$1</c:f>
              <c:strCache>
                <c:ptCount val="1"/>
                <c:pt idx="0">
                  <c:v>Физическая культура и спорт</c:v>
                </c:pt>
              </c:strCache>
            </c:strRef>
          </c:tx>
          <c:spPr>
            <a:solidFill>
              <a:schemeClr val="accent1"/>
            </a:solidFill>
          </c:spPr>
          <c:invertIfNegative val="0"/>
          <c:dLbls>
            <c:dLbl>
              <c:idx val="0"/>
              <c:layout>
                <c:manualLayout>
                  <c:x val="1.7277986937660427E-2"/>
                  <c:y val="-3.5661335250247193E-2"/>
                </c:manualLayout>
              </c:layout>
              <c:showLegendKey val="0"/>
              <c:showVal val="1"/>
              <c:showCatName val="0"/>
              <c:showSerName val="0"/>
              <c:showPercent val="0"/>
              <c:showBubbleSize val="0"/>
            </c:dLbl>
            <c:dLbl>
              <c:idx val="1"/>
              <c:layout>
                <c:manualLayout>
                  <c:x val="3.5995806120125894E-2"/>
                  <c:y val="-1.018895292864202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Лист1!$H$2:$H$3</c:f>
              <c:numCache>
                <c:formatCode>#,##0.0</c:formatCode>
                <c:ptCount val="2"/>
                <c:pt idx="0" formatCode="#,##0.00">
                  <c:v>0</c:v>
                </c:pt>
                <c:pt idx="1">
                  <c:v>1344.8</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Лист1!$I$2:$I$3</c:f>
            </c:numRef>
          </c:val>
        </c:ser>
        <c:ser>
          <c:idx val="8"/>
          <c:order val="8"/>
          <c:tx>
            <c:strRef>
              <c:f>Лист1!$J$1</c:f>
              <c:strCache>
                <c:ptCount val="1"/>
                <c:pt idx="0">
                  <c:v>Физическая культура и спорт2</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2021 год - 12 проектов </c:v>
                </c:pt>
                <c:pt idx="1">
                  <c:v>2022 год - 15 проектов </c:v>
                </c:pt>
              </c:strCache>
            </c:strRef>
          </c:cat>
          <c:val>
            <c:numRef>
              <c:f>Лист1!$J$2:$J$3</c:f>
            </c:numRef>
          </c:val>
        </c:ser>
        <c:dLbls>
          <c:showLegendKey val="0"/>
          <c:showVal val="0"/>
          <c:showCatName val="0"/>
          <c:showSerName val="0"/>
          <c:showPercent val="0"/>
          <c:showBubbleSize val="0"/>
        </c:dLbls>
        <c:gapWidth val="150"/>
        <c:shape val="box"/>
        <c:axId val="392910848"/>
        <c:axId val="391530752"/>
        <c:axId val="0"/>
      </c:bar3DChart>
      <c:catAx>
        <c:axId val="3929108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91530752"/>
        <c:crosses val="autoZero"/>
        <c:auto val="1"/>
        <c:lblAlgn val="ctr"/>
        <c:lblOffset val="100"/>
        <c:noMultiLvlLbl val="0"/>
      </c:catAx>
      <c:valAx>
        <c:axId val="391530752"/>
        <c:scaling>
          <c:orientation val="minMax"/>
        </c:scaling>
        <c:delete val="1"/>
        <c:axPos val="l"/>
        <c:numFmt formatCode="#,##0.00" sourceLinked="1"/>
        <c:majorTickMark val="out"/>
        <c:minorTickMark val="none"/>
        <c:tickLblPos val="nextTo"/>
        <c:crossAx val="392910848"/>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manualLayout>
          <c:layoutTarget val="inner"/>
          <c:xMode val="edge"/>
          <c:yMode val="edge"/>
          <c:x val="1.5800707944102817E-2"/>
          <c:y val="4.0317302789537331E-2"/>
          <c:w val="0.66922501655850852"/>
          <c:h val="0.87461343252382884"/>
        </c:manualLayout>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Лист1!$B$2:$B$6</c:f>
              <c:numCache>
                <c:formatCode>General</c:formatCode>
                <c:ptCount val="5"/>
                <c:pt idx="0">
                  <c:v>15</c:v>
                </c:pt>
                <c:pt idx="1">
                  <c:v>15</c:v>
                </c:pt>
                <c:pt idx="2">
                  <c:v>15</c:v>
                </c:pt>
                <c:pt idx="3">
                  <c:v>15</c:v>
                </c:pt>
                <c:pt idx="4">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Лист1!$C$2:$C$6</c:f>
              <c:numCache>
                <c:formatCode>General</c:formatCode>
                <c:ptCount val="5"/>
                <c:pt idx="0">
                  <c:v>5</c:v>
                </c:pt>
                <c:pt idx="1">
                  <c:v>5</c:v>
                </c:pt>
                <c:pt idx="2">
                  <c:v>5</c:v>
                </c:pt>
                <c:pt idx="3">
                  <c:v>5</c:v>
                </c:pt>
                <c:pt idx="4">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2020 год - 32,9</c:v>
                </c:pt>
                <c:pt idx="1">
                  <c:v>2021 год - 32,0</c:v>
                </c:pt>
                <c:pt idx="2">
                  <c:v>2022 год - 35,7</c:v>
                </c:pt>
                <c:pt idx="3">
                  <c:v>2023 год - 38,0</c:v>
                </c:pt>
                <c:pt idx="4">
                  <c:v>2024 год - 38,4</c:v>
                </c:pt>
              </c:strCache>
            </c:strRef>
          </c:cat>
          <c:val>
            <c:numRef>
              <c:f>Лист1!$D$2:$D$6</c:f>
              <c:numCache>
                <c:formatCode>#,##0.0</c:formatCode>
                <c:ptCount val="5"/>
                <c:pt idx="0" formatCode="General">
                  <c:v>12.9</c:v>
                </c:pt>
                <c:pt idx="1">
                  <c:v>12</c:v>
                </c:pt>
                <c:pt idx="2" formatCode="General">
                  <c:v>15.7</c:v>
                </c:pt>
                <c:pt idx="3" formatCode="General">
                  <c:v>18</c:v>
                </c:pt>
                <c:pt idx="4" formatCode="General">
                  <c:v>18.399999999999999</c:v>
                </c:pt>
              </c:numCache>
            </c:numRef>
          </c:val>
        </c:ser>
        <c:dLbls>
          <c:showLegendKey val="0"/>
          <c:showVal val="0"/>
          <c:showCatName val="0"/>
          <c:showSerName val="0"/>
          <c:showPercent val="0"/>
          <c:showBubbleSize val="0"/>
        </c:dLbls>
        <c:gapWidth val="150"/>
        <c:shape val="cylinder"/>
        <c:axId val="184328704"/>
        <c:axId val="80912384"/>
        <c:axId val="0"/>
      </c:bar3DChart>
      <c:catAx>
        <c:axId val="184328704"/>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0912384"/>
        <c:crosses val="autoZero"/>
        <c:auto val="1"/>
        <c:lblAlgn val="ctr"/>
        <c:lblOffset val="100"/>
        <c:noMultiLvlLbl val="0"/>
      </c:catAx>
      <c:valAx>
        <c:axId val="80912384"/>
        <c:scaling>
          <c:orientation val="minMax"/>
        </c:scaling>
        <c:delete val="1"/>
        <c:axPos val="l"/>
        <c:numFmt formatCode="General" sourceLinked="1"/>
        <c:majorTickMark val="out"/>
        <c:minorTickMark val="none"/>
        <c:tickLblPos val="nextTo"/>
        <c:crossAx val="184328704"/>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2022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- 8,8%</c:v>
                </c:pt>
                <c:pt idx="1">
                  <c:v>Субсидии -21,7%</c:v>
                </c:pt>
                <c:pt idx="2">
                  <c:v>Субвенции - 66,1%</c:v>
                </c:pt>
                <c:pt idx="3">
                  <c:v>Иные МБТ - 3,5%</c:v>
                </c:pt>
              </c:strCache>
            </c:strRef>
          </c:cat>
          <c:val>
            <c:numRef>
              <c:f>Лист1!$B$2:$B$5</c:f>
              <c:numCache>
                <c:formatCode>#,##0.0</c:formatCode>
                <c:ptCount val="4"/>
                <c:pt idx="0">
                  <c:v>32691.4</c:v>
                </c:pt>
                <c:pt idx="1">
                  <c:v>81023.899999999994</c:v>
                </c:pt>
                <c:pt idx="2">
                  <c:v>246779.6</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2023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- 0,02%</c:v>
                </c:pt>
                <c:pt idx="1">
                  <c:v>Субсидии - 23,7 %</c:v>
                </c:pt>
                <c:pt idx="2">
                  <c:v>Субвенции - 72,6%</c:v>
                </c:pt>
                <c:pt idx="3">
                  <c:v>Иные МБТ - 3,8%</c:v>
                </c:pt>
              </c:strCache>
            </c:strRef>
          </c:cat>
          <c:val>
            <c:numRef>
              <c:f>Лист1!$B$2:$B$5</c:f>
              <c:numCache>
                <c:formatCode>General</c:formatCode>
                <c:ptCount val="4"/>
                <c:pt idx="0">
                  <c:v>79.7</c:v>
                </c:pt>
                <c:pt idx="1">
                  <c:v>81000</c:v>
                </c:pt>
                <c:pt idx="2">
                  <c:v>248465.7</c:v>
                </c:pt>
                <c:pt idx="3">
                  <c:v>12894.3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2024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2024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- 0,1%</c:v>
                </c:pt>
                <c:pt idx="1">
                  <c:v>Субсидии - 23,5%</c:v>
                </c:pt>
                <c:pt idx="2">
                  <c:v>Субвенции - 72,6%</c:v>
                </c:pt>
                <c:pt idx="3">
                  <c:v>Иные МБТ - 3,8%</c:v>
                </c:pt>
              </c:strCache>
            </c:strRef>
          </c:cat>
          <c:val>
            <c:numRef>
              <c:f>Лист1!$B$2:$B$5</c:f>
              <c:numCache>
                <c:formatCode>General</c:formatCode>
                <c:ptCount val="4"/>
                <c:pt idx="0">
                  <c:v>179.8</c:v>
                </c:pt>
                <c:pt idx="1">
                  <c:v>80615.100000000006</c:v>
                </c:pt>
                <c:pt idx="2">
                  <c:v>248525.2</c:v>
                </c:pt>
                <c:pt idx="3">
                  <c:v>13093.8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1.4224449971508542E-3"/>
                  <c:y val="0.52155742416923312"/>
                </c:manualLayout>
              </c:layout>
              <c:dLblPos val="outEnd"/>
              <c:showLegendKey val="0"/>
              <c:showVal val="1"/>
              <c:showCatName val="0"/>
              <c:showSerName val="0"/>
              <c:showPercent val="0"/>
              <c:showBubbleSize val="0"/>
            </c:dLbl>
            <c:dLbl>
              <c:idx val="2"/>
              <c:layout>
                <c:manualLayout>
                  <c:x val="-5.6893320097050146E-3"/>
                  <c:y val="0.4689876371314472"/>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2024 год (план)</c:v>
                </c:pt>
              </c:strCache>
            </c:strRef>
          </c:cat>
          <c:val>
            <c:numRef>
              <c:f>Лист1!$B$2:$B$6</c:f>
              <c:numCache>
                <c:formatCode>#,##0.00</c:formatCode>
                <c:ptCount val="5"/>
                <c:pt idx="0">
                  <c:v>833360408.14999998</c:v>
                </c:pt>
                <c:pt idx="1">
                  <c:v>693320588</c:v>
                </c:pt>
                <c:pt idx="2">
                  <c:v>641024216.32000005</c:v>
                </c:pt>
                <c:pt idx="3">
                  <c:v>615429723.53999996</c:v>
                </c:pt>
                <c:pt idx="4">
                  <c:v>622901048.38999999</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4.2669990072787614E-3"/>
                  <c:y val="0.53877112299699015"/>
                </c:manualLayout>
              </c:layout>
              <c:dLblPos val="outEnd"/>
              <c:showLegendKey val="0"/>
              <c:showVal val="1"/>
              <c:showCatName val="0"/>
              <c:showSerName val="0"/>
              <c:showPercent val="0"/>
              <c:showBubbleSize val="0"/>
            </c:dLbl>
            <c:dLbl>
              <c:idx val="2"/>
              <c:layout>
                <c:manualLayout>
                  <c:x val="-1.1199472460049242E-7"/>
                  <c:y val="0.46908353898041305"/>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2024 год (план)</c:v>
                </c:pt>
              </c:strCache>
            </c:strRef>
          </c:cat>
          <c:val>
            <c:numRef>
              <c:f>Лист1!$C$2:$C$6</c:f>
              <c:numCache>
                <c:formatCode>#,##0.00</c:formatCode>
                <c:ptCount val="5"/>
                <c:pt idx="0">
                  <c:v>848233483.37</c:v>
                </c:pt>
                <c:pt idx="1">
                  <c:v>690137523.62</c:v>
                </c:pt>
                <c:pt idx="2">
                  <c:v>654331699.71000004</c:v>
                </c:pt>
                <c:pt idx="3">
                  <c:v>615479723.53999996</c:v>
                </c:pt>
                <c:pt idx="4">
                  <c:v>622951048.38999999</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537E-3"/>
                  <c:y val="0.20125754373233609"/>
                </c:manualLayout>
              </c:layout>
              <c:dLblPos val="outEnd"/>
              <c:showLegendKey val="0"/>
              <c:showVal val="1"/>
              <c:showCatName val="0"/>
              <c:showSerName val="0"/>
              <c:showPercent val="0"/>
              <c:showBubbleSize val="0"/>
            </c:dLbl>
            <c:dLbl>
              <c:idx val="1"/>
              <c:layout>
                <c:manualLayout>
                  <c:x val="-1.0327033555411406E-3"/>
                  <c:y val="-5.3224160052808859E-3"/>
                </c:manualLayout>
              </c:layout>
              <c:dLblPos val="outEnd"/>
              <c:showLegendKey val="0"/>
              <c:showVal val="1"/>
              <c:showCatName val="0"/>
              <c:showSerName val="0"/>
              <c:showPercent val="0"/>
              <c:showBubbleSize val="0"/>
            </c:dLbl>
            <c:dLbl>
              <c:idx val="2"/>
              <c:layout>
                <c:manualLayout>
                  <c:x val="-2.3182907992301931E-3"/>
                  <c:y val="0.25704400446776932"/>
                </c:manualLayout>
              </c:layout>
              <c:dLblPos val="outEnd"/>
              <c:showLegendKey val="0"/>
              <c:showVal val="1"/>
              <c:showCatName val="0"/>
              <c:showSerName val="0"/>
              <c:showPercent val="0"/>
              <c:showBubbleSize val="0"/>
            </c:dLbl>
            <c:dLbl>
              <c:idx val="3"/>
              <c:layout>
                <c:manualLayout>
                  <c:x val="-5.9424400873021276E-3"/>
                  <c:y val="0.23926691643041836"/>
                </c:manualLayout>
              </c:layout>
              <c:dLblPos val="outEnd"/>
              <c:showLegendKey val="0"/>
              <c:showVal val="1"/>
              <c:showCatName val="0"/>
              <c:showSerName val="0"/>
              <c:showPercent val="0"/>
              <c:showBubbleSize val="0"/>
            </c:dLbl>
            <c:dLbl>
              <c:idx val="4"/>
              <c:layout>
                <c:manualLayout>
                  <c:x val="-1.4224449971508542E-3"/>
                  <c:y val="0.2191368177853940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2020 год (факт)</c:v>
                </c:pt>
                <c:pt idx="1">
                  <c:v>2021 год (факт)</c:v>
                </c:pt>
                <c:pt idx="2">
                  <c:v>2022 год (план)</c:v>
                </c:pt>
                <c:pt idx="3">
                  <c:v>2023 год (план)</c:v>
                </c:pt>
                <c:pt idx="4">
                  <c:v>2024 год (план)</c:v>
                </c:pt>
              </c:strCache>
            </c:strRef>
          </c:cat>
          <c:val>
            <c:numRef>
              <c:f>Лист1!$D$2:$D$6</c:f>
              <c:numCache>
                <c:formatCode>#,##0.00</c:formatCode>
                <c:ptCount val="5"/>
                <c:pt idx="0">
                  <c:v>-14873075.220000029</c:v>
                </c:pt>
                <c:pt idx="1">
                  <c:v>3183064.3799999952</c:v>
                </c:pt>
                <c:pt idx="2">
                  <c:v>-13307483.389999986</c:v>
                </c:pt>
                <c:pt idx="3">
                  <c:v>-50000</c:v>
                </c:pt>
                <c:pt idx="4">
                  <c:v>-50000</c:v>
                </c:pt>
              </c:numCache>
            </c:numRef>
          </c:val>
        </c:ser>
        <c:dLbls>
          <c:showLegendKey val="0"/>
          <c:showVal val="0"/>
          <c:showCatName val="0"/>
          <c:showSerName val="0"/>
          <c:showPercent val="0"/>
          <c:showBubbleSize val="0"/>
        </c:dLbls>
        <c:gapWidth val="150"/>
        <c:axId val="116026880"/>
        <c:axId val="222367104"/>
      </c:barChart>
      <c:catAx>
        <c:axId val="1160268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22367104"/>
        <c:crosses val="autoZero"/>
        <c:auto val="1"/>
        <c:lblAlgn val="ctr"/>
        <c:lblOffset val="100"/>
        <c:noMultiLvlLbl val="0"/>
      </c:catAx>
      <c:valAx>
        <c:axId val="222367104"/>
        <c:scaling>
          <c:orientation val="minMax"/>
        </c:scaling>
        <c:delete val="1"/>
        <c:axPos val="l"/>
        <c:majorGridlines>
          <c:spPr>
            <a:ln>
              <a:noFill/>
            </a:ln>
          </c:spPr>
        </c:majorGridlines>
        <c:numFmt formatCode="#,##0.00" sourceLinked="1"/>
        <c:majorTickMark val="out"/>
        <c:minorTickMark val="none"/>
        <c:tickLblPos val="nextTo"/>
        <c:crossAx val="11602688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79A93A2F-F909-44DA-AE2B-361C7A39B27C}" type="pres">
      <dgm:prSet presAssocID="{6690FC56-A2CF-4CC4-A075-C0AAB21DA92B}" presName="circle1" presStyleLbl="node1" presStyleIdx="0" presStyleCnt="2"/>
      <dgm:spPr/>
    </dgm:pt>
    <dgm:pt modelId="{BB6540B4-3683-4F3A-B88B-F298544663AB}" type="pres">
      <dgm:prSet presAssocID="{6690FC56-A2CF-4CC4-A075-C0AAB21DA92B}" presName="space" presStyleCnt="0"/>
      <dgm:spPr/>
    </dgm:pt>
    <dgm:pt modelId="{AFFC8B98-4DE7-4DE8-A3BC-6BABBFEAB84E}" type="pres">
      <dgm:prSet presAssocID="{6690FC56-A2CF-4CC4-A075-C0AAB21DA92B}" presName="rect1" presStyleLbl="alignAcc1" presStyleIdx="0" presStyleCnt="2"/>
      <dgm:spPr/>
      <dgm:t>
        <a:bodyPr/>
        <a:lstStyle/>
        <a:p>
          <a:endParaRPr lang="ru-RU"/>
        </a:p>
      </dgm:t>
    </dgm:pt>
    <dgm:pt modelId="{94BDBCDA-8FBA-478D-B941-430E2D9376E6}" type="pres">
      <dgm:prSet presAssocID="{768E0FD5-DC35-4AF9-96A2-4698C57DA73E}" presName="vertSpace2" presStyleLbl="node1" presStyleIdx="0" presStyleCnt="2"/>
      <dgm:spPr/>
    </dgm:pt>
    <dgm:pt modelId="{6C1FE396-E52E-4FE1-B819-CEAD5422CECE}" type="pres">
      <dgm:prSet presAssocID="{768E0FD5-DC35-4AF9-96A2-4698C57DA73E}" presName="circle2" presStyleLbl="node1" presStyleIdx="1" presStyleCnt="2"/>
      <dgm:spPr/>
    </dgm:pt>
    <dgm:pt modelId="{38261E43-9A35-49E7-99F4-1EDF33513048}" type="pres">
      <dgm:prSet presAssocID="{768E0FD5-DC35-4AF9-96A2-4698C57DA73E}" presName="rect2" presStyleLbl="alignAcc1" presStyleIdx="1" presStyleCnt="2"/>
      <dgm:spPr/>
      <dgm:t>
        <a:bodyPr/>
        <a:lstStyle/>
        <a:p>
          <a:endParaRPr lang="ru-RU"/>
        </a:p>
      </dgm:t>
    </dgm:pt>
    <dgm:pt modelId="{35A4D240-0B57-4446-8D30-B7EA1F7BD2CD}" type="pres">
      <dgm:prSet presAssocID="{6690FC56-A2CF-4CC4-A075-C0AAB21DA92B}" presName="rect1ParTxNoCh" presStyleLbl="alignAcc1" presStyleIdx="1" presStyleCnt="2">
        <dgm:presLayoutVars>
          <dgm:chMax val="1"/>
          <dgm:bulletEnabled val="1"/>
        </dgm:presLayoutVars>
      </dgm:prSet>
      <dgm:spPr/>
      <dgm:t>
        <a:bodyPr/>
        <a:lstStyle/>
        <a:p>
          <a:endParaRPr lang="ru-RU"/>
        </a:p>
      </dgm:t>
    </dgm:pt>
    <dgm:pt modelId="{ADADF161-E23C-4D85-8413-6D805694E44A}" type="pres">
      <dgm:prSet presAssocID="{768E0FD5-DC35-4AF9-96A2-4698C57DA73E}" presName="rect2ParTxNoCh" presStyleLbl="alignAcc1" presStyleIdx="1" presStyleCnt="2">
        <dgm:presLayoutVars>
          <dgm:chMax val="1"/>
          <dgm:bulletEnabled val="1"/>
        </dgm:presLayoutVars>
      </dgm:prSet>
      <dgm:spPr/>
      <dgm:t>
        <a:bodyPr/>
        <a:lstStyle/>
        <a:p>
          <a:endParaRPr lang="ru-RU"/>
        </a:p>
      </dgm:t>
    </dgm:pt>
  </dgm:ptLst>
  <dgm:cxnLst>
    <dgm:cxn modelId="{37A0F349-00B7-4442-A3CD-BBC0F3C760CF}" type="presOf" srcId="{768E0FD5-DC35-4AF9-96A2-4698C57DA73E}" destId="{ADADF161-E23C-4D85-8413-6D805694E44A}" srcOrd="1" destOrd="0" presId="urn:microsoft.com/office/officeart/2005/8/layout/target3"/>
    <dgm:cxn modelId="{B0E19C37-B821-4803-8D01-B6ADE03667FB}" type="presOf" srcId="{6690FC56-A2CF-4CC4-A075-C0AAB21DA92B}" destId="{AFFC8B98-4DE7-4DE8-A3BC-6BABBFEAB84E}" srcOrd="0" destOrd="0" presId="urn:microsoft.com/office/officeart/2005/8/layout/target3"/>
    <dgm:cxn modelId="{587DB1B6-594E-4D01-AFCA-0F7F07305C23}" srcId="{443ED8DC-E53E-48A9-8E8A-7EDB25AF3B97}" destId="{6690FC56-A2CF-4CC4-A075-C0AAB21DA92B}" srcOrd="0" destOrd="0" parTransId="{ED81B883-39F6-4BB7-B55E-8013335EF671}" sibTransId="{E324D6BB-C664-42E7-8622-B27B5AD68650}"/>
    <dgm:cxn modelId="{B7666549-89AC-43EE-8876-5A978C81D308}" type="presOf" srcId="{768E0FD5-DC35-4AF9-96A2-4698C57DA73E}" destId="{38261E43-9A35-49E7-99F4-1EDF33513048}" srcOrd="0" destOrd="0" presId="urn:microsoft.com/office/officeart/2005/8/layout/target3"/>
    <dgm:cxn modelId="{2F1367E8-2E9A-4426-AEF7-D7136019D9C8}" type="presOf" srcId="{6690FC56-A2CF-4CC4-A075-C0AAB21DA92B}" destId="{35A4D240-0B57-4446-8D30-B7EA1F7BD2CD}" srcOrd="1" destOrd="0" presId="urn:microsoft.com/office/officeart/2005/8/layout/target3"/>
    <dgm:cxn modelId="{65B0ECDC-7851-4EF2-8803-08DEF93AF907}" srcId="{443ED8DC-E53E-48A9-8E8A-7EDB25AF3B97}" destId="{768E0FD5-DC35-4AF9-96A2-4698C57DA73E}" srcOrd="1" destOrd="0" parTransId="{22FD0CEF-3851-4D90-95EA-199CB5E6AAC5}" sibTransId="{C5BC86F2-FB42-456E-9C1B-AD9D0AA20CA3}"/>
    <dgm:cxn modelId="{3C228E18-16F5-4809-9E57-83E128C55562}" type="presOf" srcId="{443ED8DC-E53E-48A9-8E8A-7EDB25AF3B97}" destId="{844517A1-0D42-4B53-AA3C-C5CCE35C7C50}" srcOrd="0" destOrd="0" presId="urn:microsoft.com/office/officeart/2005/8/layout/target3"/>
    <dgm:cxn modelId="{3762FA05-169C-40D7-9424-2660682FBD0B}" type="presParOf" srcId="{844517A1-0D42-4B53-AA3C-C5CCE35C7C50}" destId="{79A93A2F-F909-44DA-AE2B-361C7A39B27C}" srcOrd="0" destOrd="0" presId="urn:microsoft.com/office/officeart/2005/8/layout/target3"/>
    <dgm:cxn modelId="{2B9F25A1-D941-4BB8-889D-5E6D48B300EA}" type="presParOf" srcId="{844517A1-0D42-4B53-AA3C-C5CCE35C7C50}" destId="{BB6540B4-3683-4F3A-B88B-F298544663AB}" srcOrd="1" destOrd="0" presId="urn:microsoft.com/office/officeart/2005/8/layout/target3"/>
    <dgm:cxn modelId="{37B31CD5-7BDA-4F4B-BA4F-67AA42D437EB}" type="presParOf" srcId="{844517A1-0D42-4B53-AA3C-C5CCE35C7C50}" destId="{AFFC8B98-4DE7-4DE8-A3BC-6BABBFEAB84E}" srcOrd="2" destOrd="0" presId="urn:microsoft.com/office/officeart/2005/8/layout/target3"/>
    <dgm:cxn modelId="{59B645A0-B17B-4BBA-BA6E-783616B47D3A}" type="presParOf" srcId="{844517A1-0D42-4B53-AA3C-C5CCE35C7C50}" destId="{94BDBCDA-8FBA-478D-B941-430E2D9376E6}" srcOrd="3" destOrd="0" presId="urn:microsoft.com/office/officeart/2005/8/layout/target3"/>
    <dgm:cxn modelId="{5DF8B421-6030-4DEC-892C-059D16E22740}" type="presParOf" srcId="{844517A1-0D42-4B53-AA3C-C5CCE35C7C50}" destId="{6C1FE396-E52E-4FE1-B819-CEAD5422CECE}" srcOrd="4" destOrd="0" presId="urn:microsoft.com/office/officeart/2005/8/layout/target3"/>
    <dgm:cxn modelId="{8D2E3319-04C5-4DAF-B5ED-C7255E4EB8E1}" type="presParOf" srcId="{844517A1-0D42-4B53-AA3C-C5CCE35C7C50}" destId="{38261E43-9A35-49E7-99F4-1EDF33513048}" srcOrd="5" destOrd="0" presId="urn:microsoft.com/office/officeart/2005/8/layout/target3"/>
    <dgm:cxn modelId="{74938C72-8FE0-410C-A42E-AE2392B7FECA}" type="presParOf" srcId="{844517A1-0D42-4B53-AA3C-C5CCE35C7C50}" destId="{35A4D240-0B57-4446-8D30-B7EA1F7BD2CD}" srcOrd="6" destOrd="0" presId="urn:microsoft.com/office/officeart/2005/8/layout/target3"/>
    <dgm:cxn modelId="{630CAAA0-C708-4DA7-AB7F-6F455C22A848}" type="presParOf" srcId="{844517A1-0D42-4B53-AA3C-C5CCE35C7C50}" destId="{ADADF161-E23C-4D85-8413-6D805694E44A}" srcOrd="7"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D7704-EB9B-4264-8662-58627DE68848}">
      <dsp:nvSpPr>
        <dsp:cNvPr id="0" name=""/>
        <dsp:cNvSpPr/>
      </dsp:nvSpPr>
      <dsp:spPr>
        <a:xfrm>
          <a:off x="0" y="4870022"/>
          <a:ext cx="8136904" cy="45662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4870022"/>
        <a:ext cx="8136904" cy="456624"/>
      </dsp:txXfrm>
    </dsp:sp>
    <dsp:sp modelId="{C68FD0A8-9F4F-49D7-9B8A-994B16B4D269}">
      <dsp:nvSpPr>
        <dsp:cNvPr id="0" name=""/>
        <dsp:cNvSpPr/>
      </dsp:nvSpPr>
      <dsp:spPr>
        <a:xfrm rot="10800000">
          <a:off x="0" y="4174583"/>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4174583"/>
        <a:ext cx="8136904" cy="456326"/>
      </dsp:txXfrm>
    </dsp:sp>
    <dsp:sp modelId="{1DB71B2E-7ACB-4348-8D89-D0840CE47087}">
      <dsp:nvSpPr>
        <dsp:cNvPr id="0" name=""/>
        <dsp:cNvSpPr/>
      </dsp:nvSpPr>
      <dsp:spPr>
        <a:xfrm rot="10800000">
          <a:off x="0" y="3479143"/>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3479143"/>
        <a:ext cx="8136904" cy="456326"/>
      </dsp:txXfrm>
    </dsp:sp>
    <dsp:sp modelId="{5F6DAEF7-0492-446E-B6A8-D5E6B0C7AD6F}">
      <dsp:nvSpPr>
        <dsp:cNvPr id="0" name=""/>
        <dsp:cNvSpPr/>
      </dsp:nvSpPr>
      <dsp:spPr>
        <a:xfrm rot="10800000">
          <a:off x="0" y="2783703"/>
          <a:ext cx="8136904" cy="702289"/>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783703"/>
        <a:ext cx="8136904" cy="456326"/>
      </dsp:txXfrm>
    </dsp:sp>
    <dsp:sp modelId="{93F8E0FC-A102-433C-9806-0F2E6368BF77}">
      <dsp:nvSpPr>
        <dsp:cNvPr id="0" name=""/>
        <dsp:cNvSpPr/>
      </dsp:nvSpPr>
      <dsp:spPr>
        <a:xfrm rot="10800000">
          <a:off x="0" y="2088263"/>
          <a:ext cx="8136904" cy="702289"/>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088263"/>
        <a:ext cx="8136904" cy="456326"/>
      </dsp:txXfrm>
    </dsp:sp>
    <dsp:sp modelId="{10C5B8AD-F987-4E0A-A2BC-BAD6057DF82B}">
      <dsp:nvSpPr>
        <dsp:cNvPr id="0" name=""/>
        <dsp:cNvSpPr/>
      </dsp:nvSpPr>
      <dsp:spPr>
        <a:xfrm rot="10800000">
          <a:off x="0" y="1392823"/>
          <a:ext cx="8136904" cy="702289"/>
        </a:xfrm>
        <a:prstGeom prst="upArrowCallou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392823"/>
        <a:ext cx="8136904" cy="456326"/>
      </dsp:txXfrm>
    </dsp:sp>
    <dsp:sp modelId="{0242B510-62D7-4771-828D-7B42BE4E2B76}">
      <dsp:nvSpPr>
        <dsp:cNvPr id="0" name=""/>
        <dsp:cNvSpPr/>
      </dsp:nvSpPr>
      <dsp:spPr>
        <a:xfrm rot="10800000">
          <a:off x="0" y="697384"/>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697384"/>
        <a:ext cx="8136904" cy="456326"/>
      </dsp:txXfrm>
    </dsp:sp>
    <dsp:sp modelId="{091B5131-B7F3-426A-A3C1-17D27330E4D6}">
      <dsp:nvSpPr>
        <dsp:cNvPr id="0" name=""/>
        <dsp:cNvSpPr/>
      </dsp:nvSpPr>
      <dsp:spPr>
        <a:xfrm rot="10800000">
          <a:off x="0" y="0"/>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0"/>
        <a:ext cx="8136904" cy="456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93A2F-F909-44DA-AE2B-361C7A39B27C}">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AFFC8B98-4DE7-4DE8-A3BC-6BABBFEAB84E}">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0"/>
        <a:ext cx="3773908" cy="855094"/>
      </dsp:txXfrm>
    </dsp:sp>
    <dsp:sp modelId="{6C1FE396-E52E-4FE1-B819-CEAD5422CECE}">
      <dsp:nvSpPr>
        <dsp:cNvPr id="0" name=""/>
        <dsp:cNvSpPr/>
      </dsp:nvSpPr>
      <dsp:spPr>
        <a:xfrm>
          <a:off x="472552" y="855094"/>
          <a:ext cx="855094" cy="855094"/>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38261E43-9A35-49E7-99F4-1EDF33513048}">
      <dsp:nvSpPr>
        <dsp:cNvPr id="0" name=""/>
        <dsp:cNvSpPr/>
      </dsp:nvSpPr>
      <dsp:spPr>
        <a:xfrm>
          <a:off x="900099" y="855094"/>
          <a:ext cx="3773908" cy="855094"/>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855094"/>
        <a:ext cx="3773908" cy="8550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0.2999</cdr:x>
      <cdr:y>0.10224</cdr:y>
    </cdr:from>
    <cdr:to>
      <cdr:x>0.39967</cdr:x>
      <cdr:y>0.25108</cdr:y>
    </cdr:to>
    <cdr:sp macro="" textlink="">
      <cdr:nvSpPr>
        <cdr:cNvPr id="4" name="TextBox 3"/>
        <cdr:cNvSpPr txBox="1"/>
      </cdr:nvSpPr>
      <cdr:spPr>
        <a:xfrm xmlns:a="http://schemas.openxmlformats.org/drawingml/2006/main" rot="951250">
          <a:off x="2748495" y="228217"/>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- 52 296,40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0.29685</cdr:x>
      <cdr:y>0.16129</cdr:y>
    </cdr:from>
    <cdr:to>
      <cdr:x>0.39114</cdr:x>
      <cdr:y>0.25806</cdr:y>
    </cdr:to>
    <cdr:cxnSp macro="">
      <cdr:nvCxnSpPr>
        <cdr:cNvPr id="5" name="Прямая со стрелкой 4"/>
        <cdr:cNvCxnSpPr/>
      </cdr:nvCxnSpPr>
      <cdr:spPr>
        <a:xfrm xmlns:a="http://schemas.openxmlformats.org/drawingml/2006/main">
          <a:off x="2720504" y="360040"/>
          <a:ext cx="864141" cy="21601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0.26567</cdr:y>
    </cdr:from>
    <cdr:to>
      <cdr:x>0.54827</cdr:x>
      <cdr:y>0.32677</cdr:y>
    </cdr:to>
    <cdr:cxnSp macro="">
      <cdr:nvCxnSpPr>
        <cdr:cNvPr id="10" name="Прямая со стрелкой 9"/>
        <cdr:cNvCxnSpPr/>
      </cdr:nvCxnSpPr>
      <cdr:spPr>
        <a:xfrm xmlns:a="http://schemas.openxmlformats.org/drawingml/2006/main">
          <a:off x="4160641" y="593038"/>
          <a:ext cx="864141" cy="13639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0.12669</cdr:x>
      <cdr:y>0</cdr:y>
    </cdr:from>
    <cdr:to>
      <cdr:x>0.2434</cdr:x>
      <cdr:y>0.14884</cdr:y>
    </cdr:to>
    <cdr:sp macro="" textlink="">
      <cdr:nvSpPr>
        <cdr:cNvPr id="12" name="TextBox 1"/>
        <cdr:cNvSpPr txBox="1"/>
      </cdr:nvSpPr>
      <cdr:spPr>
        <a:xfrm xmlns:a="http://schemas.openxmlformats.org/drawingml/2006/main" rot="889743">
          <a:off x="1161032" y="-541072"/>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- 140 039,81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0.15976</cdr:y>
    </cdr:from>
    <cdr:to>
      <cdr:x>0.55102</cdr:x>
      <cdr:y>0.3086</cdr:y>
    </cdr:to>
    <cdr:sp macro="" textlink="">
      <cdr:nvSpPr>
        <cdr:cNvPr id="16" name="TextBox 1"/>
        <cdr:cNvSpPr txBox="1"/>
      </cdr:nvSpPr>
      <cdr:spPr>
        <a:xfrm xmlns:a="http://schemas.openxmlformats.org/drawingml/2006/main" rot="573949">
          <a:off x="4135483" y="356634"/>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- 25 594,48</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0.62695</cdr:x>
      <cdr:y>0.19273</cdr:y>
    </cdr:from>
    <cdr:to>
      <cdr:x>0.72672</cdr:x>
      <cdr:y>0.34157</cdr:y>
    </cdr:to>
    <cdr:sp macro="" textlink="">
      <cdr:nvSpPr>
        <cdr:cNvPr id="17" name="TextBox 1"/>
        <cdr:cNvSpPr txBox="1"/>
      </cdr:nvSpPr>
      <cdr:spPr>
        <a:xfrm xmlns:a="http://schemas.openxmlformats.org/drawingml/2006/main" rot="21042523">
          <a:off x="5745801" y="430210"/>
          <a:ext cx="914363"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+ 7 471,33</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0.09677</cdr:y>
    </cdr:from>
    <cdr:to>
      <cdr:x>0.22614</cdr:x>
      <cdr:y>0.19678</cdr:y>
    </cdr:to>
    <cdr:cxnSp macro="">
      <cdr:nvCxnSpPr>
        <cdr:cNvPr id="8" name="Прямая со стрелкой 7"/>
        <cdr:cNvCxnSpPr/>
      </cdr:nvCxnSpPr>
      <cdr:spPr>
        <a:xfrm xmlns:a="http://schemas.openxmlformats.org/drawingml/2006/main">
          <a:off x="1280344" y="216024"/>
          <a:ext cx="792137" cy="223239"/>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0.18618</cdr:x>
      <cdr:y>0.25351</cdr:y>
    </cdr:from>
    <cdr:to>
      <cdr:x>0.32319</cdr:x>
      <cdr:y>0.64676</cdr:y>
    </cdr:to>
    <cdr:sp macro="" textlink="">
      <cdr:nvSpPr>
        <cdr:cNvPr id="3" name="TextBox 2"/>
        <cdr:cNvSpPr txBox="1"/>
      </cdr:nvSpPr>
      <cdr:spPr>
        <a:xfrm xmlns:a="http://schemas.openxmlformats.org/drawingml/2006/main">
          <a:off x="1944216" y="1889512"/>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0.34686</cdr:x>
      <cdr:y>0.06995</cdr:y>
    </cdr:from>
    <cdr:to>
      <cdr:x>0.37926</cdr:x>
      <cdr:y>0.1086</cdr:y>
    </cdr:to>
    <cdr:sp macro="" textlink="">
      <cdr:nvSpPr>
        <cdr:cNvPr id="4" name="TextBox 3"/>
        <cdr:cNvSpPr txBox="1"/>
      </cdr:nvSpPr>
      <cdr:spPr>
        <a:xfrm xmlns:a="http://schemas.openxmlformats.org/drawingml/2006/main">
          <a:off x="3622101" y="521360"/>
          <a:ext cx="338339" cy="2880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2021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2022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760012">
          <a:off x="2714313" y="199502"/>
          <a:ext cx="914363"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- 35 805,80</a:t>
          </a: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0.30073</cdr:x>
      <cdr:y>0.1875</cdr:y>
    </cdr:from>
    <cdr:to>
      <cdr:x>0.40287</cdr:x>
      <cdr:y>0.28125</cdr:y>
    </cdr:to>
    <cdr:cxnSp macro="">
      <cdr:nvCxnSpPr>
        <cdr:cNvPr id="5" name="Прямая со стрелкой 4"/>
        <cdr:cNvCxnSpPr/>
      </cdr:nvCxnSpPr>
      <cdr:spPr>
        <a:xfrm xmlns:a="http://schemas.openxmlformats.org/drawingml/2006/main">
          <a:off x="2756104" y="432048"/>
          <a:ext cx="936084"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0.45787</cdr:x>
      <cdr:y>0.25</cdr:y>
    </cdr:from>
    <cdr:to>
      <cdr:x>0.5443</cdr:x>
      <cdr:y>0.34375</cdr:y>
    </cdr:to>
    <cdr:cxnSp macro="">
      <cdr:nvCxnSpPr>
        <cdr:cNvPr id="10" name="Прямая со стрелкой 9"/>
        <cdr:cNvCxnSpPr/>
      </cdr:nvCxnSpPr>
      <cdr:spPr>
        <a:xfrm xmlns:a="http://schemas.openxmlformats.org/drawingml/2006/main">
          <a:off x="4196264" y="576064"/>
          <a:ext cx="792101"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0.12213</cdr:x>
      <cdr:y>0.06459</cdr:y>
    </cdr:from>
    <cdr:to>
      <cdr:x>0.23884</cdr:x>
      <cdr:y>0.21343</cdr:y>
    </cdr:to>
    <cdr:sp macro="" textlink="">
      <cdr:nvSpPr>
        <cdr:cNvPr id="12" name="TextBox 1"/>
        <cdr:cNvSpPr txBox="1"/>
      </cdr:nvSpPr>
      <cdr:spPr>
        <a:xfrm xmlns:a="http://schemas.openxmlformats.org/drawingml/2006/main" rot="507675">
          <a:off x="1119331" y="148834"/>
          <a:ext cx="1069613"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- 158 095,98</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0.46742</cdr:x>
      <cdr:y>0.14549</cdr:y>
    </cdr:from>
    <cdr:to>
      <cdr:x>0.5672</cdr:x>
      <cdr:y>0.29433</cdr:y>
    </cdr:to>
    <cdr:sp macro="" textlink="">
      <cdr:nvSpPr>
        <cdr:cNvPr id="16" name="TextBox 1"/>
        <cdr:cNvSpPr txBox="1"/>
      </cdr:nvSpPr>
      <cdr:spPr>
        <a:xfrm xmlns:a="http://schemas.openxmlformats.org/drawingml/2006/main" rot="845165">
          <a:off x="4283790" y="335235"/>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- 38 851,98</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0.63078</cdr:x>
      <cdr:y>0.18662</cdr:y>
    </cdr:from>
    <cdr:to>
      <cdr:x>0.73055</cdr:x>
      <cdr:y>0.33547</cdr:y>
    </cdr:to>
    <cdr:sp macro="" textlink="">
      <cdr:nvSpPr>
        <cdr:cNvPr id="17" name="TextBox 1"/>
        <cdr:cNvSpPr txBox="1"/>
      </cdr:nvSpPr>
      <cdr:spPr>
        <a:xfrm xmlns:a="http://schemas.openxmlformats.org/drawingml/2006/main" rot="21055295">
          <a:off x="5780894" y="430029"/>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+ 7471,33</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0.12002</cdr:x>
      <cdr:y>0.125</cdr:y>
    </cdr:from>
    <cdr:to>
      <cdr:x>0.22944</cdr:x>
      <cdr:y>0.21875</cdr:y>
    </cdr:to>
    <cdr:cxnSp macro="">
      <cdr:nvCxnSpPr>
        <cdr:cNvPr id="8" name="Прямая со стрелкой 7"/>
        <cdr:cNvCxnSpPr/>
      </cdr:nvCxnSpPr>
      <cdr:spPr>
        <a:xfrm xmlns:a="http://schemas.openxmlformats.org/drawingml/2006/main">
          <a:off x="1099920" y="288032"/>
          <a:ext cx="1002832"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0.63961</cdr:x>
      <cdr:y>0.28125</cdr:y>
    </cdr:from>
    <cdr:to>
      <cdr:x>0.71716</cdr:x>
      <cdr:y>0.34375</cdr:y>
    </cdr:to>
    <cdr:cxnSp macro="">
      <cdr:nvCxnSpPr>
        <cdr:cNvPr id="11" name="Прямая со стрелкой 10"/>
        <cdr:cNvCxnSpPr/>
      </cdr:nvCxnSpPr>
      <cdr:spPr>
        <a:xfrm xmlns:a="http://schemas.openxmlformats.org/drawingml/2006/main" flipV="1">
          <a:off x="5861824" y="648072"/>
          <a:ext cx="710704"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0.29184</cdr:x>
      <cdr:y>0.47116</cdr:y>
    </cdr:from>
    <cdr:to>
      <cdr:x>0.39161</cdr:x>
      <cdr:y>0.62</cdr:y>
    </cdr:to>
    <cdr:sp macro="" textlink="">
      <cdr:nvSpPr>
        <cdr:cNvPr id="4" name="TextBox 3"/>
        <cdr:cNvSpPr txBox="1"/>
      </cdr:nvSpPr>
      <cdr:spPr>
        <a:xfrm xmlns:a="http://schemas.openxmlformats.org/drawingml/2006/main" rot="442675">
          <a:off x="2605804" y="848176"/>
          <a:ext cx="890846"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- 16 490,60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0.30645</cdr:x>
      <cdr:y>0.44</cdr:y>
    </cdr:from>
    <cdr:to>
      <cdr:x>0.39516</cdr:x>
      <cdr:y>0.52</cdr:y>
    </cdr:to>
    <cdr:cxnSp macro="">
      <cdr:nvCxnSpPr>
        <cdr:cNvPr id="5" name="Прямая со стрелкой 4"/>
        <cdr:cNvCxnSpPr/>
      </cdr:nvCxnSpPr>
      <cdr:spPr>
        <a:xfrm xmlns:a="http://schemas.openxmlformats.org/drawingml/2006/main">
          <a:off x="2736304" y="792088"/>
          <a:ext cx="792088"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0.48387</cdr:x>
      <cdr:y>0.48</cdr:y>
    </cdr:from>
    <cdr:to>
      <cdr:x>0.56452</cdr:x>
      <cdr:y>0.56</cdr:y>
    </cdr:to>
    <cdr:cxnSp macro="">
      <cdr:nvCxnSpPr>
        <cdr:cNvPr id="10" name="Прямая со стрелкой 9"/>
        <cdr:cNvCxnSpPr/>
      </cdr:nvCxnSpPr>
      <cdr:spPr>
        <a:xfrm xmlns:a="http://schemas.openxmlformats.org/drawingml/2006/main" flipV="1">
          <a:off x="4320480" y="864096"/>
          <a:ext cx="720080"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0.1386</cdr:x>
      <cdr:y>0.61886</cdr:y>
    </cdr:from>
    <cdr:to>
      <cdr:x>0.25531</cdr:x>
      <cdr:y>0.76769</cdr:y>
    </cdr:to>
    <cdr:sp macro="" textlink="">
      <cdr:nvSpPr>
        <cdr:cNvPr id="12" name="TextBox 1"/>
        <cdr:cNvSpPr txBox="1"/>
      </cdr:nvSpPr>
      <cdr:spPr>
        <a:xfrm xmlns:a="http://schemas.openxmlformats.org/drawingml/2006/main" rot="20338986">
          <a:off x="1237521" y="1114063"/>
          <a:ext cx="1042103" cy="2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+ 18 056,17</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0.45334</cdr:x>
      <cdr:y>0.56907</cdr:y>
    </cdr:from>
    <cdr:to>
      <cdr:x>0.57068</cdr:x>
      <cdr:y>0.71911</cdr:y>
    </cdr:to>
    <cdr:sp macro="" textlink="">
      <cdr:nvSpPr>
        <cdr:cNvPr id="16" name="TextBox 1"/>
        <cdr:cNvSpPr txBox="1"/>
      </cdr:nvSpPr>
      <cdr:spPr>
        <a:xfrm xmlns:a="http://schemas.openxmlformats.org/drawingml/2006/main" rot="21004087">
          <a:off x="4047891" y="1024435"/>
          <a:ext cx="1047728"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+ 13 257,50</a:t>
          </a:r>
        </a:p>
        <a:p xmlns:a="http://schemas.openxmlformats.org/drawingml/2006/main">
          <a:endParaRPr lang="ru-RU" sz="1200" b="1" dirty="0" smtClean="0">
            <a:latin typeface="Times New Roman" panose="02020603050405020304" pitchFamily="18" charset="0"/>
            <a:cs typeface="Times New Roman" panose="02020603050405020304" pitchFamily="18" charset="0"/>
          </a:endParaRPr>
        </a:p>
        <a:p xmlns:a="http://schemas.openxmlformats.org/drawingml/2006/main">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0.14516</cdr:x>
      <cdr:y>0.48</cdr:y>
    </cdr:from>
    <cdr:to>
      <cdr:x>0.25</cdr:x>
      <cdr:y>0.68</cdr:y>
    </cdr:to>
    <cdr:cxnSp macro="">
      <cdr:nvCxnSpPr>
        <cdr:cNvPr id="8" name="Прямая со стрелкой 7"/>
        <cdr:cNvCxnSpPr/>
      </cdr:nvCxnSpPr>
      <cdr:spPr>
        <a:xfrm xmlns:a="http://schemas.openxmlformats.org/drawingml/2006/main" flipV="1">
          <a:off x="1296144" y="864096"/>
          <a:ext cx="936104"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40,3 %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59,7</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800" y="602183"/>
          <a:ext cx="936096" cy="27699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44,4</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55,6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45,0</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55,0</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0.34907</cdr:x>
      <cdr:y>0.82263</cdr:y>
    </cdr:from>
    <cdr:to>
      <cdr:x>0.52717</cdr:x>
      <cdr:y>0.98751</cdr:y>
    </cdr:to>
    <cdr:sp macro="" textlink="">
      <cdr:nvSpPr>
        <cdr:cNvPr id="2" name="TextBox 1"/>
        <cdr:cNvSpPr txBox="1"/>
      </cdr:nvSpPr>
      <cdr:spPr>
        <a:xfrm xmlns:a="http://schemas.openxmlformats.org/drawingml/2006/main">
          <a:off x="3185556" y="2337748"/>
          <a:ext cx="1625198" cy="468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0.56212</cdr:x>
      <cdr:y>0.84797</cdr:y>
    </cdr:from>
    <cdr:to>
      <cdr:x>0.7144</cdr:x>
      <cdr:y>0.91637</cdr:y>
    </cdr:to>
    <cdr:sp macro="" textlink="">
      <cdr:nvSpPr>
        <cdr:cNvPr id="3" name="TextBox 1"/>
        <cdr:cNvSpPr txBox="1"/>
      </cdr:nvSpPr>
      <cdr:spPr>
        <a:xfrm xmlns:a="http://schemas.openxmlformats.org/drawingml/2006/main">
          <a:off x="5129772"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0.80174</cdr:x>
      <cdr:y>0.84797</cdr:y>
    </cdr:from>
    <cdr:to>
      <cdr:x>0.95402</cdr:x>
      <cdr:y>0.91637</cdr:y>
    </cdr:to>
    <cdr:sp macro="" textlink="">
      <cdr:nvSpPr>
        <cdr:cNvPr id="4" name="TextBox 1"/>
        <cdr:cNvSpPr txBox="1"/>
      </cdr:nvSpPr>
      <cdr:spPr>
        <a:xfrm xmlns:a="http://schemas.openxmlformats.org/drawingml/2006/main">
          <a:off x="7316405"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2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182 854,9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39 144,8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143 710,0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solidFill>
                <a:schemeClr val="tx1"/>
              </a:solidFill>
            </a:rPr>
            <a:t>тыс. руб</a:t>
          </a:r>
          <a:r>
            <a:rPr lang="ru-RU" sz="1100" b="1" dirty="0" smtClean="0">
              <a:solidFill>
                <a:srgbClr val="FF0000"/>
              </a:solidFill>
            </a:rPr>
            <a:t>.</a:t>
          </a:r>
          <a:endParaRPr lang="ru-RU" sz="11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90</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0.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4.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2.xml"/><Relationship Id="rId4" Type="http://schemas.openxmlformats.org/officeDocument/2006/relationships/chart" Target="../charts/chart2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1.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82.xml"/><Relationship Id="rId16"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8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1.jpeg"/><Relationship Id="rId10" Type="http://schemas.openxmlformats.org/officeDocument/2006/relationships/image" Target="../media/image138.jpeg"/><Relationship Id="rId4" Type="http://schemas.openxmlformats.org/officeDocument/2006/relationships/image" Target="../media/image20.jpeg"/><Relationship Id="rId9" Type="http://schemas.openxmlformats.org/officeDocument/2006/relationships/image" Target="../media/image137.jpeg"/></Relationships>
</file>

<file path=ppt/slides/_rels/slide88.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jpeg"/><Relationship Id="rId3" Type="http://schemas.openxmlformats.org/officeDocument/2006/relationships/image" Target="../media/image131.jpeg"/><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8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31.jpeg"/><Relationship Id="rId7" Type="http://schemas.openxmlformats.org/officeDocument/2006/relationships/image" Target="../media/image153.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25656" y="116632"/>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Решение </a:t>
            </a:r>
            <a:r>
              <a:rPr lang="ru-RU" sz="14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400" b="1" i="1" dirty="0" smtClean="0">
                <a:solidFill>
                  <a:srgbClr val="0000FF"/>
                </a:solidFill>
                <a:latin typeface="Times New Roman" panose="02020603050405020304" pitchFamily="18" charset="0"/>
                <a:cs typeface="Times New Roman" panose="02020603050405020304" pitchFamily="18" charset="0"/>
              </a:rPr>
              <a:t>08 декабря 2021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90</a:t>
            </a:r>
            <a:endParaRPr lang="ru-RU" sz="1400" b="1" i="1" dirty="0">
              <a:solidFill>
                <a:srgbClr val="0000FF"/>
              </a:solidFill>
              <a:latin typeface="Times New Roman" panose="02020603050405020304" pitchFamily="18" charset="0"/>
              <a:cs typeface="Times New Roman" panose="02020603050405020304" pitchFamily="18" charset="0"/>
            </a:endParaRPr>
          </a:p>
          <a:p>
            <a:pPr algn="ct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p>
          <a:p>
            <a:pPr algn="ctr"/>
            <a:r>
              <a:rPr lang="ru-RU" sz="1400" b="1" i="1" dirty="0">
                <a:solidFill>
                  <a:srgbClr val="0000FF"/>
                </a:solidFill>
                <a:latin typeface="Times New Roman" panose="02020603050405020304" pitchFamily="18" charset="0"/>
                <a:cs typeface="Times New Roman" panose="02020603050405020304" pitchFamily="18" charset="0"/>
              </a:rPr>
              <a:t>на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2023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2024 </a:t>
            </a:r>
            <a:r>
              <a:rPr lang="ru-RU" sz="1400" b="1" i="1" dirty="0">
                <a:solidFill>
                  <a:srgbClr val="0000FF"/>
                </a:solidFill>
                <a:latin typeface="Times New Roman" panose="02020603050405020304" pitchFamily="18" charset="0"/>
                <a:cs typeface="Times New Roman" panose="02020603050405020304" pitchFamily="18" charset="0"/>
              </a:rPr>
              <a:t>годов </a:t>
            </a:r>
          </a:p>
          <a:p>
            <a:pPr algn="ctr"/>
            <a:r>
              <a:rPr lang="ru-RU" sz="1400" b="1" i="1" dirty="0">
                <a:solidFill>
                  <a:srgbClr val="0000FF"/>
                </a:solidFill>
                <a:latin typeface="Times New Roman" panose="02020603050405020304" pitchFamily="18" charset="0"/>
                <a:cs typeface="Times New Roman" panose="02020603050405020304" pitchFamily="18" charset="0"/>
              </a:rPr>
              <a:t>(в редакции решения Совета ГО «Вуктыл» от </a:t>
            </a:r>
            <a:r>
              <a:rPr lang="ru-RU" sz="1400" b="1" i="1" dirty="0" smtClean="0">
                <a:solidFill>
                  <a:srgbClr val="0000FF"/>
                </a:solidFill>
                <a:latin typeface="Times New Roman" panose="02020603050405020304" pitchFamily="18" charset="0"/>
                <a:cs typeface="Times New Roman" panose="02020603050405020304" pitchFamily="18" charset="0"/>
              </a:rPr>
              <a:t>25.02.2022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 103)</a:t>
            </a:r>
            <a:endParaRPr lang="ru-RU" sz="14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endParaRPr lang="ru-RU" sz="1400" b="1" i="1" dirty="0" smtClean="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95571155"/>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0"/>
            <a:ext cx="9144000" cy="47667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pic>
        <p:nvPicPr>
          <p:cNvPr id="1028" name="Picture 4" descr="https://nakubani.gazprom.ru/d/textpage/51/81/3_gd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83" y="620688"/>
            <a:ext cx="3600400" cy="20038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4" name="Picture 10" descr="https://siyanie-severa.ru/files/Image/22%28455%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68" y="2852936"/>
            <a:ext cx="3190117" cy="1501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 name="Группа 1"/>
          <p:cNvGrpSpPr/>
          <p:nvPr/>
        </p:nvGrpSpPr>
        <p:grpSpPr>
          <a:xfrm>
            <a:off x="173191" y="620688"/>
            <a:ext cx="8712852" cy="6079702"/>
            <a:chOff x="173191" y="620688"/>
            <a:chExt cx="8712852" cy="6079702"/>
          </a:xfrm>
        </p:grpSpPr>
        <p:pic>
          <p:nvPicPr>
            <p:cNvPr id="1032" name="Picture 8" descr="https://avatars.mds.yandex.net/get-altay/813485/2a0000015ea941aa2a2bf0ecfc6d9a322e62/XX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620688"/>
              <a:ext cx="3017899" cy="2110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https://i.ytimg.com/vi/mftNXABrHhw/maxresdefau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660" y="4737528"/>
              <a:ext cx="3456383"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https://www.gidgor.ru/upload/iblock/bd2/bd2f5ff9fe8b76fc316f3fa8495af5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191" y="4632731"/>
              <a:ext cx="3456384" cy="20676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Овал 5"/>
            <p:cNvSpPr/>
            <p:nvPr/>
          </p:nvSpPr>
          <p:spPr>
            <a:xfrm>
              <a:off x="5868144" y="2924945"/>
              <a:ext cx="2736304" cy="1429222"/>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ООО «ГСП-7»</a:t>
              </a:r>
            </a:p>
          </p:txBody>
        </p:sp>
        <p:sp>
          <p:nvSpPr>
            <p:cNvPr id="8" name="TextBox 7"/>
            <p:cNvSpPr txBox="1"/>
            <p:nvPr/>
          </p:nvSpPr>
          <p:spPr>
            <a:xfrm>
              <a:off x="3424980" y="2324159"/>
              <a:ext cx="2376264" cy="2585323"/>
            </a:xfrm>
            <a:prstGeom prst="rect">
              <a:avLst/>
            </a:prstGeom>
            <a:noFill/>
          </p:spPr>
          <p:txBody>
            <a:bodyPr wrap="square" rtlCol="0">
              <a:spAutoFit/>
            </a:bodyPr>
            <a:lstStyle/>
            <a:p>
              <a:pPr algn="ctr"/>
              <a:r>
                <a:rPr lang="ru-RU" dirty="0" smtClean="0">
                  <a:solidFill>
                    <a:srgbClr val="0000FF"/>
                  </a:solidFill>
                  <a:latin typeface="Times New Roman" panose="02020603050405020304" pitchFamily="18" charset="0"/>
                  <a:cs typeface="Times New Roman" panose="02020603050405020304" pitchFamily="18" charset="0"/>
                </a:rPr>
                <a:t>Доля основных</a:t>
              </a:r>
            </a:p>
            <a:p>
              <a:pPr algn="ctr"/>
              <a:r>
                <a:rPr lang="ru-RU" dirty="0" smtClean="0">
                  <a:solidFill>
                    <a:srgbClr val="0000FF"/>
                  </a:solidFill>
                  <a:latin typeface="Times New Roman" panose="02020603050405020304" pitchFamily="18" charset="0"/>
                  <a:cs typeface="Times New Roman" panose="02020603050405020304" pitchFamily="18" charset="0"/>
                </a:rPr>
                <a:t> налогоплательщиков, обеспечивающих наиболее крупные</a:t>
              </a:r>
            </a:p>
            <a:p>
              <a:pPr algn="ctr"/>
              <a:r>
                <a:rPr lang="ru-RU" dirty="0" smtClean="0">
                  <a:solidFill>
                    <a:srgbClr val="0000FF"/>
                  </a:solidFill>
                  <a:latin typeface="Times New Roman" panose="02020603050405020304" pitchFamily="18" charset="0"/>
                  <a:cs typeface="Times New Roman" panose="02020603050405020304" pitchFamily="18" charset="0"/>
                </a:rPr>
                <a:t>поступления налогов в бюджет </a:t>
              </a:r>
            </a:p>
            <a:p>
              <a:pPr algn="ctr"/>
              <a:r>
                <a:rPr lang="ru-RU" dirty="0" smtClean="0">
                  <a:solidFill>
                    <a:srgbClr val="0000FF"/>
                  </a:solidFill>
                  <a:latin typeface="Times New Roman" panose="02020603050405020304" pitchFamily="18" charset="0"/>
                  <a:cs typeface="Times New Roman" panose="02020603050405020304" pitchFamily="18" charset="0"/>
                </a:rPr>
                <a:t>МО ГО «Вуктыл» </a:t>
              </a:r>
            </a:p>
            <a:p>
              <a:pPr algn="ctr"/>
              <a:r>
                <a:rPr lang="ru-RU" dirty="0" smtClean="0">
                  <a:solidFill>
                    <a:srgbClr val="0000FF"/>
                  </a:solidFill>
                  <a:latin typeface="Times New Roman" panose="02020603050405020304" pitchFamily="18" charset="0"/>
                  <a:cs typeface="Times New Roman" panose="02020603050405020304" pitchFamily="18" charset="0"/>
                </a:rPr>
                <a:t>составляет </a:t>
              </a:r>
            </a:p>
            <a:p>
              <a:pPr algn="ctr"/>
              <a:r>
                <a:rPr lang="ru-RU" b="1" dirty="0" smtClean="0">
                  <a:solidFill>
                    <a:srgbClr val="0000FF"/>
                  </a:solidFill>
                  <a:latin typeface="Times New Roman" panose="02020603050405020304" pitchFamily="18" charset="0"/>
                  <a:cs typeface="Times New Roman" panose="02020603050405020304" pitchFamily="18" charset="0"/>
                </a:rPr>
                <a:t>80,35%</a:t>
              </a:r>
              <a:endParaRPr lang="ru-RU" b="1" dirty="0">
                <a:solidFill>
                  <a:srgbClr val="0000FF"/>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01.10.2021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01.10.2021г.,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682212023"/>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1840633249"/>
              </p:ext>
            </p:extLst>
          </p:nvPr>
        </p:nvGraphicFramePr>
        <p:xfrm>
          <a:off x="179512" y="3442072"/>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354152532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2021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42493587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15,7%</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35,7 %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18,0%</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2022 год и плановый период 2023 и 2024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2024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403265116"/>
              </p:ext>
            </p:extLst>
          </p:nvPr>
        </p:nvGraphicFramePr>
        <p:xfrm>
          <a:off x="195120" y="810720"/>
          <a:ext cx="8841376" cy="4095016"/>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51825731"/>
              </p:ext>
            </p:extLst>
          </p:nvPr>
        </p:nvGraphicFramePr>
        <p:xfrm>
          <a:off x="792000" y="1340640"/>
          <a:ext cx="7847640" cy="5174780"/>
        </p:xfrm>
        <a:graphic>
          <a:graphicData uri="http://schemas.openxmlformats.org/drawingml/2006/table">
            <a:tbl>
              <a:tblPr/>
              <a:tblGrid>
                <a:gridCol w="7847640"/>
              </a:tblGrid>
              <a:tr h="321869">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Бюджетный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Налоговый кодекс РФ</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бюджета </a:t>
                      </a:r>
                      <a:r>
                        <a:rPr lang="ru-RU" sz="1600" b="1" i="0" strike="noStrike" spc="-1" dirty="0">
                          <a:solidFill>
                            <a:schemeClr val="tx1"/>
                          </a:solidFill>
                          <a:latin typeface="Times New Roman" panose="02020603050405020304" pitchFamily="18" charset="0"/>
                          <a:cs typeface="Times New Roman" panose="02020603050405020304" pitchFamily="18" charset="0"/>
                        </a:rPr>
                        <a:t>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a:t>
                      </a:r>
                      <a:r>
                        <a:rPr lang="ru-RU" sz="1600" b="1" i="0" strike="noStrike" spc="-1" dirty="0">
                          <a:solidFill>
                            <a:schemeClr val="tx1"/>
                          </a:solidFill>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и2024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2022 </a:t>
                      </a:r>
                      <a:r>
                        <a:rPr lang="ru-RU" sz="1600" b="1" i="0" strike="noStrike" spc="-1" dirty="0">
                          <a:solidFill>
                            <a:schemeClr val="tx1"/>
                          </a:solidFill>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solidFill>
                          <a:schemeClr val="tx1"/>
                        </a:solidFill>
                        <a:latin typeface="Times New Roman" panose="02020603050405020304" pitchFamily="18" charset="0"/>
                        <a:cs typeface="Times New Roman" panose="02020603050405020304" pitchFamily="18" charset="0"/>
                      </a:endParaRPr>
                    </a:p>
                    <a:p>
                      <a:pPr algn="ctr"/>
                      <a:r>
                        <a:rPr lang="ru-RU" sz="1600" b="1" i="0" strike="noStrike" spc="-1" dirty="0" smtClean="0">
                          <a:solidFill>
                            <a:schemeClr val="tx1"/>
                          </a:solidFill>
                          <a:latin typeface="Times New Roman" panose="02020603050405020304" pitchFamily="18" charset="0"/>
                          <a:cs typeface="Times New Roman" panose="02020603050405020304" pitchFamily="18" charset="0"/>
                        </a:rPr>
                        <a:t>на 2022 год </a:t>
                      </a:r>
                      <a:r>
                        <a:rPr lang="ru-RU" sz="1600" b="1" i="0" strike="noStrike" spc="-1" dirty="0">
                          <a:solidFill>
                            <a:schemeClr val="tx1"/>
                          </a:solidFill>
                          <a:latin typeface="Times New Roman" panose="02020603050405020304" pitchFamily="18" charset="0"/>
                          <a:cs typeface="Times New Roman" panose="02020603050405020304" pitchFamily="18" charset="0"/>
                        </a:rPr>
                        <a:t>и плановый период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2023 </a:t>
                      </a:r>
                      <a:r>
                        <a:rPr lang="ru-RU" sz="1600" b="1" i="0" strike="noStrike" spc="-1" dirty="0">
                          <a:solidFill>
                            <a:schemeClr val="tx1"/>
                          </a:solidFill>
                          <a:latin typeface="Times New Roman" panose="02020603050405020304" pitchFamily="18" charset="0"/>
                          <a:cs typeface="Times New Roman" panose="02020603050405020304" pitchFamily="18" charset="0"/>
                        </a:rPr>
                        <a:t>и </a:t>
                      </a:r>
                      <a:r>
                        <a:rPr lang="ru-RU" sz="1600" b="1" i="0" strike="noStrike" spc="-1" dirty="0" smtClean="0">
                          <a:solidFill>
                            <a:schemeClr val="tx1"/>
                          </a:solidFill>
                          <a:latin typeface="Times New Roman" panose="02020603050405020304" pitchFamily="18" charset="0"/>
                          <a:cs typeface="Times New Roman" panose="02020603050405020304" pitchFamily="18" charset="0"/>
                        </a:rPr>
                        <a:t>2024 </a:t>
                      </a:r>
                      <a:r>
                        <a:rPr lang="ru-RU" sz="1600" b="1" i="0" strike="noStrike" spc="-1" dirty="0">
                          <a:solidFill>
                            <a:schemeClr val="tx1"/>
                          </a:solidFill>
                          <a:latin typeface="Times New Roman" panose="02020603050405020304" pitchFamily="18" charset="0"/>
                          <a:cs typeface="Times New Roman" panose="02020603050405020304" pitchFamily="18" charset="0"/>
                        </a:rPr>
                        <a:t>годов</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solidFill>
                            <a:schemeClr val="tx1"/>
                          </a:solidFill>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solidFill>
                          <a:schemeClr val="tx1"/>
                        </a:solidFill>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В 2020 году объем налоговых доходов, поступивших в бюджет МОГО «Вуктыл»</a:t>
            </a:r>
            <a:r>
              <a:rPr lang="ru-RU" sz="1100" b="1"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(далее по тексту – бюджет округа), составил  186 074,8 тыс. руб., что на 32 975,3 тыс. руб. или на 15,0 %  меньше уровня 2019 года. За первое полугодие 2021 года в бюджет округа поступило аналогичных доходов в размере 98 784,9 тыс. руб.</a:t>
            </a:r>
          </a:p>
          <a:p>
            <a:pPr algn="just"/>
            <a:r>
              <a:rPr lang="ru-RU" sz="1100" dirty="0">
                <a:latin typeface="Times New Roman" panose="02020603050405020304" pitchFamily="18" charset="0"/>
                <a:cs typeface="Times New Roman" panose="02020603050405020304" pitchFamily="18" charset="0"/>
              </a:rPr>
              <a:t>Удельный вес налоговых поступлений в общем объеме налоговых и неналоговых доходов бюджета округа в 2020 году составил 80,3 %. Традиционно основным источником формирования налоговых доходов в отчетном периоде является налог на доходы физических лиц (88,4 %). Поступление налоговых доходов уменьшилось по сравнению с аналогичным периодом прошлого года. Существенное изменение отразилось на поступлениях следующих видов налогов: налог на доходы физических лиц на 32 219,0 тыс. руб. или на 16,4 %; налог на совокупный доход на 1 207,2 тыс. руб. или на 12,3 %; государственная пошлина на 700,0  тыс. руб. или на 26,1 %. </a:t>
            </a:r>
          </a:p>
          <a:p>
            <a:pPr algn="just"/>
            <a:r>
              <a:rPr lang="ru-RU" sz="1100" dirty="0">
                <a:latin typeface="Times New Roman" panose="02020603050405020304" pitchFamily="18" charset="0"/>
                <a:cs typeface="Times New Roman" panose="02020603050405020304" pitchFamily="18" charset="0"/>
              </a:rPr>
              <a:t>Снижение объема налоговых поступлений обусловлено несколькими факторами, в том числе: уменьшение размера дополнительного норматива отчислений от налога на доходы физических лиц с 22,1 % в 2019 году до 12,9 % в 2020 году, что явилось основной причиной снижения налоговых поступлений в бюджет округа; влияние последствий распространения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 предоставление мер поддержки: освобождение от уплаты налогов за 2 квартал 2020 года, перенос сроков уплаты налогов для субъектов малого и среднего предпринимательства (далее - МСП) пострадавших отраслей, приостановление применения мер взыскания задолженности и соответствующих обеспечительных мер, установленных Налоговым кодексом Российской Федерации, в отношении всех налогоплательщиков; уменьшение дел, рассматриваемых в судах общей юрисдикции, мировыми судьями,  в 2020 году по сравнению с 2019 годом.</a:t>
            </a:r>
          </a:p>
          <a:p>
            <a:pPr algn="just"/>
            <a:r>
              <a:rPr lang="ru-RU" sz="1100" dirty="0">
                <a:latin typeface="Times New Roman" panose="02020603050405020304" pitchFamily="18" charset="0"/>
                <a:cs typeface="Times New Roman" panose="02020603050405020304" pitchFamily="18" charset="0"/>
              </a:rPr>
              <a:t>Так в 2020 году в бюджет округа поступило доходов от арендной платы за муниципальное имущество, земельные участки, продажи муниципального имущества, земельных участков в размере 36 587,9 тыс. руб., что больше уровня 2019 года на 1 490,6 тыс. руб. или на 4,2 %. Также в бюджет округа поступили прочие доходы от использования муниципального имущества в сумме 2,3 млн. руб. </a:t>
            </a:r>
          </a:p>
          <a:p>
            <a:pPr algn="just"/>
            <a:r>
              <a:rPr lang="ru-RU" sz="1100" dirty="0">
                <a:latin typeface="Times New Roman" panose="02020603050405020304" pitchFamily="18" charset="0"/>
                <a:cs typeface="Times New Roman" panose="02020603050405020304" pitchFamily="18" charset="0"/>
              </a:rPr>
              <a:t>В первом полугодии 2021 года сохраняется стабильная динамика поступлений относительно прошлогоднего уровня. Так, в 1 полугодии 2021 года поступление неналоговых доходов в бюджет округа незначительно снизилось на 114,9 тыс. руб. или на 0,8 % относительно уровня поступлений за аналогичный период прошлого года, связанное  с реализацией субъектом малого и среднего предпринимательства преимущественного права на выкуп арендуемого имущества.</a:t>
            </a:r>
          </a:p>
          <a:p>
            <a:pPr algn="just"/>
            <a:r>
              <a:rPr lang="ru-RU" sz="1100" dirty="0">
                <a:latin typeface="Times New Roman" panose="02020603050405020304" pitchFamily="18" charset="0"/>
                <a:cs typeface="Times New Roman" panose="02020603050405020304" pitchFamily="18" charset="0"/>
              </a:rPr>
              <a:t>В 2020 году осуществляли деятельность 2 крестьянских (фермерских) хозяйства (КФХ): Шаховой И.В. и Муравьева В.А. В рамках проекта «Народного бюджета» в целях достижения целевых показателей национального проекта  «Малое и среднее предпринимательство и поддержка индивидуальной предпринимательской инициативы» в 2020 году реализованы два проекта на общую сумму 2300 тыс. руб. По итогам реализации проектов создано два рабочих места.  </a:t>
            </a:r>
          </a:p>
          <a:p>
            <a:pPr algn="just"/>
            <a:r>
              <a:rPr lang="ru-RU" sz="1100" dirty="0">
                <a:latin typeface="Times New Roman" panose="02020603050405020304" pitchFamily="18" charset="0"/>
                <a:cs typeface="Times New Roman" panose="02020603050405020304" pitchFamily="18" charset="0"/>
              </a:rPr>
              <a:t>В целях поддержки субъектов МСП по договорам аренды в связи с распространением новой </a:t>
            </a:r>
            <a:r>
              <a:rPr lang="ru-RU" sz="1100" dirty="0" err="1">
                <a:latin typeface="Times New Roman" panose="02020603050405020304" pitchFamily="18" charset="0"/>
                <a:cs typeface="Times New Roman" panose="02020603050405020304" pitchFamily="18" charset="0"/>
              </a:rPr>
              <a:t>коронавирусной</a:t>
            </a:r>
            <a:r>
              <a:rPr lang="ru-RU" sz="1100" dirty="0">
                <a:latin typeface="Times New Roman" panose="02020603050405020304" pitchFamily="18" charset="0"/>
                <a:cs typeface="Times New Roman" panose="02020603050405020304" pitchFamily="18" charset="0"/>
              </a:rPr>
              <a:t> инфекции в 2020 году были предоставлены меры поддержки. </a:t>
            </a:r>
          </a:p>
          <a:p>
            <a:pPr algn="just"/>
            <a:r>
              <a:rPr lang="ru-RU" sz="1100" dirty="0">
                <a:latin typeface="Times New Roman" panose="02020603050405020304" pitchFamily="18" charset="0"/>
                <a:cs typeface="Times New Roman" panose="02020603050405020304" pitchFamily="18" charset="0"/>
              </a:rPr>
              <a:t>В целом расходы бюджета  округа по сравнению с  2019 годом увеличились на 202 981,9 тыс. руб. или на 31,4 % и составили 848 233,5 тыс. руб. Основной причиной увеличения расходной части бюджета  округа в 2020 году является строительство средней общеобразовательной школы с дошкольной группой в с. Дутово и строительство социокультурного центра в с. Подчерье за счет средств вышестоящих бюджетов.</a:t>
            </a:r>
          </a:p>
          <a:p>
            <a:pPr algn="just"/>
            <a:r>
              <a:rPr lang="ru-RU" sz="1100" dirty="0">
                <a:latin typeface="Times New Roman" panose="02020603050405020304" pitchFamily="18" charset="0"/>
                <a:cs typeface="Times New Roman" panose="02020603050405020304" pitchFamily="18" charset="0"/>
              </a:rPr>
              <a:t>Целевые показатели по заработной плате работников образовательных учреждений,  учреждений культуры и дополнительного образования в сфере культуры ГО «Вуктыл»  по итогам 2020 года:</a:t>
            </a: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2020 год и первое полугодие 2021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dirty="0">
                <a:latin typeface="Times New Roman" panose="02020603050405020304" pitchFamily="18" charset="0"/>
                <a:cs typeface="Times New Roman" panose="02020603050405020304" pitchFamily="18" charset="0"/>
              </a:rPr>
              <a:t>выполнены в общеобразовательных учреждениях; не выполнены в дошкольных образовательных учреждениях, не выполнены в учреждениях культуры и дополнительного образования, выполнены в общеобразовательных, дошкольных образовательных учреждениях, учреждениях культуры и дополнительного образования</a:t>
            </a:r>
            <a:r>
              <a:rPr lang="ru-RU" sz="1100" dirty="0" smtClean="0">
                <a:latin typeface="Times New Roman" panose="02020603050405020304" pitchFamily="18" charset="0"/>
                <a:cs typeface="Times New Roman" panose="02020603050405020304" pitchFamily="18" charset="0"/>
              </a:rPr>
              <a:t>. По </a:t>
            </a:r>
            <a:r>
              <a:rPr lang="ru-RU" sz="1100" dirty="0">
                <a:latin typeface="Times New Roman" panose="02020603050405020304" pitchFamily="18" charset="0"/>
                <a:cs typeface="Times New Roman" panose="02020603050405020304" pitchFamily="18" charset="0"/>
              </a:rPr>
              <a:t>результатам мониторинга качества предоставления муниципальных услуг ГО «Вуктыл» за 2020 год установлено, что уровень удовлетворенности заявителей составил 99,3</a:t>
            </a:r>
            <a:r>
              <a:rPr lang="ru-RU" sz="1100" dirty="0" smtClean="0">
                <a:latin typeface="Times New Roman" panose="02020603050405020304" pitchFamily="18" charset="0"/>
                <a:cs typeface="Times New Roman" panose="02020603050405020304" pitchFamily="18" charset="0"/>
              </a:rPr>
              <a:t>%. Обеспечены </a:t>
            </a:r>
            <a:r>
              <a:rPr lang="ru-RU" sz="1100" dirty="0">
                <a:latin typeface="Times New Roman" panose="02020603050405020304" pitchFamily="18" charset="0"/>
                <a:cs typeface="Times New Roman" panose="02020603050405020304" pitchFamily="18" charset="0"/>
              </a:rPr>
              <a:t>меры социальной поддержки  по оплате жилищно-коммунальных услуг педагогам муниципальных учреждений ГО «Вуктыл», проживающим на территории сельских населенных пунктов. </a:t>
            </a:r>
          </a:p>
          <a:p>
            <a:pPr algn="just"/>
            <a:r>
              <a:rPr lang="ru-RU" sz="1100" dirty="0">
                <a:latin typeface="Times New Roman" panose="02020603050405020304" pitchFamily="18" charset="0"/>
                <a:cs typeface="Times New Roman" panose="02020603050405020304" pitchFamily="18" charset="0"/>
              </a:rPr>
              <a:t>Не смотря на сложную экономическую и эпидемиологическую ситуацию, бюджет округа сохранил свою социальную направленность. Удельный вес расходов, связанных с функционированием социальных отраслей таких как  образование, культура, физическая культура и спорт и  социальная политика составил 588 879,4 тыс. руб. или 69,4 % от всех расходов. Большая доля расходов бюджета округа направлена на отрасль «Образование» - 507 696,2 тыс. руб. или 58,9 % от всех расходов.</a:t>
            </a:r>
          </a:p>
          <a:p>
            <a:pPr algn="just"/>
            <a:r>
              <a:rPr lang="ru-RU" sz="1100" dirty="0">
                <a:latin typeface="Times New Roman" panose="02020603050405020304" pitchFamily="18" charset="0"/>
                <a:cs typeface="Times New Roman" panose="02020603050405020304" pitchFamily="18" charset="0"/>
              </a:rPr>
              <a:t>Начиная с 2019 года в муниципальные программы ГО «Вуктыл» включены мероприятия национальных проектов, разработанных в соответствии с Указом  № 204. В 2020 году в муниципальные программы ГО «Вуктыл» были включены мероприятия пяти национальных проектов: национальный проект «Образование»; национальный проект «Культура»; национальный проект «Жилье и городская среда»; национальный проект «Малое и среднее предпринимательство и поддержка индивидуальной предпринимательской инициативы»; национальный проект «Безопасные и качественные автомобильные дороги».</a:t>
            </a:r>
          </a:p>
          <a:p>
            <a:pPr algn="just"/>
            <a:r>
              <a:rPr lang="ru-RU" sz="1100" dirty="0">
                <a:latin typeface="Times New Roman" panose="02020603050405020304" pitchFamily="18" charset="0"/>
                <a:cs typeface="Times New Roman" panose="02020603050405020304" pitchFamily="18" charset="0"/>
              </a:rPr>
              <a:t>Объем средств, направленных на реализацию национальных проектов в 2020 году, составил 64 985,8 тыс. руб. </a:t>
            </a:r>
          </a:p>
          <a:p>
            <a:pPr algn="just"/>
            <a:r>
              <a:rPr lang="ru-RU" sz="1100" dirty="0">
                <a:latin typeface="Times New Roman" panose="02020603050405020304" pitchFamily="18" charset="0"/>
                <a:cs typeface="Times New Roman" panose="02020603050405020304" pitchFamily="18" charset="0"/>
              </a:rPr>
              <a:t>В 2021 году в муниципальные программы ГО «Вуктыл» включены расходы на мероприятия двух национальных проектов ( «Образование» и «Культура»),  на реализацию которых в бюджете округа предусмотрено 36 334,1 </a:t>
            </a:r>
            <a:r>
              <a:rPr lang="ru-RU" sz="1100" dirty="0" err="1">
                <a:latin typeface="Times New Roman" panose="02020603050405020304" pitchFamily="18" charset="0"/>
                <a:cs typeface="Times New Roman" panose="02020603050405020304" pitchFamily="18" charset="0"/>
              </a:rPr>
              <a:t>тыс.руб</a:t>
            </a:r>
            <a:r>
              <a:rPr lang="ru-RU" sz="1100" dirty="0">
                <a:latin typeface="Times New Roman" panose="02020603050405020304" pitchFamily="18" charset="0"/>
                <a:cs typeface="Times New Roman" panose="02020603050405020304" pitchFamily="18" charset="0"/>
              </a:rPr>
              <a:t>. </a:t>
            </a:r>
          </a:p>
          <a:p>
            <a:pPr algn="just"/>
            <a:r>
              <a:rPr lang="ru-RU" sz="1100" dirty="0">
                <a:latin typeface="Times New Roman" panose="02020603050405020304" pitchFamily="18" charset="0"/>
                <a:cs typeface="Times New Roman" panose="02020603050405020304" pitchFamily="18" charset="0"/>
              </a:rPr>
              <a:t>Также осуществлялась реализация Плана мероприятий по реализации региональных проектов «Сохранение биологического разнообразия и развитие экологического туризма»,   «Сохранение уникальных водных объектов» национального проекта «Экология» и  Плана мероприятий по реализации национального проекта «Демография» на территории МОГО «Вуктыл»  на 2019 -2024 годы.</a:t>
            </a:r>
          </a:p>
          <a:p>
            <a:pPr algn="just"/>
            <a:r>
              <a:rPr lang="ru-RU" sz="1100" dirty="0">
                <a:latin typeface="Times New Roman" panose="02020603050405020304" pitchFamily="18" charset="0"/>
                <a:cs typeface="Times New Roman" panose="02020603050405020304" pitchFamily="18" charset="0"/>
              </a:rPr>
              <a:t>В 2020 году из федерального бюджета и республиканского бюджета Республики Коми в бюджет округа были привлечены средства на общую сумму 273</a:t>
            </a:r>
            <a:r>
              <a:rPr lang="en-US" sz="1100" dirty="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077,9  тыс. руб. с целью софинансирования муниципальных программ (подпрограмм).</a:t>
            </a:r>
          </a:p>
          <a:p>
            <a:pPr algn="just"/>
            <a:r>
              <a:rPr lang="ru-RU" sz="1100" dirty="0">
                <a:latin typeface="Times New Roman" panose="02020603050405020304" pitchFamily="18" charset="0"/>
                <a:cs typeface="Times New Roman" panose="02020603050405020304" pitchFamily="18" charset="0"/>
              </a:rPr>
              <a:t>По итогам исполнения бюджета округа за 2020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2019 годом увеличился на 50,2 % и составил 45 803,0 тыс. руб., что составляет 19,8 % от суммы  доходов бюджета округа без учета безвозмездных поступлений. </a:t>
            </a:r>
          </a:p>
          <a:p>
            <a:pPr algn="just"/>
            <a:r>
              <a:rPr lang="ru-RU" sz="1100" dirty="0">
                <a:latin typeface="Times New Roman" panose="02020603050405020304" pitchFamily="18" charset="0"/>
                <a:cs typeface="Times New Roman" panose="02020603050405020304" pitchFamily="18" charset="0"/>
              </a:rPr>
              <a:t>В связи с тем, что причиной образования и роста муниципального долга является дефицит бюджета округа, наличие которого формирует необходимость осуществления муниципальных заимствований для обеспечения сбалансированности бюджета округа, основным методом снижения долговой нагрузки являются мероприятия по его сокращению путем увеличения доходов и оптимизации бюджетных расходов.</a:t>
            </a:r>
          </a:p>
          <a:p>
            <a:pPr algn="just"/>
            <a:r>
              <a:rPr lang="ru-RU" sz="1100" dirty="0">
                <a:latin typeface="Times New Roman" panose="02020603050405020304" pitchFamily="18" charset="0"/>
                <a:cs typeface="Times New Roman" panose="02020603050405020304" pitchFamily="18" charset="0"/>
              </a:rPr>
              <a:t>Начиная с 2017 года реализуется </a:t>
            </a:r>
            <a:r>
              <a:rPr lang="ru-RU" sz="1100" dirty="0" smtClean="0">
                <a:latin typeface="Times New Roman" panose="02020603050405020304" pitchFamily="18" charset="0"/>
                <a:cs typeface="Times New Roman" panose="02020603050405020304" pitchFamily="18" charset="0"/>
              </a:rPr>
              <a:t>Программа оздоровления</a:t>
            </a:r>
            <a:r>
              <a:rPr lang="ru-RU" sz="1100" dirty="0">
                <a:latin typeface="Times New Roman" panose="02020603050405020304" pitchFamily="18" charset="0"/>
                <a:cs typeface="Times New Roman" panose="02020603050405020304" pitchFamily="18" charset="0"/>
              </a:rPr>
              <a:t>, по итогам проведенных мероприятий Программы оздоровления совокупный бюджетный эффект в 2020 году составил 2 314,6  тыс. руб. (154,8 % от планового значения), совокупный бюджетный эффект на 1 июля 2021 года составил 461,8 тыс. руб. при плановом значении 1040,0 тыс. руб.</a:t>
            </a:r>
          </a:p>
          <a:p>
            <a:pPr algn="just"/>
            <a:r>
              <a:rPr lang="ru-RU" sz="1100" dirty="0">
                <a:latin typeface="Times New Roman" panose="02020603050405020304" pitchFamily="18" charset="0"/>
                <a:cs typeface="Times New Roman" panose="02020603050405020304" pitchFamily="18" charset="0"/>
              </a:rPr>
              <a:t>Проводятся оптимизационные мероприятия: сокращение штатных единиц в образовательных организациях (10,5  шт. ед. в 2020 году, 34,05 шт. ед. в 2021 году). В 2020-2021 годах проводились мероприятия по реорганизации двух образовательных организаций: присоединены МБДОУ «Детский сад «Солнышко» г. Вуктыл  к МБДОУ «Детский сад «Золотой ключик» г. Вуктыл;  МБДОУ «Детский сад «Солнышко» </a:t>
            </a:r>
            <a:r>
              <a:rPr lang="ru-RU" sz="1100" dirty="0" err="1">
                <a:latin typeface="Times New Roman" panose="02020603050405020304" pitchFamily="18" charset="0"/>
                <a:cs typeface="Times New Roman" panose="02020603050405020304" pitchFamily="18" charset="0"/>
              </a:rPr>
              <a:t>с.Дутово</a:t>
            </a:r>
            <a:r>
              <a:rPr lang="ru-RU" sz="1100" dirty="0">
                <a:latin typeface="Times New Roman" panose="02020603050405020304" pitchFamily="18" charset="0"/>
                <a:cs typeface="Times New Roman" panose="02020603050405020304" pitchFamily="18" charset="0"/>
              </a:rPr>
              <a:t> к МБОУ «Средняя общеобразовательная школа» с. Дутово.</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2020 год и первое полугодие 2021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2022 год и плановый период 2023 и 2024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01.01.2021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11,3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1,6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85,8%</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14,2%</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01.01.2020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820,5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01.01.2021 год – 813,6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2021 – 2022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a:t>
            </a:r>
            <a:r>
              <a:rPr lang="ru-RU" sz="1200" dirty="0" smtClean="0">
                <a:latin typeface="Times New Roman" panose="02020603050405020304" pitchFamily="18" charset="0"/>
                <a:cs typeface="Times New Roman" panose="02020603050405020304" pitchFamily="18" charset="0"/>
              </a:rPr>
              <a:t>2022 </a:t>
            </a:r>
            <a:r>
              <a:rPr lang="ru-RU" sz="1200" dirty="0">
                <a:latin typeface="Times New Roman" panose="02020603050405020304" pitchFamily="18" charset="0"/>
                <a:cs typeface="Times New Roman" panose="02020603050405020304" pitchFamily="18" charset="0"/>
              </a:rPr>
              <a:t>год как и в </a:t>
            </a:r>
            <a:r>
              <a:rPr lang="ru-RU" sz="1200" dirty="0" smtClean="0">
                <a:latin typeface="Times New Roman" panose="02020603050405020304" pitchFamily="18" charset="0"/>
                <a:cs typeface="Times New Roman" panose="02020603050405020304" pitchFamily="18" charset="0"/>
              </a:rPr>
              <a:t>2021 </a:t>
            </a:r>
            <a:r>
              <a:rPr lang="ru-RU" sz="1200" dirty="0">
                <a:latin typeface="Times New Roman" panose="02020603050405020304" pitchFamily="18" charset="0"/>
                <a:cs typeface="Times New Roman" panose="02020603050405020304" pitchFamily="18" charset="0"/>
              </a:rPr>
              <a:t>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955342619"/>
              </p:ext>
            </p:extLst>
          </p:nvPr>
        </p:nvGraphicFramePr>
        <p:xfrm>
          <a:off x="179512" y="2469753"/>
          <a:ext cx="3816424" cy="3127671"/>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5190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79928">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454282054"/>
              </p:ext>
            </p:extLst>
          </p:nvPr>
        </p:nvGraphicFramePr>
        <p:xfrm>
          <a:off x="4716016" y="2469755"/>
          <a:ext cx="3816424" cy="2831453"/>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2022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7589">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a:t>
                      </a:r>
                      <a:r>
                        <a:rPr lang="ru-RU" sz="1200" b="0" strike="noStrike" spc="-1" dirty="0" err="1" smtClean="0">
                          <a:solidFill>
                            <a:schemeClr val="tx1"/>
                          </a:solidFill>
                          <a:latin typeface="Times New Roman" panose="02020603050405020304" pitchFamily="18" charset="0"/>
                          <a:cs typeface="Times New Roman" panose="02020603050405020304" pitchFamily="18" charset="0"/>
                        </a:rPr>
                        <a:t>с.Дутово</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solidFill>
                            <a:schemeClr val="tx1"/>
                          </a:solidFill>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 площадь, сквер «Летний»)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10" name="Диаграмма 9"/>
          <p:cNvGraphicFramePr/>
          <p:nvPr>
            <p:extLst>
              <p:ext uri="{D42A27DB-BD31-4B8C-83A1-F6EECF244321}">
                <p14:modId xmlns:p14="http://schemas.microsoft.com/office/powerpoint/2010/main" val="1069698893"/>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3041830180"/>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Диаграмма 11"/>
          <p:cNvGraphicFramePr/>
          <p:nvPr>
            <p:extLst>
              <p:ext uri="{D42A27DB-BD31-4B8C-83A1-F6EECF244321}">
                <p14:modId xmlns:p14="http://schemas.microsoft.com/office/powerpoint/2010/main" val="4124107577"/>
              </p:ext>
            </p:extLst>
          </p:nvPr>
        </p:nvGraphicFramePr>
        <p:xfrm>
          <a:off x="5868144" y="1196752"/>
          <a:ext cx="3888432" cy="3744320"/>
        </p:xfrm>
        <a:graphic>
          <a:graphicData uri="http://schemas.openxmlformats.org/drawingml/2006/chart">
            <c:chart xmlns:c="http://schemas.openxmlformats.org/drawingml/2006/chart" xmlns:r="http://schemas.openxmlformats.org/officeDocument/2006/relationships" r:id="rId6"/>
          </a:graphicData>
        </a:graphic>
      </p:graphicFrame>
      <p:sp>
        <p:nvSpPr>
          <p:cNvPr id="13" name="CustomShape 2"/>
          <p:cNvSpPr/>
          <p:nvPr/>
        </p:nvSpPr>
        <p:spPr>
          <a:xfrm>
            <a:off x="346080" y="58404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373 389,2</a:t>
            </a:r>
            <a:endParaRPr lang="ru-RU" sz="1800" b="0" strike="noStrike" spc="-1" dirty="0">
              <a:latin typeface="Arial"/>
            </a:endParaRPr>
          </a:p>
        </p:txBody>
      </p:sp>
      <p:sp>
        <p:nvSpPr>
          <p:cNvPr id="14" name="CustomShape 4"/>
          <p:cNvSpPr/>
          <p:nvPr/>
        </p:nvSpPr>
        <p:spPr>
          <a:xfrm>
            <a:off x="331164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342 439,6</a:t>
            </a:r>
            <a:endParaRPr lang="ru-RU" sz="1800" b="0" strike="noStrike" spc="-1" dirty="0">
              <a:latin typeface="Arial"/>
            </a:endParaRPr>
          </a:p>
        </p:txBody>
      </p:sp>
      <p:sp>
        <p:nvSpPr>
          <p:cNvPr id="16" name="CustomShape 6"/>
          <p:cNvSpPr/>
          <p:nvPr/>
        </p:nvSpPr>
        <p:spPr>
          <a:xfrm>
            <a:off x="6313320" y="58281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342 413,9</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1808742773"/>
              </p:ext>
            </p:extLst>
          </p:nvPr>
        </p:nvGraphicFramePr>
        <p:xfrm>
          <a:off x="107504" y="656536"/>
          <a:ext cx="8928992" cy="36599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572936162"/>
              </p:ext>
            </p:extLst>
          </p:nvPr>
        </p:nvGraphicFramePr>
        <p:xfrm>
          <a:off x="107504" y="4653136"/>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791258016"/>
              </p:ext>
            </p:extLst>
          </p:nvPr>
        </p:nvGraphicFramePr>
        <p:xfrm>
          <a:off x="-20712" y="672416"/>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557290781"/>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2182123272"/>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60"/>
            <a:ext cx="864141" cy="144017"/>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9" name="Диаграмма 8"/>
          <p:cNvGraphicFramePr/>
          <p:nvPr>
            <p:extLst>
              <p:ext uri="{D42A27DB-BD31-4B8C-83A1-F6EECF244321}">
                <p14:modId xmlns:p14="http://schemas.microsoft.com/office/powerpoint/2010/main" val="2595510897"/>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p:cNvGraphicFramePr/>
          <p:nvPr>
            <p:extLst>
              <p:ext uri="{D42A27DB-BD31-4B8C-83A1-F6EECF244321}">
                <p14:modId xmlns:p14="http://schemas.microsoft.com/office/powerpoint/2010/main" val="2468976526"/>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p:nvPr>
            <p:extLst>
              <p:ext uri="{D42A27DB-BD31-4B8C-83A1-F6EECF244321}">
                <p14:modId xmlns:p14="http://schemas.microsoft.com/office/powerpoint/2010/main" val="151263375"/>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1855158735"/>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20134226"/>
              </p:ext>
            </p:extLst>
          </p:nvPr>
        </p:nvGraphicFramePr>
        <p:xfrm>
          <a:off x="228600" y="836714"/>
          <a:ext cx="8686799" cy="5885006"/>
        </p:xfrm>
        <a:graphic>
          <a:graphicData uri="http://schemas.openxmlformats.org/drawingml/2006/table">
            <a:tbl>
              <a:tblPr firstRow="1" bandRow="1">
                <a:tableStyleId>{5C22544A-7EE6-4342-B048-85BDC9FD1C3A}</a:tableStyleId>
              </a:tblPr>
              <a:tblGrid>
                <a:gridCol w="3398649"/>
                <a:gridCol w="872743"/>
                <a:gridCol w="864096"/>
                <a:gridCol w="864096"/>
                <a:gridCol w="822253"/>
                <a:gridCol w="981559"/>
                <a:gridCol w="883403"/>
              </a:tblGrid>
              <a:tr h="721710">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ДОХОДЫ </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2020 (факт)</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2021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Динамика 2021  к 2020 </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2022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2023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2024 год (план)</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НАЛОГОВЫЕ И НЕНАЛОГОВЫЕ ДОХОДЫ</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231 819,50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i="0" u="none" strike="noStrike">
                          <a:solidFill>
                            <a:srgbClr val="000000"/>
                          </a:solidFill>
                          <a:effectLst/>
                          <a:latin typeface="Times New Roman"/>
                        </a:rPr>
                        <a:t>270 058,00</a:t>
                      </a:r>
                    </a:p>
                  </a:txBody>
                  <a:tcPr marL="9525" marR="9525" marT="9525" marB="0" anchor="ctr"/>
                </a:tc>
                <a:tc>
                  <a:txBody>
                    <a:bodyPr/>
                    <a:lstStyle/>
                    <a:p>
                      <a:pPr algn="ctr" rtl="0" fontAlgn="ctr"/>
                      <a:r>
                        <a:rPr lang="ru-RU" sz="1200" b="1" i="0" u="none" strike="noStrike">
                          <a:solidFill>
                            <a:srgbClr val="000000"/>
                          </a:solidFill>
                          <a:effectLst/>
                          <a:latin typeface="Times New Roman"/>
                        </a:rPr>
                        <a:t>26 017,50</a:t>
                      </a:r>
                    </a:p>
                  </a:txBody>
                  <a:tcPr marL="9525" marR="9525" marT="9525" marB="0" anchor="ctr"/>
                </a:tc>
                <a:tc>
                  <a:txBody>
                    <a:bodyPr/>
                    <a:lstStyle/>
                    <a:p>
                      <a:pPr algn="ctr" rtl="0" fontAlgn="ctr"/>
                      <a:r>
                        <a:rPr lang="ru-RU" sz="1200" b="1" i="0" u="none" strike="noStrike">
                          <a:solidFill>
                            <a:srgbClr val="000000"/>
                          </a:solidFill>
                          <a:effectLst/>
                          <a:latin typeface="Times New Roman"/>
                        </a:rPr>
                        <a:t>258 586,60</a:t>
                      </a:r>
                    </a:p>
                  </a:txBody>
                  <a:tcPr marL="9525" marR="9525" marT="9525"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272 990,10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280 487,10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НАЛОГОВЫЕ ДОХОДЫ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186 074,80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i="0" u="none" strike="noStrike">
                          <a:solidFill>
                            <a:srgbClr val="000000"/>
                          </a:solidFill>
                          <a:effectLst/>
                          <a:latin typeface="Times New Roman"/>
                        </a:rPr>
                        <a:t>195 702,10</a:t>
                      </a:r>
                    </a:p>
                  </a:txBody>
                  <a:tcPr marL="9525" marR="9525" marT="9525" marB="0" anchor="ctr"/>
                </a:tc>
                <a:tc>
                  <a:txBody>
                    <a:bodyPr/>
                    <a:lstStyle/>
                    <a:p>
                      <a:pPr algn="ctr" rtl="0" fontAlgn="ctr"/>
                      <a:r>
                        <a:rPr lang="ru-RU" sz="1200" b="1" i="0" u="none" strike="noStrike">
                          <a:solidFill>
                            <a:srgbClr val="000000"/>
                          </a:solidFill>
                          <a:effectLst/>
                          <a:latin typeface="Times New Roman"/>
                        </a:rPr>
                        <a:t>676,30</a:t>
                      </a:r>
                    </a:p>
                  </a:txBody>
                  <a:tcPr marL="9525" marR="9525" marT="9525" marB="0" anchor="ctr"/>
                </a:tc>
                <a:tc>
                  <a:txBody>
                    <a:bodyPr/>
                    <a:lstStyle/>
                    <a:p>
                      <a:pPr algn="ctr" rtl="0" fontAlgn="ctr"/>
                      <a:r>
                        <a:rPr lang="ru-RU" sz="1200" b="1" i="0" u="none" strike="noStrike">
                          <a:solidFill>
                            <a:srgbClr val="000000"/>
                          </a:solidFill>
                          <a:effectLst/>
                          <a:latin typeface="Times New Roman"/>
                        </a:rPr>
                        <a:t>219 799,00</a:t>
                      </a:r>
                    </a:p>
                  </a:txBody>
                  <a:tcPr marL="9525" marR="9525" marT="9525"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237 638,20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244 633,00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прибыль, доходы (НДФЛ)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164 527,10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174 600,80</a:t>
                      </a:r>
                    </a:p>
                  </a:txBody>
                  <a:tcPr marL="9525" marR="9525" marT="9525" marB="0" anchor="ctr"/>
                </a:tc>
                <a:tc>
                  <a:txBody>
                    <a:bodyPr/>
                    <a:lstStyle/>
                    <a:p>
                      <a:pPr algn="ctr" rtl="0" fontAlgn="ctr"/>
                      <a:r>
                        <a:rPr lang="ru-RU" sz="1200" b="0" i="0" u="none" strike="noStrike">
                          <a:solidFill>
                            <a:srgbClr val="000000"/>
                          </a:solidFill>
                          <a:effectLst/>
                          <a:latin typeface="Times New Roman"/>
                        </a:rPr>
                        <a:t>25 645,20</a:t>
                      </a:r>
                    </a:p>
                  </a:txBody>
                  <a:tcPr marL="9525" marR="9525" marT="9525" marB="0" anchor="ctr"/>
                </a:tc>
                <a:tc>
                  <a:txBody>
                    <a:bodyPr/>
                    <a:lstStyle/>
                    <a:p>
                      <a:pPr algn="ctr" rtl="0" fontAlgn="ctr"/>
                      <a:r>
                        <a:rPr lang="ru-RU" sz="1200" b="0" i="0" u="none" strike="noStrike">
                          <a:solidFill>
                            <a:srgbClr val="000000"/>
                          </a:solidFill>
                          <a:effectLst/>
                          <a:latin typeface="Times New Roman"/>
                        </a:rPr>
                        <a:t>200 246,00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214 871,70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220 512,80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товары (работы, услуги), реализуемые на территории РФ</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7 261,30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8 331,10</a:t>
                      </a:r>
                    </a:p>
                  </a:txBody>
                  <a:tcPr marL="9525" marR="9525" marT="9525" marB="0" anchor="ctr"/>
                </a:tc>
                <a:tc>
                  <a:txBody>
                    <a:bodyPr/>
                    <a:lstStyle/>
                    <a:p>
                      <a:pPr algn="ctr" rtl="0" fontAlgn="ctr"/>
                      <a:r>
                        <a:rPr lang="ru-RU" sz="1200" b="0" i="0" u="none" strike="noStrike">
                          <a:solidFill>
                            <a:srgbClr val="000000"/>
                          </a:solidFill>
                          <a:effectLst/>
                          <a:latin typeface="Times New Roman"/>
                        </a:rPr>
                        <a:t>-1 743,10</a:t>
                      </a:r>
                    </a:p>
                  </a:txBody>
                  <a:tcPr marL="9525" marR="9525" marT="9525" marB="0" anchor="ctr"/>
                </a:tc>
                <a:tc>
                  <a:txBody>
                    <a:bodyPr/>
                    <a:lstStyle/>
                    <a:p>
                      <a:pPr algn="ctr" rtl="0" fontAlgn="ctr"/>
                      <a:r>
                        <a:rPr lang="ru-RU" sz="1200" b="0" i="0" u="none" strike="noStrike">
                          <a:solidFill>
                            <a:srgbClr val="000000"/>
                          </a:solidFill>
                          <a:effectLst/>
                          <a:latin typeface="Times New Roman"/>
                        </a:rPr>
                        <a:t>6 588,00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6 606,50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6 720,20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совокупный доход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8 613,70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6 577,50</a:t>
                      </a:r>
                    </a:p>
                  </a:txBody>
                  <a:tcPr marL="9525" marR="9525" marT="9525" marB="0" anchor="ctr"/>
                </a:tc>
                <a:tc>
                  <a:txBody>
                    <a:bodyPr/>
                    <a:lstStyle/>
                    <a:p>
                      <a:pPr algn="ctr" rtl="0" fontAlgn="ctr"/>
                      <a:r>
                        <a:rPr lang="ru-RU" sz="1200" b="0" i="0" u="none" strike="noStrike">
                          <a:solidFill>
                            <a:srgbClr val="000000"/>
                          </a:solidFill>
                          <a:effectLst/>
                          <a:latin typeface="Times New Roman"/>
                        </a:rPr>
                        <a:t>-712,50</a:t>
                      </a:r>
                    </a:p>
                  </a:txBody>
                  <a:tcPr marL="9525" marR="9525" marT="9525" marB="0" anchor="ctr"/>
                </a:tc>
                <a:tc>
                  <a:txBody>
                    <a:bodyPr/>
                    <a:lstStyle/>
                    <a:p>
                      <a:pPr algn="ctr" rtl="0" fontAlgn="ctr"/>
                      <a:r>
                        <a:rPr lang="ru-RU" sz="1200" b="0" i="0" u="none" strike="noStrike">
                          <a:solidFill>
                            <a:srgbClr val="000000"/>
                          </a:solidFill>
                          <a:effectLst/>
                          <a:latin typeface="Times New Roman"/>
                        </a:rPr>
                        <a:t>5 865,00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9 010,00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10 250,00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Налоги на имущество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3 692,80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3 307,90</a:t>
                      </a:r>
                    </a:p>
                  </a:txBody>
                  <a:tcPr marL="9525" marR="9525" marT="9525" marB="0" anchor="ctr"/>
                </a:tc>
                <a:tc>
                  <a:txBody>
                    <a:bodyPr/>
                    <a:lstStyle/>
                    <a:p>
                      <a:pPr algn="ctr" rtl="0" fontAlgn="ctr"/>
                      <a:r>
                        <a:rPr lang="ru-RU" sz="1200" b="0" i="0" u="none" strike="noStrike">
                          <a:solidFill>
                            <a:srgbClr val="000000"/>
                          </a:solidFill>
                          <a:effectLst/>
                          <a:latin typeface="Times New Roman"/>
                        </a:rPr>
                        <a:t>522,10</a:t>
                      </a:r>
                    </a:p>
                  </a:txBody>
                  <a:tcPr marL="9525" marR="9525" marT="9525" marB="0" anchor="ctr"/>
                </a:tc>
                <a:tc>
                  <a:txBody>
                    <a:bodyPr/>
                    <a:lstStyle/>
                    <a:p>
                      <a:pPr algn="ctr" rtl="0" fontAlgn="ctr"/>
                      <a:r>
                        <a:rPr lang="ru-RU" sz="1200" b="0" i="0" u="none" strike="noStrike">
                          <a:solidFill>
                            <a:srgbClr val="000000"/>
                          </a:solidFill>
                          <a:effectLst/>
                          <a:latin typeface="Times New Roman"/>
                        </a:rPr>
                        <a:t>3 830,00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3 870,00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3 870,00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Государственная пошлина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1 979,90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2 884,80</a:t>
                      </a:r>
                    </a:p>
                  </a:txBody>
                  <a:tcPr marL="9525" marR="9525" marT="9525" marB="0" anchor="ctr"/>
                </a:tc>
                <a:tc>
                  <a:txBody>
                    <a:bodyPr/>
                    <a:lstStyle/>
                    <a:p>
                      <a:pPr algn="ctr" rtl="0" fontAlgn="ctr"/>
                      <a:r>
                        <a:rPr lang="ru-RU" sz="1200" b="0" i="0" u="none" strike="noStrike">
                          <a:solidFill>
                            <a:srgbClr val="000000"/>
                          </a:solidFill>
                          <a:effectLst/>
                          <a:latin typeface="Times New Roman"/>
                        </a:rPr>
                        <a:t>385,20</a:t>
                      </a:r>
                    </a:p>
                  </a:txBody>
                  <a:tcPr marL="9525" marR="9525" marT="9525" marB="0" anchor="ctr"/>
                </a:tc>
                <a:tc>
                  <a:txBody>
                    <a:bodyPr/>
                    <a:lstStyle/>
                    <a:p>
                      <a:pPr algn="ctr" rtl="0" fontAlgn="ctr"/>
                      <a:r>
                        <a:rPr lang="ru-RU" sz="1200" b="0" i="0" u="none" strike="noStrike">
                          <a:solidFill>
                            <a:srgbClr val="000000"/>
                          </a:solidFill>
                          <a:effectLst/>
                          <a:latin typeface="Times New Roman"/>
                        </a:rPr>
                        <a:t>3 270,00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3 280,00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3 280,00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НЕНАЛОГОВЫЕ ДОХОДЫ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45 744,70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i="0" u="none" strike="noStrike">
                          <a:solidFill>
                            <a:srgbClr val="000000"/>
                          </a:solidFill>
                          <a:effectLst/>
                          <a:latin typeface="Times New Roman"/>
                        </a:rPr>
                        <a:t>74 355,90</a:t>
                      </a:r>
                    </a:p>
                  </a:txBody>
                  <a:tcPr marL="9525" marR="9525" marT="9525" marB="0" anchor="ctr"/>
                </a:tc>
                <a:tc>
                  <a:txBody>
                    <a:bodyPr/>
                    <a:lstStyle/>
                    <a:p>
                      <a:pPr algn="ctr" rtl="0" fontAlgn="ctr"/>
                      <a:r>
                        <a:rPr lang="ru-RU" sz="1200" b="1" i="0" u="none" strike="noStrike">
                          <a:solidFill>
                            <a:srgbClr val="000000"/>
                          </a:solidFill>
                          <a:effectLst/>
                          <a:latin typeface="Times New Roman"/>
                        </a:rPr>
                        <a:t>-35 568,30</a:t>
                      </a:r>
                    </a:p>
                  </a:txBody>
                  <a:tcPr marL="9525" marR="9525" marT="9525" marB="0" anchor="ctr"/>
                </a:tc>
                <a:tc>
                  <a:txBody>
                    <a:bodyPr/>
                    <a:lstStyle/>
                    <a:p>
                      <a:pPr algn="ctr" rtl="0" fontAlgn="ctr"/>
                      <a:r>
                        <a:rPr lang="ru-RU" sz="1200" b="1" i="0" u="none" strike="noStrike">
                          <a:solidFill>
                            <a:srgbClr val="000000"/>
                          </a:solidFill>
                          <a:effectLst/>
                          <a:latin typeface="Times New Roman"/>
                        </a:rPr>
                        <a:t>38 787,60</a:t>
                      </a:r>
                    </a:p>
                  </a:txBody>
                  <a:tcPr marL="9525" marR="9525" marT="9525"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35 351,90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35 854,10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использования имущества, находящегося в государственной  и муниципальной собственности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37 651,00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29 054,70</a:t>
                      </a:r>
                    </a:p>
                  </a:txBody>
                  <a:tcPr marL="9525" marR="9525" marT="9525" marB="0" anchor="ctr"/>
                </a:tc>
                <a:tc>
                  <a:txBody>
                    <a:bodyPr/>
                    <a:lstStyle/>
                    <a:p>
                      <a:pPr algn="ctr" rtl="0" fontAlgn="ctr"/>
                      <a:r>
                        <a:rPr lang="ru-RU" sz="1200" b="0" i="0" u="none" strike="noStrike" dirty="0">
                          <a:solidFill>
                            <a:srgbClr val="000000"/>
                          </a:solidFill>
                          <a:effectLst/>
                          <a:latin typeface="Times New Roman"/>
                        </a:rPr>
                        <a:t>-862,20</a:t>
                      </a:r>
                    </a:p>
                  </a:txBody>
                  <a:tcPr marL="9525" marR="9525" marT="9525" marB="0" anchor="ctr"/>
                </a:tc>
                <a:tc>
                  <a:txBody>
                    <a:bodyPr/>
                    <a:lstStyle/>
                    <a:p>
                      <a:pPr algn="ctr" rtl="0" fontAlgn="ctr"/>
                      <a:r>
                        <a:rPr lang="ru-RU" sz="1200" b="0" i="0" u="none" strike="noStrike">
                          <a:solidFill>
                            <a:srgbClr val="000000"/>
                          </a:solidFill>
                          <a:effectLst/>
                          <a:latin typeface="Times New Roman"/>
                        </a:rPr>
                        <a:t>28 192,50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26 696,10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26 983,00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Платежи при пользовании природными ресурсами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244,00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1 079,00</a:t>
                      </a:r>
                    </a:p>
                  </a:txBody>
                  <a:tcPr marL="9525" marR="9525" marT="9525" marB="0" anchor="ctr"/>
                </a:tc>
                <a:tc>
                  <a:txBody>
                    <a:bodyPr/>
                    <a:lstStyle/>
                    <a:p>
                      <a:pPr algn="ctr" rtl="0" fontAlgn="ctr"/>
                      <a:r>
                        <a:rPr lang="ru-RU" sz="1200" b="0" i="0" u="none" strike="noStrike">
                          <a:solidFill>
                            <a:srgbClr val="000000"/>
                          </a:solidFill>
                          <a:effectLst/>
                          <a:latin typeface="Times New Roman"/>
                        </a:rPr>
                        <a:t>-834,00</a:t>
                      </a:r>
                    </a:p>
                  </a:txBody>
                  <a:tcPr marL="9525" marR="9525" marT="9525" marB="0" anchor="ctr"/>
                </a:tc>
                <a:tc>
                  <a:txBody>
                    <a:bodyPr/>
                    <a:lstStyle/>
                    <a:p>
                      <a:pPr algn="ctr" rtl="0" fontAlgn="ctr"/>
                      <a:r>
                        <a:rPr lang="ru-RU" sz="1200" b="0" i="0" u="none" strike="noStrike">
                          <a:solidFill>
                            <a:srgbClr val="000000"/>
                          </a:solidFill>
                          <a:effectLst/>
                          <a:latin typeface="Times New Roman"/>
                        </a:rPr>
                        <a:t>245,00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255,00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оказания платных услуг (работ) и компенсации затрат государства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4 703,00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5 849,20</a:t>
                      </a:r>
                    </a:p>
                  </a:txBody>
                  <a:tcPr marL="9525" marR="9525" marT="9525" marB="0" anchor="ctr"/>
                </a:tc>
                <a:tc>
                  <a:txBody>
                    <a:bodyPr/>
                    <a:lstStyle/>
                    <a:p>
                      <a:pPr algn="ctr" rtl="0" fontAlgn="ctr"/>
                      <a:r>
                        <a:rPr lang="ru-RU" sz="1200" b="0" i="0" u="none" strike="noStrike">
                          <a:solidFill>
                            <a:srgbClr val="000000"/>
                          </a:solidFill>
                          <a:effectLst/>
                          <a:latin typeface="Times New Roman"/>
                        </a:rPr>
                        <a:t>-847,80</a:t>
                      </a:r>
                    </a:p>
                  </a:txBody>
                  <a:tcPr marL="9525" marR="9525" marT="9525" marB="0" anchor="ctr"/>
                </a:tc>
                <a:tc>
                  <a:txBody>
                    <a:bodyPr/>
                    <a:lstStyle/>
                    <a:p>
                      <a:pPr algn="ctr" rtl="0" fontAlgn="ctr"/>
                      <a:r>
                        <a:rPr lang="ru-RU" sz="1200" b="0" i="0" u="none" strike="noStrike">
                          <a:solidFill>
                            <a:srgbClr val="000000"/>
                          </a:solidFill>
                          <a:effectLst/>
                          <a:latin typeface="Times New Roman"/>
                        </a:rPr>
                        <a:t>5 001,40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4 912,80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4 994,30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505478">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Доходы от продажи материальных и нематериальных активов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1 272,90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2 871,30</a:t>
                      </a:r>
                    </a:p>
                  </a:txBody>
                  <a:tcPr marL="9525" marR="9525" marT="9525" marB="0" anchor="ctr"/>
                </a:tc>
                <a:tc>
                  <a:txBody>
                    <a:bodyPr/>
                    <a:lstStyle/>
                    <a:p>
                      <a:pPr algn="ctr" rtl="0" fontAlgn="ctr"/>
                      <a:r>
                        <a:rPr lang="ru-RU" sz="1200" b="0" i="0" u="none" strike="noStrike">
                          <a:solidFill>
                            <a:srgbClr val="000000"/>
                          </a:solidFill>
                          <a:effectLst/>
                          <a:latin typeface="Times New Roman"/>
                        </a:rPr>
                        <a:t>-792,60</a:t>
                      </a:r>
                    </a:p>
                  </a:txBody>
                  <a:tcPr marL="9525" marR="9525" marT="9525" marB="0" anchor="ctr"/>
                </a:tc>
                <a:tc>
                  <a:txBody>
                    <a:bodyPr/>
                    <a:lstStyle/>
                    <a:p>
                      <a:pPr algn="ctr" rtl="0" fontAlgn="ctr"/>
                      <a:r>
                        <a:rPr lang="ru-RU" sz="1200" b="0" i="0" u="none" strike="noStrike">
                          <a:solidFill>
                            <a:srgbClr val="000000"/>
                          </a:solidFill>
                          <a:effectLst/>
                          <a:latin typeface="Times New Roman"/>
                        </a:rPr>
                        <a:t>2 078,70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1 611,40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1 724,30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Административные платежи и сборы</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31,80</a:t>
                      </a:r>
                    </a:p>
                  </a:txBody>
                  <a:tcPr marL="9525" marR="9525" marT="9525" marB="0" anchor="ctr"/>
                </a:tc>
                <a:tc>
                  <a:txBody>
                    <a:bodyPr/>
                    <a:lstStyle/>
                    <a:p>
                      <a:pPr algn="ctr" rtl="0" fontAlgn="ctr"/>
                      <a:r>
                        <a:rPr lang="ru-RU" sz="1200" b="0" i="0" u="none" strike="noStrike">
                          <a:solidFill>
                            <a:srgbClr val="000000"/>
                          </a:solidFill>
                          <a:effectLst/>
                          <a:latin typeface="Times New Roman"/>
                        </a:rPr>
                        <a:t>-21,80</a:t>
                      </a:r>
                    </a:p>
                  </a:txBody>
                  <a:tcPr marL="9525" marR="9525" marT="9525" marB="0" anchor="ctr"/>
                </a:tc>
                <a:tc>
                  <a:txBody>
                    <a:bodyPr/>
                    <a:lstStyle/>
                    <a:p>
                      <a:pPr algn="ctr" rtl="0" fontAlgn="ctr"/>
                      <a:r>
                        <a:rPr lang="ru-RU" sz="1200" b="0" i="0" u="none" strike="noStrike">
                          <a:solidFill>
                            <a:srgbClr val="000000"/>
                          </a:solidFill>
                          <a:effectLst/>
                          <a:latin typeface="Times New Roman"/>
                        </a:rPr>
                        <a:t>10,00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7,50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Штрафы, санкции, возмещение ущерба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1 868,20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35 418,50</a:t>
                      </a:r>
                    </a:p>
                  </a:txBody>
                  <a:tcPr marL="9525" marR="9525" marT="9525" marB="0" anchor="ctr"/>
                </a:tc>
                <a:tc>
                  <a:txBody>
                    <a:bodyPr/>
                    <a:lstStyle/>
                    <a:p>
                      <a:pPr algn="ctr" rtl="0" fontAlgn="ctr"/>
                      <a:r>
                        <a:rPr lang="ru-RU" sz="1200" b="0" i="0" u="none" strike="noStrike">
                          <a:solidFill>
                            <a:srgbClr val="000000"/>
                          </a:solidFill>
                          <a:effectLst/>
                          <a:latin typeface="Times New Roman"/>
                        </a:rPr>
                        <a:t>-32 158,50</a:t>
                      </a:r>
                    </a:p>
                  </a:txBody>
                  <a:tcPr marL="9525" marR="9525" marT="9525" marB="0" anchor="ctr"/>
                </a:tc>
                <a:tc>
                  <a:txBody>
                    <a:bodyPr/>
                    <a:lstStyle/>
                    <a:p>
                      <a:pPr algn="ctr" rtl="0" fontAlgn="ctr"/>
                      <a:r>
                        <a:rPr lang="ru-RU" sz="1200" b="0" i="0" u="none" strike="noStrike">
                          <a:solidFill>
                            <a:srgbClr val="000000"/>
                          </a:solidFill>
                          <a:effectLst/>
                          <a:latin typeface="Times New Roman"/>
                        </a:rPr>
                        <a:t>3 260,00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1 875,00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1 890,00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r h="280820">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Прочие неналоговые доходы</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b="0" i="0" u="none" strike="noStrike">
                          <a:solidFill>
                            <a:srgbClr val="000000"/>
                          </a:solidFill>
                          <a:effectLst/>
                          <a:latin typeface="Times New Roman"/>
                        </a:rPr>
                        <a:t>51,40</a:t>
                      </a:r>
                    </a:p>
                  </a:txBody>
                  <a:tcPr marL="9525" marR="9525" marT="9525" marB="0" anchor="ctr"/>
                </a:tc>
                <a:tc>
                  <a:txBody>
                    <a:bodyPr/>
                    <a:lstStyle/>
                    <a:p>
                      <a:pPr algn="ctr" rtl="0" fontAlgn="ctr"/>
                      <a:r>
                        <a:rPr lang="ru-RU" sz="1200" b="0" i="0" u="none" strike="noStrike">
                          <a:solidFill>
                            <a:srgbClr val="000000"/>
                          </a:solidFill>
                          <a:effectLst/>
                          <a:latin typeface="Times New Roman"/>
                        </a:rPr>
                        <a:t>-51,40</a:t>
                      </a:r>
                    </a:p>
                  </a:txBody>
                  <a:tcPr marL="9525" marR="9525" marT="9525" marB="0" anchor="ctr"/>
                </a:tc>
                <a:tc>
                  <a:txBody>
                    <a:bodyPr/>
                    <a:lstStyle/>
                    <a:p>
                      <a:pPr algn="ctr" rtl="0"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02" marR="9202" marT="9202" marB="0" anchor="ct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149080"/>
            <a:ext cx="3312368" cy="2448272"/>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a:t>
            </a:r>
            <a:r>
              <a:rPr lang="ru-RU" sz="1400" b="1" strike="noStrike" spc="-1" dirty="0" smtClean="0">
                <a:solidFill>
                  <a:srgbClr val="000000"/>
                </a:solidFill>
                <a:latin typeface="Times New Roman"/>
                <a:ea typeface="Microsoft YaHei"/>
              </a:rPr>
              <a:t>»</a:t>
            </a:r>
          </a:p>
          <a:p>
            <a:pPr algn="ctr">
              <a:lnSpc>
                <a:spcPct val="100000"/>
              </a:lnSpc>
            </a:pP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на </a:t>
            </a:r>
            <a:r>
              <a:rPr lang="ru-RU" sz="1400" b="1" strike="noStrike" spc="-1" dirty="0" smtClean="0">
                <a:solidFill>
                  <a:srgbClr val="000000"/>
                </a:solidFill>
                <a:latin typeface="Times New Roman"/>
                <a:ea typeface="Microsoft YaHei"/>
              </a:rPr>
              <a:t>2022 год </a:t>
            </a:r>
            <a:r>
              <a:rPr lang="ru-RU" sz="1400" b="1" spc="-1" dirty="0">
                <a:solidFill>
                  <a:srgbClr val="000000"/>
                </a:solidFill>
                <a:latin typeface="Times New Roman"/>
                <a:ea typeface="Microsoft YaHei"/>
              </a:rPr>
              <a:t>поступление прочих </a:t>
            </a:r>
            <a:endParaRPr lang="ru-RU" sz="1400" spc="-1" dirty="0">
              <a:latin typeface="Arial"/>
            </a:endParaRPr>
          </a:p>
          <a:p>
            <a:pPr algn="ctr">
              <a:lnSpc>
                <a:spcPct val="100000"/>
              </a:lnSpc>
            </a:pPr>
            <a:r>
              <a:rPr lang="ru-RU" sz="1400" b="1" spc="-1" dirty="0">
                <a:solidFill>
                  <a:srgbClr val="000000"/>
                </a:solidFill>
                <a:latin typeface="Times New Roman"/>
                <a:ea typeface="Microsoft YaHei"/>
              </a:rPr>
              <a:t>безвозмездных поступлений </a:t>
            </a:r>
            <a:endParaRPr lang="ru-RU" sz="1400" spc="-1" dirty="0">
              <a:latin typeface="Arial"/>
            </a:endParaRPr>
          </a:p>
          <a:p>
            <a:pPr algn="ctr">
              <a:lnSpc>
                <a:spcPct val="100000"/>
              </a:lnSpc>
            </a:pPr>
            <a:r>
              <a:rPr lang="ru-RU" sz="1400" b="1" spc="-1" dirty="0">
                <a:solidFill>
                  <a:srgbClr val="000000"/>
                </a:solidFill>
                <a:latin typeface="Times New Roman"/>
                <a:ea typeface="Microsoft YaHei"/>
              </a:rPr>
              <a:t>з</a:t>
            </a:r>
            <a:r>
              <a:rPr lang="ru-RU" sz="1400" b="1" strike="noStrike" spc="-1" dirty="0" smtClean="0">
                <a:solidFill>
                  <a:srgbClr val="000000"/>
                </a:solidFill>
                <a:latin typeface="Times New Roman"/>
                <a:ea typeface="Microsoft YaHei"/>
              </a:rPr>
              <a:t>апланировано на сумму 149,6 тысяч рублей. </a:t>
            </a:r>
          </a:p>
          <a:p>
            <a:pPr algn="ctr">
              <a:lnSpc>
                <a:spcPct val="100000"/>
              </a:lnSpc>
            </a:pPr>
            <a:r>
              <a:rPr lang="ru-RU" sz="1400" b="1" strike="noStrike" spc="-1" dirty="0" smtClean="0">
                <a:solidFill>
                  <a:srgbClr val="000000"/>
                </a:solidFill>
                <a:latin typeface="Times New Roman"/>
                <a:ea typeface="Microsoft YaHei"/>
              </a:rPr>
              <a:t>На 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2024 </a:t>
            </a:r>
            <a:r>
              <a:rPr lang="ru-RU" sz="1400" b="1" strike="noStrike" spc="-1" dirty="0">
                <a:solidFill>
                  <a:srgbClr val="000000"/>
                </a:solidFill>
                <a:latin typeface="Times New Roman"/>
                <a:ea typeface="Microsoft YaHei"/>
              </a:rPr>
              <a:t>годах </a:t>
            </a:r>
            <a:endParaRPr lang="ru-RU" sz="1400" b="1" strike="noStrike" spc="-1" dirty="0" smtClean="0">
              <a:solidFill>
                <a:srgbClr val="000000"/>
              </a:solidFill>
              <a:latin typeface="Times New Roman"/>
              <a:ea typeface="Microsoft YaHei"/>
            </a:endParaRPr>
          </a:p>
          <a:p>
            <a:pPr algn="ctr">
              <a:lnSpc>
                <a:spcPct val="100000"/>
              </a:lnSpc>
            </a:pPr>
            <a:r>
              <a:rPr lang="ru-RU" sz="1400" b="1" strike="noStrike" spc="-1" dirty="0" smtClean="0">
                <a:solidFill>
                  <a:srgbClr val="000000"/>
                </a:solidFill>
                <a:latin typeface="Times New Roman"/>
                <a:ea typeface="Microsoft YaHei"/>
              </a:rPr>
              <a:t>поступление </a:t>
            </a:r>
            <a:r>
              <a:rPr lang="ru-RU" sz="1400" b="1" strike="noStrike" spc="-1" dirty="0">
                <a:solidFill>
                  <a:srgbClr val="000000"/>
                </a:solidFill>
                <a:latin typeface="Times New Roman"/>
                <a:ea typeface="Microsoft YaHei"/>
              </a:rPr>
              <a:t>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818125597"/>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289190597"/>
              </p:ext>
            </p:extLst>
          </p:nvPr>
        </p:nvGraphicFramePr>
        <p:xfrm>
          <a:off x="147256" y="3994200"/>
          <a:ext cx="6096000" cy="286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392673735"/>
              </p:ext>
            </p:extLst>
          </p:nvPr>
        </p:nvGraphicFramePr>
        <p:xfrm>
          <a:off x="122597" y="980728"/>
          <a:ext cx="8898806" cy="5760642"/>
        </p:xfrm>
        <a:graphic>
          <a:graphicData uri="http://schemas.openxmlformats.org/drawingml/2006/table">
            <a:tbl>
              <a:tblPr>
                <a:tableStyleId>{284E427A-3D55-4303-BF80-6455036E1DE7}</a:tableStyleId>
              </a:tblPr>
              <a:tblGrid>
                <a:gridCol w="3801331"/>
                <a:gridCol w="776996"/>
                <a:gridCol w="1023204"/>
                <a:gridCol w="921012"/>
                <a:gridCol w="810447"/>
                <a:gridCol w="782908"/>
                <a:gridCol w="782908"/>
              </a:tblGrid>
              <a:tr h="66495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2024 год</a:t>
                      </a:r>
                    </a:p>
                  </a:txBody>
                  <a:tcPr marL="9525" marR="9525" marT="9525" marB="0" anchor="ctr">
                    <a:cell3D prstMaterial="dkEdge">
                      <a:bevel prst="artDeco"/>
                      <a:lightRig rig="flood" dir="t"/>
                    </a:cell3D>
                  </a:tcPr>
                </a:tc>
              </a:tr>
              <a:tr h="450015">
                <a:tc>
                  <a:txBody>
                    <a:bodyPr/>
                    <a:lstStyle/>
                    <a:p>
                      <a:pPr algn="ctr" rtl="0" fontAlgn="ctr"/>
                      <a:r>
                        <a:rPr lang="ru-RU" sz="1200" b="1" i="0" u="none" strike="noStrike">
                          <a:solidFill>
                            <a:srgbClr val="000000"/>
                          </a:solidFill>
                          <a:effectLst/>
                          <a:latin typeface="Times New Roman"/>
                        </a:rPr>
                        <a:t>  Безвозмездные поступления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601 125,30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422 934,20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-40 646,17</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382 288,03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342 439,61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342 413,93</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на выравнивание бюджетной обеспеченности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-17 505,00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23 232,60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79,7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179,8</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бюджетам на поддержку мер по обеспечению сбалансированности бюджетов</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4 449,20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9 458,80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549394">
                <a:tc>
                  <a:txBody>
                    <a:bodyPr/>
                    <a:lstStyle/>
                    <a:p>
                      <a:pPr algn="just" rtl="0" fontAlgn="ctr"/>
                      <a:r>
                        <a:rPr lang="ru-RU" sz="1200" b="0" i="0" u="none" strike="noStrike">
                          <a:solidFill>
                            <a:srgbClr val="000000"/>
                          </a:solidFill>
                          <a:effectLst/>
                          <a:latin typeface="Times New Roman"/>
                        </a:rPr>
                        <a:t>Дотации (гранты) бюджетам за достижение показателей деятельности органов местного самоуправления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a:solidFill>
                            <a:srgbClr val="000000"/>
                          </a:solidFill>
                          <a:effectLst/>
                          <a:latin typeface="Times New Roman"/>
                        </a:rPr>
                        <a:t>Прочие дотации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18 225,00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-18 225,00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84206">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на обеспечение жильем молодых семей</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софинансирование кап. вложений в объекты муниципальной собственности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Субсидия </a:t>
                      </a:r>
                      <a:r>
                        <a:rPr lang="ru-RU" sz="1200" b="0" i="0" u="none" strike="noStrike" dirty="0">
                          <a:solidFill>
                            <a:srgbClr val="000000"/>
                          </a:solidFill>
                          <a:effectLst/>
                          <a:latin typeface="Times New Roman"/>
                        </a:rPr>
                        <a:t>бюджетам на поддержку отрасли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21 501,80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28 236,50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-28 092,63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143,87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обеспечение развития и укрепления МТБ муниципальных домов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реализацию программ формирования современной городской среды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4 850,50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-103,69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4 746,81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5 437,93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5 758,83</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на организацию бесплатного горячего питания обучающихся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7 912,10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7 532,90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7 740,90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создание новых мест в образовательных организациях</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301959">
                <a:tc>
                  <a:txBody>
                    <a:bodyPr/>
                    <a:lstStyle/>
                    <a:p>
                      <a:pPr algn="just" rtl="0" fontAlgn="ctr"/>
                      <a:r>
                        <a:rPr lang="ru-RU" sz="1200" b="0" i="0" u="none" strike="noStrike" dirty="0" smtClean="0">
                          <a:solidFill>
                            <a:srgbClr val="000000"/>
                          </a:solidFill>
                          <a:effectLst/>
                          <a:latin typeface="Times New Roman"/>
                        </a:rPr>
                        <a:t>Прочие </a:t>
                      </a:r>
                      <a:r>
                        <a:rPr lang="ru-RU" sz="1200" b="0" i="0" u="none" strike="noStrike" dirty="0">
                          <a:solidFill>
                            <a:srgbClr val="000000"/>
                          </a:solidFill>
                          <a:effectLst/>
                          <a:latin typeface="Times New Roman"/>
                        </a:rPr>
                        <a:t>субсидии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95 570,00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76 655,90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464,05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77 119,95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68 029,13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67 115,34</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956452823"/>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smtClean="0">
                <a:ln w="1905"/>
                <a:solidFill>
                  <a:schemeClr val="bg1"/>
                </a:solidFill>
                <a:effectLst>
                  <a:innerShdw blurRad="69850" dist="43180" dir="5400000">
                    <a:srgbClr val="000000">
                      <a:alpha val="65000"/>
                    </a:srgbClr>
                  </a:innerShdw>
                </a:effectLst>
              </a:rPr>
              <a:t>финансируются </a:t>
            </a:r>
            <a:endParaRPr lang="ru-RU" sz="1400" b="1" dirty="0">
              <a:ln w="1905"/>
              <a:solidFill>
                <a:schemeClr val="bg1"/>
              </a:solidFill>
              <a:effectLst>
                <a:innerShdw blurRad="69850" dist="43180" dir="5400000">
                  <a:srgbClr val="000000">
                    <a:alpha val="65000"/>
                  </a:srgbClr>
                </a:innerShdw>
              </a:effectLst>
            </a:endParaRPr>
          </a:p>
          <a:p>
            <a:pPr algn="ctr"/>
            <a:r>
              <a:rPr lang="ru-RU" sz="1400" b="1" dirty="0" smtClean="0">
                <a:ln w="1905"/>
                <a:solidFill>
                  <a:schemeClr val="bg1"/>
                </a:solidFill>
                <a:effectLst>
                  <a:innerShdw blurRad="69850" dist="43180" dir="5400000">
                    <a:srgbClr val="000000">
                      <a:alpha val="65000"/>
                    </a:srgbClr>
                  </a:innerShdw>
                </a:effectLst>
              </a:rPr>
              <a:t>20 учреждений</a:t>
            </a:r>
            <a:endParaRPr lang="ru-RU" sz="1400" b="1" dirty="0">
              <a:ln w="1905"/>
              <a:solidFill>
                <a:schemeClr val="bg1"/>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492263484"/>
              </p:ext>
            </p:extLst>
          </p:nvPr>
        </p:nvGraphicFramePr>
        <p:xfrm>
          <a:off x="134412" y="908721"/>
          <a:ext cx="8875176" cy="5760638"/>
        </p:xfrm>
        <a:graphic>
          <a:graphicData uri="http://schemas.openxmlformats.org/drawingml/2006/table">
            <a:tbl>
              <a:tblPr>
                <a:tableStyleId>{284E427A-3D55-4303-BF80-6455036E1DE7}</a:tableStyleId>
              </a:tblPr>
              <a:tblGrid>
                <a:gridCol w="3834617"/>
                <a:gridCol w="891003"/>
                <a:gridCol w="981205"/>
                <a:gridCol w="924816"/>
                <a:gridCol w="791835"/>
                <a:gridCol w="725850"/>
                <a:gridCol w="725850"/>
              </a:tblGrid>
              <a:tr h="72907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2020 год (факт)</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2021 год (план)</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Динамика 2022 к 2021</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2022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2023 год</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chemeClr val="tx1"/>
                          </a:solidFill>
                          <a:effectLst/>
                          <a:latin typeface="Times New Roman"/>
                        </a:rPr>
                        <a:t>2024 год</a:t>
                      </a:r>
                    </a:p>
                  </a:txBody>
                  <a:tcPr marL="9525" marR="9525" marT="9525" marB="0" anchor="ctr">
                    <a:cell3D prstMaterial="dkEdge">
                      <a:bevel prst="artDeco"/>
                      <a:lightRig rig="flood" dir="t"/>
                    </a:cell3D>
                  </a:tcPr>
                </a:tc>
              </a:tr>
              <a:tr h="844073">
                <a:tc>
                  <a:txBody>
                    <a:bodyPr/>
                    <a:lstStyle/>
                    <a:p>
                      <a:pPr algn="just" rtl="0" fontAlgn="ctr"/>
                      <a:r>
                        <a:rPr lang="ru-RU" sz="1200" b="0" i="0" u="none" strike="noStrike">
                          <a:solidFill>
                            <a:srgbClr val="000000"/>
                          </a:solidFill>
                          <a:effectLst/>
                          <a:latin typeface="Times New Roman"/>
                        </a:rPr>
                        <a:t> 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154,06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171,06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6,76</a:t>
                      </a:r>
                    </a:p>
                  </a:txBody>
                  <a:tcPr marL="9525" marR="9525" marT="9525" marB="0" anchor="ctr">
                    <a:cell3D prstMaterial="dkEdge">
                      <a:bevel prst="artDeco"/>
                      <a:lightRig rig="flood" dir="t"/>
                    </a:cell3D>
                  </a:tcPr>
                </a:tc>
              </a:tr>
              <a:tr h="434701">
                <a:tc>
                  <a:txBody>
                    <a:bodyPr/>
                    <a:lstStyle/>
                    <a:p>
                      <a:pPr algn="l" rtl="0" fontAlgn="ctr"/>
                      <a:r>
                        <a:rPr lang="ru-RU" sz="1200" b="0" i="0" u="none" strike="noStrike">
                          <a:solidFill>
                            <a:srgbClr val="000000"/>
                          </a:solidFill>
                          <a:effectLst/>
                          <a:latin typeface="Times New Roman"/>
                        </a:rPr>
                        <a:t>Субвенции местным бюджетам на выполнение передаваемых полномочий субъектов РФ</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4 314,40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2 932,50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1 304,33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4 236,83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4 331,04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4 343,84</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1 762,60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1 793,60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872,78</a:t>
                      </a:r>
                    </a:p>
                  </a:txBody>
                  <a:tcPr marL="9525" marR="9525" marT="9525" marB="0" anchor="ctr">
                    <a:cell3D prstMaterial="dkEdge">
                      <a:bevel prst="artDeco"/>
                      <a:lightRig rig="flood" dir="t"/>
                    </a:cell3D>
                  </a:tcPr>
                </a:tc>
              </a:tr>
              <a:tr h="635767">
                <a:tc>
                  <a:txBody>
                    <a:bodyPr/>
                    <a:lstStyle/>
                    <a:p>
                      <a:pPr algn="l" rtl="0" fontAlgn="ctr"/>
                      <a:r>
                        <a:rPr lang="ru-RU" sz="1200" b="0" i="0" u="none" strike="noStrike">
                          <a:solidFill>
                            <a:srgbClr val="000000"/>
                          </a:solidFill>
                          <a:effectLst/>
                          <a:latin typeface="Times New Roman"/>
                        </a:rPr>
                        <a:t>Субвенции бюджетам на осуществление первичного воинского учета на территориях, где отсутствуют военные комиссариаты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1 479,70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157,53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1 637,23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1 695,01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1 755,49</a:t>
                      </a:r>
                    </a:p>
                  </a:txBody>
                  <a:tcPr marL="9525" marR="9525" marT="9525" marB="0" anchor="ctr">
                    <a:cell3D prstMaterial="dkEdge">
                      <a:bevel prst="artDeco"/>
                      <a:lightRig rig="flood" dir="t"/>
                    </a:cell3D>
                  </a:tcPr>
                </a:tc>
              </a:tr>
              <a:tr h="427461">
                <a:tc>
                  <a:txBody>
                    <a:bodyPr/>
                    <a:lstStyle/>
                    <a:p>
                      <a:pPr algn="l" rtl="0" fontAlgn="ctr"/>
                      <a:r>
                        <a:rPr lang="ru-RU" sz="1200" b="0" i="0" u="none" strike="noStrike">
                          <a:solidFill>
                            <a:srgbClr val="000000"/>
                          </a:solidFill>
                          <a:effectLst/>
                          <a:latin typeface="Times New Roman"/>
                        </a:rPr>
                        <a:t>Субвенции бюджетам на проведение Всероссийской переписи населения 2020 года</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46957">
                <a:tc>
                  <a:txBody>
                    <a:bodyPr/>
                    <a:lstStyle/>
                    <a:p>
                      <a:pPr algn="l" rtl="0" fontAlgn="ctr"/>
                      <a:r>
                        <a:rPr lang="ru-RU" sz="1200" b="0" i="0" u="none" strike="noStrike">
                          <a:solidFill>
                            <a:srgbClr val="000000"/>
                          </a:solidFill>
                          <a:effectLst/>
                          <a:latin typeface="Times New Roman"/>
                        </a:rPr>
                        <a:t>Прочие субвенции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221 402,00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16 666,10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238 068,10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239 765,59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239 752,79</a:t>
                      </a:r>
                    </a:p>
                  </a:txBody>
                  <a:tcPr marL="9525" marR="9525" marT="9525" marB="0" anchor="ctr">
                    <a:cell3D prstMaterial="dkEdge">
                      <a:bevel prst="artDeco"/>
                      <a:lightRig rig="flood" dir="t"/>
                    </a:cell3D>
                  </a:tcPr>
                </a:tc>
              </a:tr>
              <a:tr h="337850">
                <a:tc>
                  <a:txBody>
                    <a:bodyPr/>
                    <a:lstStyle/>
                    <a:p>
                      <a:pPr algn="l" rtl="0" fontAlgn="ctr"/>
                      <a:r>
                        <a:rPr lang="ru-RU" sz="1200" b="0" i="0" u="none" strike="noStrike">
                          <a:solidFill>
                            <a:srgbClr val="000000"/>
                          </a:solidFill>
                          <a:effectLst/>
                          <a:latin typeface="Times New Roman"/>
                        </a:rPr>
                        <a:t>Межбюджетные трансферты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12 093,20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801,10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12 894,30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13 093,80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99708403"/>
              </p:ext>
            </p:extLst>
          </p:nvPr>
        </p:nvGraphicFramePr>
        <p:xfrm>
          <a:off x="71280" y="692696"/>
          <a:ext cx="9072720" cy="6017573"/>
        </p:xfrm>
        <a:graphic>
          <a:graphicData uri="http://schemas.openxmlformats.org/drawingml/2006/table">
            <a:tbl>
              <a:tblPr firstRow="1" bandRow="1">
                <a:tableStyleId>{5C22544A-7EE6-4342-B048-85BDC9FD1C3A}</a:tableStyleId>
              </a:tblPr>
              <a:tblGrid>
                <a:gridCol w="309815"/>
                <a:gridCol w="3902873"/>
                <a:gridCol w="1152128"/>
                <a:gridCol w="432048"/>
                <a:gridCol w="1152128"/>
                <a:gridCol w="504056"/>
                <a:gridCol w="1164117"/>
                <a:gridCol w="455555"/>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bg2"/>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solidFill>
                            <a:schemeClr val="tx1"/>
                          </a:solidFill>
                          <a:effectLst/>
                          <a:latin typeface="Times New Roman"/>
                        </a:rPr>
                        <a:t>2024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316 990 495,23</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48,4</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314 029 098,74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314 829 766,69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80 294 676,03</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12,3</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67 128 293,90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67 323 863,90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11 623 613,64</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1,8</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8 976 087,11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9 028 587,11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4 340 459,74</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3 363 059,00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3 143 707,00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397 700,00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467 </a:t>
                      </a:r>
                      <a:r>
                        <a:rPr lang="ru-RU" sz="1200" b="0" i="0" u="none" strike="noStrike" dirty="0">
                          <a:effectLst/>
                          <a:latin typeface="Times New Roman"/>
                        </a:rPr>
                        <a:t>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507 </a:t>
                      </a:r>
                      <a:r>
                        <a:rPr lang="ru-RU" sz="1200" b="0" i="0" u="none" strike="noStrike" dirty="0">
                          <a:effectLst/>
                          <a:latin typeface="Times New Roman"/>
                        </a:rPr>
                        <a:t>700,00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38 225 689,35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5,8</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36 323 148,68</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36 640 752,85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2 366 078,00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4 336 271,00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0,7</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4 030 271,00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98 882 350,63</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15,1</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89 029 153,51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89 387 168,69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58 590 877,95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9,0</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45 521 182,55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7,4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45 363 289,35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solidFill>
                            <a:schemeClr val="tx1"/>
                          </a:solidFill>
                          <a:effectLst/>
                          <a:latin typeface="Times New Roman"/>
                        </a:rPr>
                        <a:t>7,3</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17 149 460,89</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2,6</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15 491 775,44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2,5</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14 041 098,79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2,3</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14 436 876,47</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2,2</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13 025 218,34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2,1</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13 302 922,86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solidFill>
                            <a:schemeClr val="tx1"/>
                          </a:solidFill>
                          <a:effectLst/>
                          <a:latin typeface="Times New Roman"/>
                        </a:rPr>
                        <a:t>2,1</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bg2"/>
                    </a:solidFill>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5 342 204,45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0,8</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6 042 145,56</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6 398 694,44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1,0</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2 679 682,17</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2 179</a:t>
                      </a:r>
                      <a:r>
                        <a:rPr lang="ru-RU" sz="1200" b="0" i="0" u="none" strike="noStrike" baseline="0" dirty="0" smtClean="0">
                          <a:effectLst/>
                          <a:latin typeface="Times New Roman"/>
                        </a:rPr>
                        <a:t> 231,59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2 179 231,59</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0" i="0" u="none" strike="noStrike" dirty="0" smtClean="0">
                          <a:effectLst/>
                          <a:latin typeface="Times New Roman"/>
                        </a:rPr>
                        <a:t>0,4</a:t>
                      </a:r>
                      <a:endParaRPr lang="ru-RU" sz="1200" b="0"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solidFill>
                      <a:schemeClr val="bg2"/>
                    </a:solidFill>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a:effectLst/>
                          <a:latin typeface="Times New Roman"/>
                        </a:rPr>
                        <a:t>651 320 164,55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605 912 365,42</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98,5</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606 177 054,27</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c>
                  <a:txBody>
                    <a:bodyPr/>
                    <a:lstStyle/>
                    <a:p>
                      <a:pPr algn="ctr" fontAlgn="ctr"/>
                      <a:r>
                        <a:rPr lang="ru-RU" sz="1200" b="1" i="0" u="none" strike="noStrike" dirty="0" smtClean="0">
                          <a:effectLst/>
                          <a:latin typeface="Times New Roman"/>
                        </a:rPr>
                        <a:t>97,3</a:t>
                      </a:r>
                      <a:endParaRPr lang="ru-RU" sz="1200" b="1" i="0" u="none" strike="noStrike" dirty="0">
                        <a:effectLst/>
                        <a:latin typeface="Times New Roman"/>
                      </a:endParaRPr>
                    </a:p>
                  </a:txBody>
                  <a:tcPr marL="9525" marR="9525" marT="9525" marB="0" anchor="ctr">
                    <a:cell3D prstMaterial="dkEdge">
                      <a:bevel w="50800" prst="hardEdge"/>
                      <a:lightRig rig="flood" dir="t"/>
                    </a:cell3D>
                    <a:solidFill>
                      <a:schemeClr val="bg2"/>
                    </a:solidFill>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607821110"/>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524640401"/>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649405314"/>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07504" y="45578"/>
            <a:ext cx="8928992"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9" name="TextBox 8"/>
          <p:cNvSpPr txBox="1"/>
          <p:nvPr/>
        </p:nvSpPr>
        <p:spPr>
          <a:xfrm>
            <a:off x="125160" y="405602"/>
            <a:ext cx="9002464" cy="49244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Бюджет МО ГО «Вуктыл» социально-направленный, расходы на социальную сферу составляют в 2022 году 437 461,0 тыс. руб. или 66,8 %, в 2023 году 418 326,8 тыс. руб. или 68,0% и в 2024 году 418 869,5 тыс. руб. или 67,2%.</a:t>
            </a:r>
            <a:endParaRPr lang="ru-RU" sz="1200" b="1"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4337879"/>
              </p:ext>
            </p:extLst>
          </p:nvPr>
        </p:nvGraphicFramePr>
        <p:xfrm>
          <a:off x="125158" y="980727"/>
          <a:ext cx="8866442" cy="5791934"/>
        </p:xfrm>
        <a:graphic>
          <a:graphicData uri="http://schemas.openxmlformats.org/drawingml/2006/table">
            <a:tbl>
              <a:tblPr>
                <a:tableStyleId>{284E427A-3D55-4303-BF80-6455036E1DE7}</a:tableStyleId>
              </a:tblPr>
              <a:tblGrid>
                <a:gridCol w="3840965"/>
                <a:gridCol w="389853"/>
                <a:gridCol w="360040"/>
                <a:gridCol w="940541"/>
                <a:gridCol w="367486"/>
                <a:gridCol w="1102457"/>
                <a:gridCol w="440983"/>
                <a:gridCol w="1028959"/>
                <a:gridCol w="395158"/>
              </a:tblGrid>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160163">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               ВСЕГО:</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1" i="0" u="none" strike="noStrike">
                          <a:solidFill>
                            <a:srgbClr val="000000"/>
                          </a:solidFill>
                          <a:effectLst/>
                          <a:latin typeface="Times New Roman"/>
                        </a:rPr>
                        <a:t>654 331 699,71</a:t>
                      </a:r>
                    </a:p>
                  </a:txBody>
                  <a:tcPr marL="9525" marR="9525" marT="9525" marB="0" anchor="ctr">
                    <a:cell3D prstMaterial="dkEdge">
                      <a:bevel prst="relaxedInset"/>
                      <a:lightRig rig="flood" dir="t"/>
                    </a:cell3D>
                  </a:tcPr>
                </a:tc>
                <a:tc>
                  <a:txBody>
                    <a:bodyPr/>
                    <a:lstStyle/>
                    <a:p>
                      <a:pPr algn="ctr" fontAlgn="ctr"/>
                      <a:r>
                        <a:rPr lang="ru-RU" sz="1050" b="1" i="0" u="none" strike="noStrike">
                          <a:solidFill>
                            <a:srgbClr val="000000"/>
                          </a:solidFill>
                          <a:effectLst/>
                          <a:latin typeface="Times New Roman"/>
                        </a:rPr>
                        <a:t>100</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615 479 723,54</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a:rPr>
                        <a:t>100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622 951 048,39</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a:rPr>
                        <a:t>100</a:t>
                      </a:r>
                    </a:p>
                  </a:txBody>
                  <a:tcPr marL="9525" marR="9525" marT="952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114 676 846,59</a:t>
                      </a:r>
                    </a:p>
                  </a:txBody>
                  <a:tcPr marL="9525" marR="9525" marT="9525" marB="0" anchor="ctr">
                    <a:cell3D prstMaterial="dkEdge">
                      <a:bevel prst="relaxedInset"/>
                      <a:lightRig rig="flood" dir="t"/>
                    </a:cell3D>
                  </a:tcPr>
                </a:tc>
                <a:tc>
                  <a:txBody>
                    <a:bodyPr/>
                    <a:lstStyle/>
                    <a:p>
                      <a:pPr algn="r" fontAlgn="ctr"/>
                      <a:r>
                        <a:rPr lang="ru-RU" sz="1050" b="1" i="0" u="none" strike="noStrike">
                          <a:solidFill>
                            <a:srgbClr val="000000"/>
                          </a:solidFill>
                          <a:effectLst/>
                          <a:latin typeface="Times New Roman"/>
                        </a:rPr>
                        <a:t>17,53</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102 127 504,49</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16,59</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102 526 435,67</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16,46</a:t>
                      </a:r>
                    </a:p>
                  </a:txBody>
                  <a:tcPr marL="9525" marR="9525" marT="9525" marB="0" anchor="ctr">
                    <a:cell3D prstMaterial="dkEdge">
                      <a:bevel prst="relaxedInset"/>
                      <a:lightRig rig="flood" dir="t"/>
                    </a:cell3D>
                  </a:tcPr>
                </a:tc>
              </a:tr>
              <a:tr h="354045">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3 368 683,03</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0,51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2 957 111,60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0,48</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2 969 111,60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0,48</a:t>
                      </a:r>
                    </a:p>
                  </a:txBody>
                  <a:tcPr marL="9525" marR="9525" marT="952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dirty="0">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0,01</a:t>
                      </a:r>
                    </a:p>
                  </a:txBody>
                  <a:tcPr marL="9525" marR="9525" marT="9525" marB="0" anchor="ctr">
                    <a:cell3D prstMaterial="dkEdge">
                      <a:bevel prst="relaxedInset"/>
                      <a:lightRig rig="flood" dir="t"/>
                    </a:cell3D>
                  </a:tcPr>
                </a:tc>
              </a:tr>
              <a:tr h="531067">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75 292 025,27</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11,51</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68 030 177,98</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11,05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68 258 329,16</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10,96</a:t>
                      </a:r>
                    </a:p>
                  </a:txBody>
                  <a:tcPr marL="9525" marR="9525" marT="9525" marB="0" anchor="ctr">
                    <a:cell3D prstMaterial="dkEdge">
                      <a:bevel prst="relaxedInset"/>
                      <a:lightRig rig="flood" dir="t"/>
                    </a:cell3D>
                  </a:tcPr>
                </a:tc>
              </a:tr>
              <a:tr h="531067">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11 963 187,13</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1,83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10 659 114,55</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1,73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10 715 544,55</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1,72</a:t>
                      </a:r>
                    </a:p>
                  </a:txBody>
                  <a:tcPr marL="9525" marR="9525" marT="9525" marB="0" anchor="ctr">
                    <a:cell3D prstMaterial="dkEdge">
                      <a:bevel prst="relaxedInset"/>
                      <a:lightRig rig="flood" dir="t"/>
                    </a:cell3D>
                  </a:tcPr>
                </a:tc>
              </a:tr>
              <a:tr h="21074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0,12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0,13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800 000,00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0,13</a:t>
                      </a:r>
                    </a:p>
                  </a:txBody>
                  <a:tcPr marL="9525" marR="9525" marT="9525" marB="0" anchor="ctr">
                    <a:cell3D prstMaterial="dkEdge">
                      <a:bevel prst="relaxedInset"/>
                      <a:lightRig rig="flood" dir="t"/>
                    </a:cell3D>
                  </a:tcPr>
                </a:tc>
              </a:tr>
              <a:tr h="22760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23 202 951,16</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3,55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19 631 100,36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3,19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19 733 450,36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3,17</a:t>
                      </a:r>
                    </a:p>
                  </a:txBody>
                  <a:tcPr marL="9525" marR="9525" marT="9525" marB="0" anchor="ctr">
                    <a:cell3D prstMaterial="dkEdge">
                      <a:bevel prst="relaxedInset"/>
                      <a:lightRig rig="flood" dir="t"/>
                    </a:cell3D>
                  </a:tcPr>
                </a:tc>
              </a:tr>
              <a:tr h="354045">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2 088 841,74</a:t>
                      </a:r>
                    </a:p>
                  </a:txBody>
                  <a:tcPr marL="9525" marR="9525" marT="9525" marB="0" anchor="ctr">
                    <a:cell3D prstMaterial="dkEdge">
                      <a:bevel prst="relaxedInset"/>
                      <a:lightRig rig="flood" dir="t"/>
                    </a:cell3D>
                  </a:tcPr>
                </a:tc>
                <a:tc>
                  <a:txBody>
                    <a:bodyPr/>
                    <a:lstStyle/>
                    <a:p>
                      <a:pPr algn="r" fontAlgn="ctr"/>
                      <a:r>
                        <a:rPr lang="ru-RU" sz="1050" b="1" i="0" u="none" strike="noStrike">
                          <a:solidFill>
                            <a:srgbClr val="000000"/>
                          </a:solidFill>
                          <a:effectLst/>
                          <a:latin typeface="Times New Roman"/>
                        </a:rPr>
                        <a:t>0,32</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1 364 491,00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0,22</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1 355 139,00</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0,22</a:t>
                      </a:r>
                    </a:p>
                  </a:txBody>
                  <a:tcPr marL="9525" marR="9525" marT="9525" marB="0" anchor="ctr">
                    <a:cell3D prstMaterial="dkEdge">
                      <a:bevel prst="relaxedInset"/>
                      <a:lightRig rig="flood" dir="t"/>
                    </a:cell3D>
                  </a:tcPr>
                </a:tc>
              </a:tr>
              <a:tr h="20231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Гражданская оборона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578 710,00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0,09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180 550,00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180 550,00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r>
              <a:tr h="517403">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1 360 131,74</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0,21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1 033 941,00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0,17</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1 024 589,00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0,16</a:t>
                      </a:r>
                    </a:p>
                  </a:txBody>
                  <a:tcPr marL="9525" marR="9525" marT="952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150 000,00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r>
              <a:tr h="210741">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19 354 461,01</a:t>
                      </a:r>
                    </a:p>
                  </a:txBody>
                  <a:tcPr marL="9525" marR="9525" marT="9525" marB="0" anchor="ctr">
                    <a:cell3D prstMaterial="dkEdge">
                      <a:bevel prst="relaxedInset"/>
                      <a:lightRig rig="flood" dir="t"/>
                    </a:cell3D>
                  </a:tcPr>
                </a:tc>
                <a:tc>
                  <a:txBody>
                    <a:bodyPr/>
                    <a:lstStyle/>
                    <a:p>
                      <a:pPr algn="r" fontAlgn="ctr"/>
                      <a:r>
                        <a:rPr lang="ru-RU" sz="1050" b="1" i="0" u="none" strike="noStrike">
                          <a:solidFill>
                            <a:srgbClr val="000000"/>
                          </a:solidFill>
                          <a:effectLst/>
                          <a:latin typeface="Times New Roman"/>
                        </a:rPr>
                        <a:t>2,96</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18 111 616,72</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2,94</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a:rPr>
                        <a:t>16 937 932,11</a:t>
                      </a:r>
                    </a:p>
                  </a:txBody>
                  <a:tcPr marL="9525" marR="9525" marT="9525"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a:rPr>
                        <a:t>2,72</a:t>
                      </a:r>
                    </a:p>
                  </a:txBody>
                  <a:tcPr marL="9525" marR="9525" marT="9525" marB="0" anchor="ctr">
                    <a:cell3D prstMaterial="dkEdge">
                      <a:bevel prst="relaxedInset"/>
                      <a:lightRig rig="flood" dir="t"/>
                    </a:cell3D>
                  </a:tcPr>
                </a:tc>
              </a:tr>
              <a:tr h="219171">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0,02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0,03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0,02</a:t>
                      </a:r>
                    </a:p>
                  </a:txBody>
                  <a:tcPr marL="9525" marR="9525" marT="952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Транспорт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4 331 544,26</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0,66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4 343 314,19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0,71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4 346 546,00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0,70</a:t>
                      </a:r>
                    </a:p>
                  </a:txBody>
                  <a:tcPr marL="9525" marR="9525" marT="9525" marB="0" anchor="ctr">
                    <a:cell3D prstMaterial="dkEdge">
                      <a:bevel prst="relaxedInset"/>
                      <a:lightRig rig="flood" dir="t"/>
                    </a:cell3D>
                  </a:tcPr>
                </a:tc>
              </a:tr>
              <a:tr h="2444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12 581 501,70</a:t>
                      </a:r>
                    </a:p>
                  </a:txBody>
                  <a:tcPr marL="9525" marR="9525" marT="952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1,92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11 835 314,64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1,92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12 071 174,87</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1,94</a:t>
                      </a:r>
                    </a:p>
                  </a:txBody>
                  <a:tcPr marL="9525" marR="9525" marT="9525" marB="0" anchor="ctr">
                    <a:cell3D prstMaterial="dkEdge">
                      <a:bevel prst="relaxedInset"/>
                      <a:lightRig rig="flood" dir="t"/>
                    </a:cell3D>
                  </a:tcPr>
                </a:tc>
              </a:tr>
              <a:tr h="354045">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r" fontAlgn="ctr"/>
                      <a:r>
                        <a:rPr lang="ru-RU" sz="1050" b="0" i="0" u="none" strike="noStrike">
                          <a:solidFill>
                            <a:srgbClr val="000000"/>
                          </a:solidFill>
                          <a:effectLst/>
                          <a:latin typeface="Times New Roman"/>
                        </a:rPr>
                        <a:t>2 285 715,05</a:t>
                      </a:r>
                    </a:p>
                  </a:txBody>
                  <a:tcPr marL="9525" marR="9525" marT="9525" marB="0" anchor="ctr">
                    <a:cell3D prstMaterial="dkEdge">
                      <a:bevel prst="relaxedInset"/>
                      <a:lightRig rig="flood" dir="t"/>
                    </a:cell3D>
                  </a:tcPr>
                </a:tc>
                <a:tc>
                  <a:txBody>
                    <a:bodyPr/>
                    <a:lstStyle/>
                    <a:p>
                      <a:pPr algn="r" fontAlgn="ctr"/>
                      <a:r>
                        <a:rPr lang="ru-RU" sz="1050" b="0" i="0" u="none" strike="noStrike" dirty="0">
                          <a:solidFill>
                            <a:srgbClr val="000000"/>
                          </a:solidFill>
                          <a:effectLst/>
                          <a:latin typeface="Times New Roman"/>
                        </a:rPr>
                        <a:t>0,35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1 777 287,89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0,29</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a:rPr>
                        <a:t>364 511,24</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a:rPr>
                        <a:t>0,06</a:t>
                      </a:r>
                    </a:p>
                  </a:txBody>
                  <a:tcPr marL="9525" marR="9525" marT="9525" marB="0" anchor="ctr">
                    <a:cell3D prstMaterial="dkEdge">
                      <a:bevel prst="relaxedInset"/>
                      <a:lightRig rig="flood" dir="t"/>
                    </a:cell3D>
                  </a:tcPr>
                </a:tc>
              </a:tr>
            </a:tbl>
          </a:graphicData>
        </a:graphic>
      </p:graphicFrame>
    </p:spTree>
    <p:extLst>
      <p:ext uri="{BB962C8B-B14F-4D97-AF65-F5344CB8AC3E}">
        <p14:creationId xmlns:p14="http://schemas.microsoft.com/office/powerpoint/2010/main" val="2574596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70443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5258"/>
            <a:ext cx="8352000" cy="41640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619364471"/>
              </p:ext>
            </p:extLst>
          </p:nvPr>
        </p:nvGraphicFramePr>
        <p:xfrm>
          <a:off x="143508" y="860358"/>
          <a:ext cx="8856983" cy="5871215"/>
        </p:xfrm>
        <a:graphic>
          <a:graphicData uri="http://schemas.openxmlformats.org/drawingml/2006/table">
            <a:tbl>
              <a:tblPr>
                <a:tableStyleId>{284E427A-3D55-4303-BF80-6455036E1DE7}</a:tableStyleId>
              </a:tblPr>
              <a:tblGrid>
                <a:gridCol w="4140460"/>
                <a:gridCol w="432048"/>
                <a:gridCol w="360040"/>
                <a:gridCol w="936104"/>
                <a:gridCol w="360040"/>
                <a:gridCol w="936104"/>
                <a:gridCol w="360040"/>
                <a:gridCol w="936104"/>
                <a:gridCol w="396043"/>
              </a:tblGrid>
              <a:tr h="266960">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cell3D prstMaterial="dkEdge">
                      <a:bevel prst="relaxedInset"/>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2023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2024 год</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815" marR="6815" marT="6815" marB="0" anchor="ctr">
                    <a:cell3D prstMaterial="dkEdge">
                      <a:bevel prst="relaxedInset"/>
                      <a:lightRig rig="flood" dir="t"/>
                    </a:cell3D>
                  </a:tcPr>
                </a:tc>
              </a:tr>
              <a:tr h="266960">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76 313 252,76</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11,66</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64 500 976,22</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10,48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64 784 894,03</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10,40</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5 346 073,72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0,82</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5 897 980,00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0,96</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5 897 980,00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0,95</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9 411 417,24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8 888 107,55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8 888 107,55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1,43</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31 262 344,18</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4,78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22 879 557,24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3,72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23 115 075,05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3,71</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30 293 417,62</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4,63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26 835 331,43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4,36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26 883 731,43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4,32</a:t>
                      </a:r>
                    </a:p>
                  </a:txBody>
                  <a:tcPr marL="9525" marR="9525" marT="9525" marB="0" anchor="ctr">
                    <a:cell3D prstMaterial="dkEdge">
                      <a:bevel prst="relaxedInset"/>
                      <a:lightRig rig="flood" dir="t"/>
                    </a:cell3D>
                  </a:tcPr>
                </a:tc>
              </a:tr>
              <a:tr h="17630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ОБРАЗОВАНИЕ</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363 513 228,06</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55,55</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353 649 180,25</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57,46</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354 343 558,20</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56,88</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99 592 999,25</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15,22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98 757 731,25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16,05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99 381 758,25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15,95</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Общее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203 691 561,96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31,13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202 462 031,87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32,89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202 178 672,82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32,45</a:t>
                      </a:r>
                    </a:p>
                  </a:txBody>
                  <a:tcPr marL="9525" marR="9525" marT="9525" marB="0" anchor="ctr">
                    <a:cell3D prstMaterial="dkEdge">
                      <a:bevel prst="relaxedInset"/>
                      <a:lightRig rig="flood" dir="t"/>
                    </a:cell3D>
                  </a:tcPr>
                </a:tc>
              </a:tr>
              <a:tr h="23911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51 708 228,77</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7,90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44 571 942,08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7,24</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44 898 652,08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7,21</a:t>
                      </a:r>
                    </a:p>
                  </a:txBody>
                  <a:tcPr marL="9525" marR="9525" marT="9525" marB="0" anchor="ctr">
                    <a:cell3D prstMaterial="dkEdge">
                      <a:bevel prst="relaxedInset"/>
                      <a:lightRig rig="flood" dir="t"/>
                    </a:cell3D>
                  </a:tcPr>
                </a:tc>
              </a:tr>
              <a:tr h="168239">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1 141 166,67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0,18</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7 379 271,41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6 716 308,38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6 743 308,38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1,08</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КУЛЬТУРА, КИНЕМАТОГРАФИЯ</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61 184 347,61</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9,35</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50 019 466,51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8,13</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50 173 826,51</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8,05</a:t>
                      </a:r>
                    </a:p>
                  </a:txBody>
                  <a:tcPr marL="9525" marR="9525" marT="9525" marB="0" anchor="ctr">
                    <a:cell3D prstMaterial="dkEdge">
                      <a:bevel prst="relaxedInset"/>
                      <a:lightRig rig="flood" dir="t"/>
                    </a:cell3D>
                  </a:tcPr>
                </a:tc>
              </a:tr>
              <a:tr h="168239">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Культура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60 410 147,61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9,23</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49 719 466,51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8,08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49 873 826,51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8,01</a:t>
                      </a:r>
                    </a:p>
                  </a:txBody>
                  <a:tcPr marL="9525" marR="9525" marT="9525" marB="0" anchor="ctr">
                    <a:cell3D prstMaterial="dkEdge">
                      <a:bevel prst="relaxedInset"/>
                      <a:lightRig rig="flood" dir="t"/>
                    </a:cell3D>
                  </a:tcPr>
                </a:tc>
              </a:tr>
              <a:tr h="266960">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774 200,00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0,12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СОЦИАЛЬНАЯ ПОЛИТИКА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12 293 455,44</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1,88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14 248 149,44</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2,31</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13 942 149,44</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2,24</a:t>
                      </a:r>
                    </a:p>
                  </a:txBody>
                  <a:tcPr marL="9525" marR="9525" marT="9525" marB="0" anchor="ctr">
                    <a:cell3D prstMaterial="dkEdge">
                      <a:bevel prst="relaxedInset"/>
                      <a:lightRig rig="flood" dir="t"/>
                    </a:cell3D>
                  </a:tcPr>
                </a:tc>
              </a:tr>
              <a:tr h="212750">
                <a:tc>
                  <a:txBody>
                    <a:bodyPr/>
                    <a:lstStyle/>
                    <a:p>
                      <a:pPr algn="ctr" fontAlgn="ctr"/>
                      <a:r>
                        <a:rPr lang="ru-RU" sz="1200" b="0" i="0" u="none" strike="noStrike">
                          <a:solidFill>
                            <a:srgbClr val="000000"/>
                          </a:solidFill>
                          <a:effectLst/>
                          <a:latin typeface="Times New Roman"/>
                        </a:rPr>
                        <a:t>Пенсионное обеспечение</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01</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1,28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1,36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8 363 071,44</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1,34</a:t>
                      </a:r>
                    </a:p>
                  </a:txBody>
                  <a:tcPr marL="9525" marR="9525" marT="9525" marB="0" anchor="ctr">
                    <a:cell3D prstMaterial="dkEdge">
                      <a:bevel prst="relaxedInset"/>
                      <a:lightRig rig="flood" dir="t"/>
                    </a:cell3D>
                  </a:tcPr>
                </a:tc>
              </a:tr>
              <a:tr h="273520">
                <a:tc>
                  <a:txBody>
                    <a:bodyPr/>
                    <a:lstStyle/>
                    <a:p>
                      <a:pPr algn="ctr" fontAlgn="ctr"/>
                      <a:r>
                        <a:rPr lang="ru-RU" sz="1200" b="0" i="0" u="none" strike="noStrike">
                          <a:solidFill>
                            <a:srgbClr val="000000"/>
                          </a:solidFill>
                          <a:effectLst/>
                          <a:latin typeface="Times New Roman"/>
                        </a:rPr>
                        <a:t>Социальное обеспечение населения</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03</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0,26</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1 672 784,00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r>
              <a:tr h="205140">
                <a:tc>
                  <a:txBody>
                    <a:bodyPr/>
                    <a:lstStyle/>
                    <a:p>
                      <a:pPr algn="ctr" fontAlgn="ctr"/>
                      <a:r>
                        <a:rPr lang="ru-RU" sz="1200" b="0" i="0" u="none" strike="noStrike">
                          <a:solidFill>
                            <a:srgbClr val="000000"/>
                          </a:solidFill>
                          <a:effectLst/>
                          <a:latin typeface="Times New Roman"/>
                        </a:rPr>
                        <a:t>Охрана семьи и детства</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04</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1 793 600,00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0,27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3 638 294,00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0,59</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3 478 294,00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0,56</a:t>
                      </a:r>
                    </a:p>
                  </a:txBody>
                  <a:tcPr marL="9525" marR="9525" marT="9525" marB="0" anchor="ctr">
                    <a:cell3D prstMaterial="dkEdge">
                      <a:bevel prst="relaxedInset"/>
                      <a:lightRig rig="flood" dir="t"/>
                    </a:cell3D>
                  </a:tcPr>
                </a:tc>
              </a:tr>
              <a:tr h="182711">
                <a:tc>
                  <a:txBody>
                    <a:bodyPr/>
                    <a:lstStyle/>
                    <a:p>
                      <a:pPr algn="ctr" fontAlgn="ctr"/>
                      <a:r>
                        <a:rPr lang="ru-RU" sz="1200" b="0" i="0" u="none" strike="noStrike">
                          <a:solidFill>
                            <a:srgbClr val="000000"/>
                          </a:solidFill>
                          <a:effectLst/>
                          <a:latin typeface="Times New Roman"/>
                        </a:rPr>
                        <a:t>Другие вопросы в области социальной политики</a:t>
                      </a:r>
                    </a:p>
                  </a:txBody>
                  <a:tcPr marL="9525" marR="9525" marT="9525" marB="0" anchor="ctr">
                    <a:cell3D prstMaterial="dkEdge">
                      <a:bevel prst="relaxedInset"/>
                      <a:lightRig rig="flood" dir="t"/>
                    </a:cell3D>
                  </a:tcPr>
                </a:tc>
                <a:tc>
                  <a:txBody>
                    <a:bodyPr/>
                    <a:lstStyle/>
                    <a:p>
                      <a:pPr algn="ctr" fontAlgn="ctr"/>
                      <a:r>
                        <a:rPr lang="ru-RU" sz="1200" b="0" i="0" u="none" strike="noStrike">
                          <a:solidFill>
                            <a:srgbClr val="000000"/>
                          </a:solidFill>
                          <a:effectLst/>
                          <a:latin typeface="Times New Roman"/>
                        </a:rPr>
                        <a:t>10</a:t>
                      </a:r>
                    </a:p>
                  </a:txBody>
                  <a:tcPr marL="9525" marR="9525" marT="9525" marB="0" anchor="ctr">
                    <a:cell3D prstMaterial="dkEdge">
                      <a:bevel prst="relaxedInset"/>
                      <a:lightRig rig="flood" dir="t"/>
                    </a:cell3D>
                  </a:tcPr>
                </a:tc>
                <a:tc>
                  <a:txBody>
                    <a:bodyPr/>
                    <a:lstStyle/>
                    <a:p>
                      <a:pPr algn="ctr" fontAlgn="ctr"/>
                      <a:r>
                        <a:rPr lang="ru-RU" sz="1200" b="0" i="0" u="none" strike="noStrike" dirty="0">
                          <a:solidFill>
                            <a:srgbClr val="000000"/>
                          </a:solidFill>
                          <a:effectLst/>
                          <a:latin typeface="Times New Roman"/>
                        </a:rPr>
                        <a:t>06</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464 000,00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574 000,00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428 000,00</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r>
              <a:tr h="168239">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470 000,00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410 000,00</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410 000,00</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0,07</a:t>
                      </a:r>
                    </a:p>
                  </a:txBody>
                  <a:tcPr marL="9525" marR="9525" marT="9525" marB="0" anchor="ctr">
                    <a:cell3D prstMaterial="dkEdge">
                      <a:bevel prst="relaxedInset"/>
                      <a:lightRig rig="flood" dir="t"/>
                    </a:cell3D>
                  </a:tcPr>
                </a:tc>
              </a:tr>
              <a:tr h="245238">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Массовый спорт</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115 000,00</a:t>
                      </a:r>
                    </a:p>
                  </a:txBody>
                  <a:tcPr marL="9525" marR="9525" marT="9525"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0,02</a:t>
                      </a:r>
                    </a:p>
                  </a:txBody>
                  <a:tcPr marL="9525" marR="9525" marT="9525" marB="0" anchor="ctr">
                    <a:cell3D prstMaterial="dkEdge">
                      <a:bevel prst="relaxedInset"/>
                      <a:lightRig rig="flood" dir="t"/>
                    </a:cell3D>
                  </a:tcPr>
                </a:tc>
              </a:tr>
              <a:tr h="266960">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355 000,00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0,05</a:t>
                      </a:r>
                    </a:p>
                  </a:txBody>
                  <a:tcPr marL="9525" marR="9525" marT="9525" marB="0" anchor="ctr">
                    <a:cell3D prstMaterial="dkEdge">
                      <a:bevel prst="relaxedInset"/>
                      <a:lightRig rig="flood" dir="t"/>
                    </a:cell3D>
                  </a:tcPr>
                </a:tc>
              </a:tr>
              <a:tr h="324235">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4 437 266,50</a:t>
                      </a:r>
                    </a:p>
                  </a:txBody>
                  <a:tcPr marL="9525" marR="9525" marT="9525" marB="0" anchor="ctr">
                    <a:cell3D prstMaterial="dkEdge">
                      <a:bevel prst="relaxedInset"/>
                      <a:lightRig rig="flood" dir="t"/>
                    </a:cell3D>
                  </a:tcPr>
                </a:tc>
                <a:tc>
                  <a:txBody>
                    <a:bodyPr/>
                    <a:lstStyle/>
                    <a:p>
                      <a:pPr algn="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0,68</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4 148 338,91</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0,67</a:t>
                      </a:r>
                    </a:p>
                  </a:txBody>
                  <a:tcPr marL="9525" marR="9525" marT="9525" marB="0" anchor="ctr">
                    <a:cell3D prstMaterial="dkEdge">
                      <a:bevel prst="relaxedInset"/>
                      <a:lightRig rig="flood" dir="t"/>
                    </a:cell3D>
                  </a:tcPr>
                </a:tc>
                <a:tc>
                  <a:txBody>
                    <a:bodyPr/>
                    <a:lstStyle/>
                    <a:p>
                      <a:pPr algn="ctr" fontAlgn="ctr"/>
                      <a:r>
                        <a:rPr lang="ru-RU" sz="1100" b="1" i="0" u="none" strike="noStrike">
                          <a:solidFill>
                            <a:srgbClr val="000000"/>
                          </a:solidFill>
                          <a:effectLst/>
                          <a:latin typeface="Times New Roman" panose="02020603050405020304" pitchFamily="18" charset="0"/>
                          <a:cs typeface="Times New Roman" panose="02020603050405020304" pitchFamily="18" charset="0"/>
                        </a:rPr>
                        <a:t>4 377 113,43</a:t>
                      </a:r>
                    </a:p>
                  </a:txBody>
                  <a:tcPr marL="9525" marR="9525" marT="9525" marB="0" anchor="ctr">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r>
              <a:tr h="324235">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внутреннего долга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158" marR="6158" marT="6158" marB="0" anchor="ctr">
                    <a:cell3D prstMaterial="dkEdge">
                      <a:bevel prst="relaxedInset"/>
                      <a:lightRig rig="flood" dir="t"/>
                    </a:cell3D>
                  </a:tcPr>
                </a:tc>
                <a:tc>
                  <a:txBody>
                    <a:bodyPr/>
                    <a:lstStyle/>
                    <a:p>
                      <a:pPr algn="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4 437 266,50</a:t>
                      </a:r>
                    </a:p>
                  </a:txBody>
                  <a:tcPr marL="9525" marR="9525" marT="9525" marB="0" anchor="ctr">
                    <a:cell3D prstMaterial="dkEdge">
                      <a:bevel prst="relaxedInset"/>
                      <a:lightRig rig="flood" dir="t"/>
                    </a:cell3D>
                  </a:tcPr>
                </a:tc>
                <a:tc>
                  <a:txBody>
                    <a:bodyPr/>
                    <a:lstStyle/>
                    <a:p>
                      <a:pPr algn="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0,68</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4 148 338,91</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0,67</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4 377 113,43</a:t>
                      </a:r>
                    </a:p>
                  </a:txBody>
                  <a:tcPr marL="9525" marR="9525" marT="9525" marB="0" anchor="ctr">
                    <a:cell3D prstMaterial="dkEdge">
                      <a:bevel prst="relaxedInset"/>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9525" marR="9525" marT="9525" marB="0" anchor="ctr">
                    <a:cell3D prstMaterial="dkEdge">
                      <a:bevel prst="relaxedInset"/>
                      <a:lightRig rig="flood" dir="t"/>
                    </a:cell3D>
                  </a:tcPr>
                </a:tc>
              </a:tr>
              <a:tr h="269592">
                <a:tc>
                  <a:txBody>
                    <a:bodyPr/>
                    <a:lstStyle/>
                    <a:p>
                      <a:pPr algn="ctr" fontAlgn="t"/>
                      <a:r>
                        <a:rPr lang="ru-RU" sz="1100"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a:effectLst/>
                        <a:latin typeface="Times New Roman" panose="02020603050405020304" pitchFamily="18" charset="0"/>
                        <a:cs typeface="Times New Roman" panose="02020603050405020304" pitchFamily="18" charset="0"/>
                      </a:endParaRPr>
                    </a:p>
                  </a:txBody>
                  <a:tcPr marL="9525" marR="9525" marT="9525" marB="0">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a:t>
                      </a:r>
                      <a:endParaRPr lang="ru-RU" sz="1100" b="0"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relaxedInset"/>
                      <a:lightRig rig="flood" dir="t"/>
                    </a:cell3D>
                  </a:tcPr>
                </a:tc>
                <a:tc>
                  <a:txBody>
                    <a:bodyPr/>
                    <a:lstStyle/>
                    <a:p>
                      <a:pPr algn="l" fontAlgn="t"/>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cell3D prstMaterial="dkEdge">
                      <a:bevel prst="relaxedInset"/>
                      <a:lightRig rig="flood" dir="t"/>
                    </a:cell3D>
                  </a:tcPr>
                </a:tc>
                <a:tc>
                  <a:txBody>
                    <a:bodyPr/>
                    <a:lstStyle/>
                    <a:p>
                      <a:pPr algn="ctr" fontAlgn="ctr"/>
                      <a:r>
                        <a:rPr lang="ru-RU" sz="11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6 900 000,00</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ctr">
                    <a:cell3D prstMaterial="dkEdge">
                      <a:bevel prst="relaxedInset"/>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14 100 000,00</a:t>
                      </a:r>
                    </a:p>
                  </a:txBody>
                  <a:tcPr marL="9525" marR="9525" marT="9525" marB="0" anchor="ctr">
                    <a:cell3D prstMaterial="dkEdge">
                      <a:bevel prst="relaxedInset"/>
                      <a:lightRig rig="flood" dir="t"/>
                    </a:cell3D>
                  </a:tcPr>
                </a:tc>
                <a:tc>
                  <a:txBody>
                    <a:bodyPr/>
                    <a:lstStyle/>
                    <a:p>
                      <a:pPr algn="ctr" fontAlgn="b"/>
                      <a:r>
                        <a:rPr lang="ru-RU" sz="1100" b="0" i="1" u="none" strike="noStrike" dirty="0">
                          <a:effectLst/>
                          <a:latin typeface="Times New Roman" panose="02020603050405020304" pitchFamily="18" charset="0"/>
                          <a:cs typeface="Times New Roman" panose="02020603050405020304" pitchFamily="18" charset="0"/>
                        </a:rPr>
                        <a:t> </a:t>
                      </a:r>
                    </a:p>
                  </a:txBody>
                  <a:tcPr marL="9525" marR="9525" marT="9525" marB="0" anchor="b">
                    <a:cell3D prstMaterial="dkEdge">
                      <a:bevel prst="relaxedInset"/>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63361870"/>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a16="http://schemas.microsoft.com/office/drawing/2014/main" xmlns="" val="20000"/>
                    </a:ext>
                  </a:extLst>
                </a:gridCol>
                <a:gridCol w="4230398">
                  <a:extLst>
                    <a:ext uri="{9D8B030D-6E8A-4147-A177-3AD203B41FA5}">
                      <a16:colId xmlns:a16="http://schemas.microsoft.com/office/drawing/2014/main" xmlns="" val="20001"/>
                    </a:ext>
                  </a:extLst>
                </a:gridCol>
                <a:gridCol w="777012">
                  <a:extLst>
                    <a:ext uri="{9D8B030D-6E8A-4147-A177-3AD203B41FA5}">
                      <a16:colId xmlns:a16="http://schemas.microsoft.com/office/drawing/2014/main" xmlns="" val="20004"/>
                    </a:ext>
                  </a:extLst>
                </a:gridCol>
                <a:gridCol w="1036015">
                  <a:extLst>
                    <a:ext uri="{9D8B030D-6E8A-4147-A177-3AD203B41FA5}">
                      <a16:colId xmlns:a16="http://schemas.microsoft.com/office/drawing/2014/main" xmlns="" val="20005"/>
                    </a:ext>
                  </a:extLst>
                </a:gridCol>
                <a:gridCol w="777012">
                  <a:extLst>
                    <a:ext uri="{9D8B030D-6E8A-4147-A177-3AD203B41FA5}">
                      <a16:colId xmlns:a16="http://schemas.microsoft.com/office/drawing/2014/main" xmlns="" val="20006"/>
                    </a:ext>
                  </a:extLst>
                </a:gridCol>
                <a:gridCol w="777012">
                  <a:extLst>
                    <a:ext uri="{9D8B030D-6E8A-4147-A177-3AD203B41FA5}">
                      <a16:colId xmlns:a16="http://schemas.microsoft.com/office/drawing/2014/main" xmlns=""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a16="http://schemas.microsoft.com/office/drawing/2014/main" xmlns="" val="10000"/>
                  </a:ext>
                </a:extLst>
              </a:tr>
              <a:tr h="464956">
                <a:tc gridSpan="2">
                  <a:txBody>
                    <a:bodyPr/>
                    <a:lstStyle/>
                    <a:p>
                      <a:pPr algn="ctr" rtl="0" fontAlgn="ctr"/>
                      <a:r>
                        <a:rPr lang="ru-RU" sz="1200" b="1" i="0" u="none" strike="noStrike" dirty="0">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a:solidFill>
                            <a:srgbClr val="000000"/>
                          </a:solidFill>
                          <a:effectLst/>
                          <a:latin typeface="Times New Roman"/>
                        </a:rPr>
                        <a:t>690 137,5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654 331,7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598 496,9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593 329,7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104 202,1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103 778,8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92 571,8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93 036,4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92 064,4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83 845,6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70 974,2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70 316,8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9 962,1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10 134,3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10 278,1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10 118,1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1 685,7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2 498,3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1 684,7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476 600,5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447 361,1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409 980,6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397 737,4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3 823,3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4 437,3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4 148,3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4 377,1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1 799,4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2 276,3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1 959,2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dirty="0">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a:solidFill>
                            <a:srgbClr val="000000"/>
                          </a:solidFill>
                          <a:effectLst/>
                          <a:latin typeface="Times New Roman"/>
                        </a:rPr>
                        <a:t>6 900,0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100" b="0" i="0" u="none" strike="noStrike" dirty="0">
                          <a:solidFill>
                            <a:srgbClr val="000000"/>
                          </a:solidFill>
                          <a:effectLst/>
                          <a:latin typeface="Times New Roman"/>
                        </a:rPr>
                        <a:t>14 100,0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87612983"/>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2024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dirty="0" smtClean="0">
                          <a:effectLst/>
                          <a:latin typeface="Times New Roman"/>
                        </a:rPr>
                        <a:t>13 307 483,39</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dirty="0" smtClean="0">
                          <a:effectLst/>
                          <a:latin typeface="Times New Roman"/>
                        </a:rPr>
                        <a:t>- 350 000</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31 </a:t>
                      </a:r>
                      <a:r>
                        <a:rPr lang="ru-RU" sz="1200" b="0" i="0" u="none" strike="noStrike" dirty="0" smtClean="0">
                          <a:effectLst/>
                          <a:latin typeface="Times New Roman"/>
                        </a:rPr>
                        <a:t>000 </a:t>
                      </a:r>
                      <a:r>
                        <a:rPr lang="ru-RU" sz="1200" b="0" i="0" u="none" strike="noStrike" dirty="0">
                          <a:effectLst/>
                          <a:latin typeface="Times New Roman"/>
                        </a:rPr>
                        <a:t>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30 100 000,00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30 800 000,00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- 30 050 000,00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- 30 750 000,00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dirty="0">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a:t>
                      </a:r>
                      <a:r>
                        <a:rPr lang="ru-RU" sz="1200" b="1" i="0" u="none" strike="noStrike" dirty="0" smtClean="0">
                          <a:effectLst/>
                          <a:latin typeface="Times New Roman"/>
                        </a:rPr>
                        <a:t> 13 657 483,39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2022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875552965"/>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515224189"/>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latin typeface="Times New Roman"/>
              </a:rPr>
              <a:t>Расходы </a:t>
            </a:r>
            <a:r>
              <a:rPr lang="ru-RU" sz="2000" b="1" spc="-1" dirty="0" smtClean="0">
                <a:latin typeface="Times New Roman"/>
              </a:rPr>
              <a:t>в расчете на одного </a:t>
            </a:r>
            <a:r>
              <a:rPr lang="ru-RU" sz="2000" b="1" spc="-1" dirty="0">
                <a:latin typeface="Times New Roman"/>
              </a:rPr>
              <a:t>воспитанника, обучающегося за счет средств бюджета МО ГО «Вуктыл</a:t>
            </a:r>
            <a:r>
              <a:rPr lang="ru-RU" sz="2000" b="1" spc="-1" dirty="0" smtClean="0">
                <a:latin typeface="Times New Roman"/>
              </a:rPr>
              <a:t>» на 2022 год, </a:t>
            </a:r>
            <a:r>
              <a:rPr lang="ru-RU" sz="2000" b="1" spc="-1" dirty="0" err="1" smtClean="0">
                <a:latin typeface="Times New Roman"/>
              </a:rPr>
              <a:t>тыс.руб</a:t>
            </a:r>
            <a:r>
              <a:rPr lang="ru-RU" sz="2000" b="1" spc="-1" dirty="0">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1140114555"/>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765628"/>
                <a:gridCol w="792088"/>
                <a:gridCol w="936104"/>
                <a:gridCol w="902388"/>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2024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10,75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10,55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4,85</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141,30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204,14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212,31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220,80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214,35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97,27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95,00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622,81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641,25</a:t>
                      </a:r>
                      <a:endParaRPr lang="ru-RU" sz="1200" b="0" strike="noStrike" spc="-1" dirty="0">
                        <a:latin typeface="Times New Roman" panose="02020603050405020304" pitchFamily="18" charset="0"/>
                        <a:cs typeface="Times New Roman" panose="02020603050405020304" pitchFamily="18" charset="0"/>
                      </a:endParaRPr>
                    </a:p>
                  </a:txBody>
                  <a:tcPr marL="90000" marR="90000">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660,04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678,86</a:t>
                      </a:r>
                      <a:endParaRPr lang="ru-RU" sz="1200" b="0" strike="noStrike" spc="-1" dirty="0">
                        <a:latin typeface="Times New Roman" panose="02020603050405020304" pitchFamily="18" charset="0"/>
                        <a:cs typeface="Times New Roman" panose="02020603050405020304" pitchFamily="18" charset="0"/>
                      </a:endParaRPr>
                    </a:p>
                  </a:txBody>
                  <a:tcPr marL="90000" marR="90000">
                    <a:lnL w="12700" cap="flat" cmpd="sng" algn="ctr">
                      <a:solidFill>
                        <a:schemeClr val="tx1"/>
                      </a:solidFill>
                      <a:prstDash val="solid"/>
                      <a:round/>
                      <a:headEnd type="none" w="med" len="med"/>
                      <a:tailEnd type="none" w="med" len="med"/>
                    </a:lnL>
                    <a:cell3D prstMaterial="dkEdge">
                      <a:bevel w="50800" prst="hardEdge"/>
                      <a:lightRig rig="flood" dir="t"/>
                    </a:cell3D>
                  </a:tcPr>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8 881,54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12 104,00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13 102,78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r>
                        <a:rPr lang="ru-RU" sz="1200" dirty="0" smtClean="0">
                          <a:latin typeface="Times New Roman" panose="02020603050405020304" pitchFamily="18" charset="0"/>
                          <a:cs typeface="Times New Roman" panose="02020603050405020304" pitchFamily="18" charset="0"/>
                        </a:rPr>
                        <a:t>12 937,68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12 843,24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261,97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403,23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491,94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314,84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223,54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1 485,20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2 078,70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1 611,40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1 724,30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16 314,7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23 737,8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22 387,90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20 891,60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21 178,40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89987904"/>
              </p:ext>
            </p:extLst>
          </p:nvPr>
        </p:nvGraphicFramePr>
        <p:xfrm>
          <a:off x="143508" y="836712"/>
          <a:ext cx="8856984" cy="5760641"/>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434878">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607637">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2024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6507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r>
                        <a:rPr lang="en-US"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59,9</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1 746,3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1 746,3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en-US"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437,1</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609,9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chemeClr val="tx1"/>
                          </a:solidFill>
                          <a:effectLst/>
                          <a:latin typeface="Times New Roman"/>
                        </a:rPr>
                        <a:t>449,9</a:t>
                      </a:r>
                      <a:endParaRPr lang="ru-RU" sz="1200" b="0"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r>
              <a:tr h="965071">
                <a:tc>
                  <a:txBody>
                    <a:bodyPr/>
                    <a:lstStyle/>
                    <a:p>
                      <a:pPr algn="l"/>
                      <a:r>
                        <a:rPr lang="en-US" sz="1200" dirty="0" smtClean="0">
                          <a:latin typeface="Times New Roman" panose="02020603050405020304" pitchFamily="18" charset="0"/>
                          <a:cs typeface="Times New Roman" panose="02020603050405020304" pitchFamily="18" charset="0"/>
                        </a:rPr>
                        <a:t>3</a:t>
                      </a:r>
                      <a:r>
                        <a:rPr lang="ru-RU" sz="1200" dirty="0" smtClean="0">
                          <a:latin typeface="Times New Roman" panose="02020603050405020304" pitchFamily="18" charset="0"/>
                          <a:cs typeface="Times New Roman" panose="02020603050405020304" pitchFamily="18" charset="0"/>
                        </a:rPr>
                        <a:t>.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l"/>
                      <a:r>
                        <a:rPr lang="en-US" sz="1200" dirty="0" smtClean="0">
                          <a:latin typeface="Times New Roman" panose="02020603050405020304" pitchFamily="18" charset="0"/>
                          <a:cs typeface="Times New Roman" panose="02020603050405020304" pitchFamily="18" charset="0"/>
                        </a:rPr>
                        <a:t>4</a:t>
                      </a:r>
                      <a:r>
                        <a:rPr lang="ru-RU" sz="1200" dirty="0" smtClean="0">
                          <a:latin typeface="Times New Roman" panose="02020603050405020304" pitchFamily="18" charset="0"/>
                          <a:cs typeface="Times New Roman" panose="02020603050405020304" pitchFamily="18" charset="0"/>
                        </a:rPr>
                        <a:t>.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750611">
                <a:tc>
                  <a:txBody>
                    <a:bodyPr/>
                    <a:lstStyle/>
                    <a:p>
                      <a:pPr algn="just"/>
                      <a:r>
                        <a:rPr lang="en-US" sz="1200" dirty="0" smtClean="0">
                          <a:latin typeface="Times New Roman" panose="02020603050405020304" pitchFamily="18" charset="0"/>
                          <a:cs typeface="Times New Roman" panose="02020603050405020304" pitchFamily="18" charset="0"/>
                        </a:rPr>
                        <a:t>5</a:t>
                      </a:r>
                      <a:r>
                        <a:rPr lang="ru-RU" sz="1200" dirty="0" smtClean="0">
                          <a:latin typeface="Times New Roman" panose="02020603050405020304" pitchFamily="18" charset="0"/>
                          <a:cs typeface="Times New Roman" panose="02020603050405020304" pitchFamily="18" charset="0"/>
                        </a:rPr>
                        <a:t>.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566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0,00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536151">
                <a:tc>
                  <a:txBody>
                    <a:bodyPr/>
                    <a:lstStyle/>
                    <a:p>
                      <a:pPr algn="just"/>
                      <a:r>
                        <a:rPr lang="en-US" sz="1200" dirty="0" smtClean="0">
                          <a:latin typeface="Times New Roman" panose="02020603050405020304" pitchFamily="18" charset="0"/>
                          <a:cs typeface="Times New Roman" panose="02020603050405020304" pitchFamily="18" charset="0"/>
                        </a:rPr>
                        <a:t>6</a:t>
                      </a:r>
                      <a:r>
                        <a:rPr lang="ru-RU" sz="1200" dirty="0" smtClean="0">
                          <a:latin typeface="Times New Roman" panose="02020603050405020304" pitchFamily="18" charset="0"/>
                          <a:cs typeface="Times New Roman" panose="02020603050405020304" pitchFamily="18" charset="0"/>
                        </a:rPr>
                        <a:t>.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8 363,1</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96146176"/>
              </p:ext>
            </p:extLst>
          </p:nvPr>
        </p:nvGraphicFramePr>
        <p:xfrm>
          <a:off x="107504" y="572706"/>
          <a:ext cx="8928992" cy="6209581"/>
        </p:xfrm>
        <a:graphic>
          <a:graphicData uri="http://schemas.openxmlformats.org/drawingml/2006/table">
            <a:tbl>
              <a:tblPr firstRow="1" bandRow="1">
                <a:tableStyleId>{5C22544A-7EE6-4342-B048-85BDC9FD1C3A}</a:tableStyleId>
              </a:tblPr>
              <a:tblGrid>
                <a:gridCol w="5544616"/>
                <a:gridCol w="1152128"/>
                <a:gridCol w="1152128"/>
                <a:gridCol w="1080120"/>
              </a:tblGrid>
              <a:tr h="1751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2024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96744">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r" fontAlgn="ctr"/>
                      <a:r>
                        <a:rPr lang="ru-RU" sz="1200" b="1" i="0" u="none" strike="noStrike">
                          <a:solidFill>
                            <a:srgbClr val="000000"/>
                          </a:solidFill>
                          <a:effectLst/>
                          <a:latin typeface="Times New Roman"/>
                        </a:rPr>
                        <a:t>316 990 495,23</a:t>
                      </a:r>
                    </a:p>
                  </a:txBody>
                  <a:tcPr marL="9525" marR="9525" marT="9525" marB="0" anchor="ctr"/>
                </a:tc>
                <a:tc>
                  <a:txBody>
                    <a:bodyPr/>
                    <a:lstStyle/>
                    <a:p>
                      <a:pPr algn="r" fontAlgn="ctr"/>
                      <a:r>
                        <a:rPr lang="ru-RU" sz="1200" b="1" i="0" u="none" strike="noStrike">
                          <a:solidFill>
                            <a:srgbClr val="000000"/>
                          </a:solidFill>
                          <a:effectLst/>
                          <a:latin typeface="Times New Roman"/>
                        </a:rPr>
                        <a:t>314 029 098,74</a:t>
                      </a:r>
                    </a:p>
                  </a:txBody>
                  <a:tcPr marL="9525" marR="9525" marT="9525" marB="0" anchor="ctr"/>
                </a:tc>
                <a:tc>
                  <a:txBody>
                    <a:bodyPr/>
                    <a:lstStyle/>
                    <a:p>
                      <a:pPr algn="r" fontAlgn="ctr"/>
                      <a:r>
                        <a:rPr lang="ru-RU" sz="1200" b="1" i="0" u="none" strike="noStrike" dirty="0">
                          <a:solidFill>
                            <a:srgbClr val="000000"/>
                          </a:solidFill>
                          <a:effectLst/>
                          <a:latin typeface="Times New Roman"/>
                        </a:rPr>
                        <a:t>314 829 766,69</a:t>
                      </a:r>
                    </a:p>
                  </a:txBody>
                  <a:tcPr marL="9525" marR="9525" marT="9525" marB="0" anchor="ctr"/>
                </a:tc>
              </a:tr>
              <a:tr h="190265">
                <a:tc>
                  <a:txBody>
                    <a:bodyPr/>
                    <a:lstStyle/>
                    <a:p>
                      <a:pPr algn="l" fontAlgn="ctr"/>
                      <a:r>
                        <a:rPr lang="ru-RU" sz="1200" b="1" i="0" u="none" strike="noStrike">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r" fontAlgn="ctr"/>
                      <a:r>
                        <a:rPr lang="ru-RU" sz="1200" b="1" i="0" u="none" strike="noStrike">
                          <a:solidFill>
                            <a:srgbClr val="000000"/>
                          </a:solidFill>
                          <a:effectLst/>
                          <a:latin typeface="Times New Roman"/>
                        </a:rPr>
                        <a:t>306 955 957,68</a:t>
                      </a:r>
                    </a:p>
                  </a:txBody>
                  <a:tcPr marL="9525" marR="9525" marT="9525" marB="0" anchor="ctr"/>
                </a:tc>
                <a:tc>
                  <a:txBody>
                    <a:bodyPr/>
                    <a:lstStyle/>
                    <a:p>
                      <a:pPr algn="r" fontAlgn="ctr"/>
                      <a:r>
                        <a:rPr lang="ru-RU" sz="1200" b="1" i="0" u="none" strike="noStrike">
                          <a:solidFill>
                            <a:srgbClr val="000000"/>
                          </a:solidFill>
                          <a:effectLst/>
                          <a:latin typeface="Times New Roman"/>
                        </a:rPr>
                        <a:t>306 043 915,11</a:t>
                      </a:r>
                    </a:p>
                  </a:txBody>
                  <a:tcPr marL="9525" marR="9525" marT="9525" marB="0" anchor="ctr"/>
                </a:tc>
                <a:tc>
                  <a:txBody>
                    <a:bodyPr/>
                    <a:lstStyle/>
                    <a:p>
                      <a:pPr algn="r" fontAlgn="ctr"/>
                      <a:r>
                        <a:rPr lang="ru-RU" sz="1200" b="1" i="0" u="none" strike="noStrike" dirty="0">
                          <a:solidFill>
                            <a:srgbClr val="000000"/>
                          </a:solidFill>
                          <a:effectLst/>
                          <a:latin typeface="Times New Roman"/>
                        </a:rPr>
                        <a:t>306 881 805,28</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281 491 138,65</a:t>
                      </a:r>
                    </a:p>
                  </a:txBody>
                  <a:tcPr marL="9525" marR="9525" marT="9525" marB="0" anchor="ctr"/>
                </a:tc>
                <a:tc>
                  <a:txBody>
                    <a:bodyPr/>
                    <a:lstStyle/>
                    <a:p>
                      <a:pPr algn="r" fontAlgn="ctr"/>
                      <a:r>
                        <a:rPr lang="ru-RU" sz="1200" b="0" i="0" u="none" strike="noStrike">
                          <a:solidFill>
                            <a:srgbClr val="000000"/>
                          </a:solidFill>
                          <a:effectLst/>
                          <a:latin typeface="Times New Roman"/>
                        </a:rPr>
                        <a:t>281 241 095,26</a:t>
                      </a:r>
                    </a:p>
                  </a:txBody>
                  <a:tcPr marL="9525" marR="9525" marT="9525" marB="0" anchor="ctr"/>
                </a:tc>
                <a:tc>
                  <a:txBody>
                    <a:bodyPr/>
                    <a:lstStyle/>
                    <a:p>
                      <a:pPr algn="r" fontAlgn="ctr"/>
                      <a:r>
                        <a:rPr lang="ru-RU" sz="1200" b="0" i="0" u="none" strike="noStrike">
                          <a:solidFill>
                            <a:srgbClr val="000000"/>
                          </a:solidFill>
                          <a:effectLst/>
                          <a:latin typeface="Times New Roman"/>
                        </a:rPr>
                        <a:t>281 658 955,26</a:t>
                      </a:r>
                    </a:p>
                  </a:txBody>
                  <a:tcPr marL="9525" marR="9525" marT="9525" marB="0" anchor="ctr"/>
                </a:tc>
              </a:tr>
              <a:tr h="190265">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200" b="0" i="0" u="none" strike="noStrike">
                          <a:solidFill>
                            <a:srgbClr val="000000"/>
                          </a:solidFill>
                          <a:effectLst/>
                          <a:latin typeface="Times New Roman"/>
                        </a:rPr>
                        <a:t>241 607,40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r" fontAlgn="ctr"/>
                      <a:r>
                        <a:rPr lang="ru-RU" sz="1200" b="0" i="0" u="none" strike="noStrike">
                          <a:solidFill>
                            <a:srgbClr val="000000"/>
                          </a:solidFill>
                          <a:effectLst/>
                          <a:latin typeface="Times New Roman"/>
                        </a:rPr>
                        <a:t>1 278 291,42</a:t>
                      </a:r>
                    </a:p>
                  </a:txBody>
                  <a:tcPr marL="9525" marR="9525" marT="9525" marB="0" anchor="ctr"/>
                </a:tc>
                <a:tc>
                  <a:txBody>
                    <a:bodyPr/>
                    <a:lstStyle/>
                    <a:p>
                      <a:pPr algn="r" fontAlgn="ctr"/>
                      <a:r>
                        <a:rPr lang="ru-RU" sz="1200" b="0" i="0" u="none" strike="noStrike">
                          <a:solidFill>
                            <a:srgbClr val="000000"/>
                          </a:solidFill>
                          <a:effectLst/>
                          <a:latin typeface="Times New Roman"/>
                        </a:rPr>
                        <a:t>1 278 291,42</a:t>
                      </a:r>
                    </a:p>
                  </a:txBody>
                  <a:tcPr marL="9525" marR="9525" marT="9525" marB="0" anchor="ctr"/>
                </a:tc>
                <a:tc>
                  <a:txBody>
                    <a:bodyPr/>
                    <a:lstStyle/>
                    <a:p>
                      <a:pPr algn="r" fontAlgn="ctr"/>
                      <a:r>
                        <a:rPr lang="ru-RU" sz="1200" b="0" i="0" u="none" strike="noStrike">
                          <a:solidFill>
                            <a:srgbClr val="000000"/>
                          </a:solidFill>
                          <a:effectLst/>
                          <a:latin typeface="Times New Roman"/>
                        </a:rPr>
                        <a:t>1 278 291,42</a:t>
                      </a:r>
                    </a:p>
                  </a:txBody>
                  <a:tcPr marL="9525" marR="9525" marT="9525" marB="0" anchor="ctr"/>
                </a:tc>
              </a:tr>
              <a:tr h="441350">
                <a:tc>
                  <a:txBody>
                    <a:bodyPr/>
                    <a:lstStyle/>
                    <a:p>
                      <a:pPr algn="l" fontAlgn="ctr"/>
                      <a:r>
                        <a:rPr lang="ru-RU" sz="1200" b="0" i="0" u="none" strike="noStrike" dirty="0">
                          <a:solidFill>
                            <a:srgbClr val="000000"/>
                          </a:solidFill>
                          <a:effectLst/>
                          <a:latin typeface="Times New Roman"/>
                        </a:rPr>
                        <a:t>Ежемесячное денежное вознаграждение за классное руководство педагогическим работникам муниципальных образовательных </a:t>
                      </a:r>
                      <a:r>
                        <a:rPr lang="ru-RU" sz="1200" b="0" i="0" u="none" strike="noStrike" dirty="0" smtClean="0">
                          <a:solidFill>
                            <a:srgbClr val="000000"/>
                          </a:solidFill>
                          <a:effectLst/>
                          <a:latin typeface="Times New Roman"/>
                        </a:rPr>
                        <a:t>организаций</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12 894 300,00</a:t>
                      </a:r>
                    </a:p>
                  </a:txBody>
                  <a:tcPr marL="9525" marR="9525" marT="9525" marB="0" anchor="ctr"/>
                </a:tc>
                <a:tc>
                  <a:txBody>
                    <a:bodyPr/>
                    <a:lstStyle/>
                    <a:p>
                      <a:pPr algn="r" fontAlgn="ctr"/>
                      <a:r>
                        <a:rPr lang="ru-RU" sz="1200" b="0" i="0" u="none" strike="noStrike">
                          <a:solidFill>
                            <a:srgbClr val="000000"/>
                          </a:solidFill>
                          <a:effectLst/>
                          <a:latin typeface="Times New Roman"/>
                        </a:rPr>
                        <a:t>12 894 300,00</a:t>
                      </a:r>
                    </a:p>
                  </a:txBody>
                  <a:tcPr marL="9525" marR="9525" marT="9525" marB="0" anchor="ctr"/>
                </a:tc>
                <a:tc>
                  <a:txBody>
                    <a:bodyPr/>
                    <a:lstStyle/>
                    <a:p>
                      <a:pPr algn="r" fontAlgn="ctr"/>
                      <a:r>
                        <a:rPr lang="ru-RU" sz="1200" b="0" i="0" u="none" strike="noStrike">
                          <a:solidFill>
                            <a:srgbClr val="000000"/>
                          </a:solidFill>
                          <a:effectLst/>
                          <a:latin typeface="Times New Roman"/>
                        </a:rPr>
                        <a:t>13 093 800,00</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Предоставление компенсации родителям (законным представителям) платы за присмотр и уход за детьми, посещающими образовательные организации.</a:t>
                      </a:r>
                    </a:p>
                  </a:txBody>
                  <a:tcPr marL="9525" marR="9525" marT="9525" marB="0" anchor="ctr"/>
                </a:tc>
                <a:tc>
                  <a:txBody>
                    <a:bodyPr/>
                    <a:lstStyle/>
                    <a:p>
                      <a:pPr algn="r" fontAlgn="ctr"/>
                      <a:r>
                        <a:rPr lang="ru-RU" sz="1200" b="0" i="0" u="none" strike="noStrike">
                          <a:solidFill>
                            <a:srgbClr val="000000"/>
                          </a:solidFill>
                          <a:effectLst/>
                          <a:latin typeface="Times New Roman"/>
                        </a:rPr>
                        <a:t>1 793 600,00</a:t>
                      </a:r>
                    </a:p>
                  </a:txBody>
                  <a:tcPr marL="9525" marR="9525" marT="9525" marB="0" anchor="ctr"/>
                </a:tc>
                <a:tc>
                  <a:txBody>
                    <a:bodyPr/>
                    <a:lstStyle/>
                    <a:p>
                      <a:pPr algn="r" fontAlgn="ctr"/>
                      <a:r>
                        <a:rPr lang="ru-RU" sz="1200" b="0" i="0" u="none" strike="noStrike">
                          <a:solidFill>
                            <a:srgbClr val="000000"/>
                          </a:solidFill>
                          <a:effectLst/>
                          <a:latin typeface="Times New Roman"/>
                        </a:rPr>
                        <a:t>1 793 600,00</a:t>
                      </a:r>
                    </a:p>
                  </a:txBody>
                  <a:tcPr marL="9525" marR="9525" marT="9525" marB="0" anchor="ctr"/>
                </a:tc>
                <a:tc>
                  <a:txBody>
                    <a:bodyPr/>
                    <a:lstStyle/>
                    <a:p>
                      <a:pPr algn="r" fontAlgn="ctr"/>
                      <a:r>
                        <a:rPr lang="ru-RU" sz="1200" b="0" i="0" u="none" strike="noStrike">
                          <a:solidFill>
                            <a:srgbClr val="000000"/>
                          </a:solidFill>
                          <a:effectLst/>
                          <a:latin typeface="Times New Roman"/>
                        </a:rPr>
                        <a:t>1 793 600,00</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r" fontAlgn="ctr"/>
                      <a:r>
                        <a:rPr lang="ru-RU" sz="1200" b="0" i="0" u="none" strike="noStrike">
                          <a:solidFill>
                            <a:srgbClr val="000000"/>
                          </a:solidFill>
                          <a:effectLst/>
                          <a:latin typeface="Times New Roman"/>
                        </a:rPr>
                        <a:t>665 000,00</a:t>
                      </a:r>
                    </a:p>
                  </a:txBody>
                  <a:tcPr marL="9525" marR="9525" marT="9525" marB="0" anchor="ctr"/>
                </a:tc>
                <a:tc>
                  <a:txBody>
                    <a:bodyPr/>
                    <a:lstStyle/>
                    <a:p>
                      <a:pPr algn="r" fontAlgn="ctr"/>
                      <a:r>
                        <a:rPr lang="ru-RU" sz="1200" b="0" i="0" u="none" strike="noStrike">
                          <a:solidFill>
                            <a:srgbClr val="000000"/>
                          </a:solidFill>
                          <a:effectLst/>
                          <a:latin typeface="Times New Roman"/>
                        </a:rPr>
                        <a:t>665 000,00</a:t>
                      </a:r>
                    </a:p>
                  </a:txBody>
                  <a:tcPr marL="9525" marR="9525" marT="9525" marB="0" anchor="ctr"/>
                </a:tc>
                <a:tc>
                  <a:txBody>
                    <a:bodyPr/>
                    <a:lstStyle/>
                    <a:p>
                      <a:pPr algn="r" fontAlgn="ctr"/>
                      <a:r>
                        <a:rPr lang="ru-RU" sz="1200" b="0" i="0" u="none" strike="noStrike">
                          <a:solidFill>
                            <a:srgbClr val="000000"/>
                          </a:solidFill>
                          <a:effectLst/>
                          <a:latin typeface="Times New Roman"/>
                        </a:rPr>
                        <a:t>665 000,00</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r" fontAlgn="ctr"/>
                      <a:r>
                        <a:rPr lang="ru-RU" sz="1200" b="0" i="0" u="none" strike="noStrike">
                          <a:solidFill>
                            <a:srgbClr val="000000"/>
                          </a:solidFill>
                          <a:effectLst/>
                          <a:latin typeface="Times New Roman"/>
                        </a:rPr>
                        <a:t>8 592 020,21</a:t>
                      </a:r>
                    </a:p>
                  </a:txBody>
                  <a:tcPr marL="9525" marR="9525" marT="9525" marB="0" anchor="ctr"/>
                </a:tc>
                <a:tc>
                  <a:txBody>
                    <a:bodyPr/>
                    <a:lstStyle/>
                    <a:p>
                      <a:pPr algn="r" fontAlgn="ctr"/>
                      <a:r>
                        <a:rPr lang="ru-RU" sz="1200" b="0" i="0" u="none" strike="noStrike">
                          <a:solidFill>
                            <a:srgbClr val="000000"/>
                          </a:solidFill>
                          <a:effectLst/>
                          <a:latin typeface="Times New Roman"/>
                        </a:rPr>
                        <a:t>8 171 628,43</a:t>
                      </a:r>
                    </a:p>
                  </a:txBody>
                  <a:tcPr marL="9525" marR="9525" marT="9525" marB="0" anchor="ctr"/>
                </a:tc>
                <a:tc>
                  <a:txBody>
                    <a:bodyPr/>
                    <a:lstStyle/>
                    <a:p>
                      <a:pPr algn="r" fontAlgn="ctr"/>
                      <a:r>
                        <a:rPr lang="ru-RU" sz="1200" b="0" i="0" u="none" strike="noStrike">
                          <a:solidFill>
                            <a:srgbClr val="000000"/>
                          </a:solidFill>
                          <a:effectLst/>
                          <a:latin typeface="Times New Roman"/>
                        </a:rPr>
                        <a:t>8 392 158,60</a:t>
                      </a:r>
                    </a:p>
                  </a:txBody>
                  <a:tcPr marL="9525" marR="9525" marT="9525" marB="0" anchor="ctr"/>
                </a:tc>
              </a:tr>
              <a:tr h="200838">
                <a:tc>
                  <a:txBody>
                    <a:bodyPr/>
                    <a:lstStyle/>
                    <a:p>
                      <a:pPr algn="l" fontAlgn="ctr"/>
                      <a:r>
                        <a:rPr lang="ru-RU" sz="1200" b="1" i="0" u="none" strike="noStrike">
                          <a:solidFill>
                            <a:srgbClr val="000000"/>
                          </a:solidFill>
                          <a:effectLst/>
                          <a:latin typeface="Times New Roman"/>
                        </a:rPr>
                        <a:t>Подпрограмма 2 «Дети и молодежь»</a:t>
                      </a:r>
                    </a:p>
                  </a:txBody>
                  <a:tcPr marL="9525" marR="9525" marT="9525" marB="0" anchor="ctr"/>
                </a:tc>
                <a:tc>
                  <a:txBody>
                    <a:bodyPr/>
                    <a:lstStyle/>
                    <a:p>
                      <a:pPr algn="r" fontAlgn="ctr"/>
                      <a:r>
                        <a:rPr lang="ru-RU" sz="1200" b="1" i="0" u="none" strike="noStrike">
                          <a:solidFill>
                            <a:srgbClr val="000000"/>
                          </a:solidFill>
                          <a:effectLst/>
                          <a:latin typeface="Times New Roman"/>
                        </a:rPr>
                        <a:t>1 141 166,67</a:t>
                      </a:r>
                    </a:p>
                  </a:txBody>
                  <a:tcPr marL="9525" marR="9525" marT="9525" marB="0" anchor="ctr"/>
                </a:tc>
                <a:tc>
                  <a:txBody>
                    <a:bodyPr/>
                    <a:lstStyle/>
                    <a:p>
                      <a:pPr algn="r" fontAlgn="ctr"/>
                      <a:r>
                        <a:rPr lang="ru-RU" sz="1200" b="1" i="0" u="none" strike="noStrike">
                          <a:solidFill>
                            <a:srgbClr val="000000"/>
                          </a:solidFill>
                          <a:effectLst/>
                          <a:latin typeface="Times New Roman"/>
                        </a:rPr>
                        <a:t>1 141 166,67</a:t>
                      </a:r>
                    </a:p>
                  </a:txBody>
                  <a:tcPr marL="9525" marR="9525" marT="9525" marB="0" anchor="ctr"/>
                </a:tc>
                <a:tc>
                  <a:txBody>
                    <a:bodyPr/>
                    <a:lstStyle/>
                    <a:p>
                      <a:pPr algn="r" fontAlgn="ctr"/>
                      <a:r>
                        <a:rPr lang="ru-RU" sz="1200" b="1" i="0" u="none" strike="noStrike" dirty="0">
                          <a:solidFill>
                            <a:srgbClr val="000000"/>
                          </a:solidFill>
                          <a:effectLst/>
                          <a:latin typeface="Times New Roman"/>
                        </a:rPr>
                        <a:t>1 141 166,67</a:t>
                      </a:r>
                    </a:p>
                  </a:txBody>
                  <a:tcPr marL="9525" marR="9525" marT="9525" marB="0" anchor="ctr"/>
                </a:tc>
              </a:tr>
              <a:tr h="371112">
                <a:tc>
                  <a:txBody>
                    <a:bodyPr/>
                    <a:lstStyle/>
                    <a:p>
                      <a:pPr algn="l" fontAlgn="ctr"/>
                      <a:r>
                        <a:rPr lang="ru-RU" sz="1200" b="0" i="0" u="none" strike="noStrike" dirty="0">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r" fontAlgn="ctr"/>
                      <a:r>
                        <a:rPr lang="ru-RU" sz="1200" b="0" i="0" u="none" strike="noStrike">
                          <a:solidFill>
                            <a:srgbClr val="000000"/>
                          </a:solidFill>
                          <a:effectLst/>
                          <a:latin typeface="Times New Roman"/>
                        </a:rPr>
                        <a:t>180 000,00</a:t>
                      </a:r>
                    </a:p>
                  </a:txBody>
                  <a:tcPr marL="9525" marR="9525" marT="9525" marB="0" anchor="ctr"/>
                </a:tc>
                <a:tc>
                  <a:txBody>
                    <a:bodyPr/>
                    <a:lstStyle/>
                    <a:p>
                      <a:pPr algn="r" fontAlgn="ctr"/>
                      <a:r>
                        <a:rPr lang="ru-RU" sz="1200" b="0" i="0" u="none" strike="noStrike">
                          <a:solidFill>
                            <a:srgbClr val="000000"/>
                          </a:solidFill>
                          <a:effectLst/>
                          <a:latin typeface="Times New Roman"/>
                        </a:rPr>
                        <a:t>180 000,00</a:t>
                      </a:r>
                    </a:p>
                  </a:txBody>
                  <a:tcPr marL="9525" marR="9525" marT="9525" marB="0" anchor="ctr"/>
                </a:tc>
                <a:tc>
                  <a:txBody>
                    <a:bodyPr/>
                    <a:lstStyle/>
                    <a:p>
                      <a:pPr algn="r" fontAlgn="ctr"/>
                      <a:r>
                        <a:rPr lang="ru-RU" sz="1200" b="0" i="0" u="none" strike="noStrike">
                          <a:solidFill>
                            <a:srgbClr val="000000"/>
                          </a:solidFill>
                          <a:effectLst/>
                          <a:latin typeface="Times New Roman"/>
                        </a:rPr>
                        <a:t>180 000,00</a:t>
                      </a:r>
                    </a:p>
                  </a:txBody>
                  <a:tcPr marL="9525" marR="9525" marT="9525" marB="0" anchor="ctr"/>
                </a:tc>
              </a:tr>
              <a:tr h="235095">
                <a:tc>
                  <a:txBody>
                    <a:bodyPr/>
                    <a:lstStyle/>
                    <a:p>
                      <a:pPr algn="l" fontAlgn="ctr"/>
                      <a:r>
                        <a:rPr lang="ru-RU" sz="1200" b="0" i="0" u="none" strike="noStrike">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r" fontAlgn="ctr"/>
                      <a:r>
                        <a:rPr lang="ru-RU" sz="1200" b="0" i="0" u="none" strike="noStrike">
                          <a:solidFill>
                            <a:srgbClr val="000000"/>
                          </a:solidFill>
                          <a:effectLst/>
                          <a:latin typeface="Times New Roman"/>
                        </a:rPr>
                        <a:t>961 166,67</a:t>
                      </a:r>
                    </a:p>
                  </a:txBody>
                  <a:tcPr marL="9525" marR="9525" marT="9525" marB="0" anchor="ctr"/>
                </a:tc>
                <a:tc>
                  <a:txBody>
                    <a:bodyPr/>
                    <a:lstStyle/>
                    <a:p>
                      <a:pPr algn="r" fontAlgn="ctr"/>
                      <a:r>
                        <a:rPr lang="ru-RU" sz="1200" b="0" i="0" u="none" strike="noStrike">
                          <a:solidFill>
                            <a:srgbClr val="000000"/>
                          </a:solidFill>
                          <a:effectLst/>
                          <a:latin typeface="Times New Roman"/>
                        </a:rPr>
                        <a:t>961 166,67</a:t>
                      </a:r>
                    </a:p>
                  </a:txBody>
                  <a:tcPr marL="9525" marR="9525" marT="9525" marB="0" anchor="ctr"/>
                </a:tc>
                <a:tc>
                  <a:txBody>
                    <a:bodyPr/>
                    <a:lstStyle/>
                    <a:p>
                      <a:pPr algn="r" fontAlgn="ctr"/>
                      <a:r>
                        <a:rPr lang="ru-RU" sz="1200" b="0" i="0" u="none" strike="noStrike">
                          <a:solidFill>
                            <a:srgbClr val="000000"/>
                          </a:solidFill>
                          <a:effectLst/>
                          <a:latin typeface="Times New Roman"/>
                        </a:rPr>
                        <a:t>961 166,67</a:t>
                      </a:r>
                    </a:p>
                  </a:txBody>
                  <a:tcPr marL="9525" marR="9525" marT="9525" marB="0" anchor="ctr"/>
                </a:tc>
              </a:tr>
              <a:tr h="371112">
                <a:tc>
                  <a:txBody>
                    <a:bodyPr/>
                    <a:lstStyle/>
                    <a:p>
                      <a:pPr algn="l" fontAlgn="ctr"/>
                      <a:r>
                        <a:rPr lang="ru-RU" sz="12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r" fontAlgn="ctr"/>
                      <a:r>
                        <a:rPr lang="ru-RU" sz="1200" b="1" i="0" u="none" strike="noStrike">
                          <a:solidFill>
                            <a:srgbClr val="000000"/>
                          </a:solidFill>
                          <a:effectLst/>
                          <a:latin typeface="Times New Roman"/>
                        </a:rPr>
                        <a:t>2 892 390,89</a:t>
                      </a:r>
                    </a:p>
                  </a:txBody>
                  <a:tcPr marL="9525" marR="9525" marT="9525" marB="0" anchor="ctr"/>
                </a:tc>
                <a:tc>
                  <a:txBody>
                    <a:bodyPr/>
                    <a:lstStyle/>
                    <a:p>
                      <a:pPr algn="r" fontAlgn="ctr"/>
                      <a:r>
                        <a:rPr lang="ru-RU" sz="1200" b="1" i="0" u="none" strike="noStrike">
                          <a:solidFill>
                            <a:srgbClr val="000000"/>
                          </a:solidFill>
                          <a:effectLst/>
                          <a:latin typeface="Times New Roman"/>
                        </a:rPr>
                        <a:t>1 406 000,00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1 341 777,78</a:t>
                      </a:r>
                    </a:p>
                  </a:txBody>
                  <a:tcPr marL="9525" marR="9525" marT="9525" marB="0" anchor="ctr"/>
                </a:tc>
              </a:tr>
              <a:tr h="371112">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r" fontAlgn="ctr"/>
                      <a:r>
                        <a:rPr lang="ru-RU" sz="1200" b="0" i="0" u="none" strike="noStrike">
                          <a:solidFill>
                            <a:srgbClr val="000000"/>
                          </a:solidFill>
                          <a:effectLst/>
                          <a:latin typeface="Times New Roman"/>
                        </a:rPr>
                        <a:t>1 468 888,89</a:t>
                      </a:r>
                    </a:p>
                  </a:txBody>
                  <a:tcPr marL="9525" marR="9525" marT="9525" marB="0" anchor="ctr"/>
                </a:tc>
                <a:tc>
                  <a:txBody>
                    <a:bodyPr/>
                    <a:lstStyle/>
                    <a:p>
                      <a:pPr algn="r" fontAlgn="ctr"/>
                      <a:r>
                        <a:rPr lang="ru-RU" sz="1200" b="0" i="0" u="none" strike="noStrike">
                          <a:solidFill>
                            <a:srgbClr val="000000"/>
                          </a:solidFill>
                          <a:effectLst/>
                          <a:latin typeface="Times New Roman"/>
                        </a:rPr>
                        <a:t>1 406 000,00</a:t>
                      </a:r>
                    </a:p>
                  </a:txBody>
                  <a:tcPr marL="9525" marR="9525" marT="9525" marB="0" anchor="ctr"/>
                </a:tc>
                <a:tc>
                  <a:txBody>
                    <a:bodyPr/>
                    <a:lstStyle/>
                    <a:p>
                      <a:pPr algn="r" fontAlgn="ctr"/>
                      <a:r>
                        <a:rPr lang="ru-RU" sz="1200" b="0" i="0" u="none" strike="noStrike">
                          <a:solidFill>
                            <a:srgbClr val="000000"/>
                          </a:solidFill>
                          <a:effectLst/>
                          <a:latin typeface="Times New Roman"/>
                        </a:rPr>
                        <a:t>1 341 777,78</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r" fontAlgn="ctr"/>
                      <a:r>
                        <a:rPr lang="ru-RU" sz="1200" b="0" i="0" u="none" strike="noStrike">
                          <a:solidFill>
                            <a:srgbClr val="000000"/>
                          </a:solidFill>
                          <a:effectLst/>
                          <a:latin typeface="Times New Roman"/>
                        </a:rPr>
                        <a:t>1 091 502,00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71112">
                <a:tc>
                  <a:txBody>
                    <a:bodyPr/>
                    <a:lstStyle/>
                    <a:p>
                      <a:pPr algn="l" fontAlgn="ctr"/>
                      <a:r>
                        <a:rPr lang="ru-RU" sz="1200" b="0" i="0" u="none" strike="noStrike">
                          <a:solidFill>
                            <a:srgbClr val="000000"/>
                          </a:solidFill>
                          <a:effectLst/>
                          <a:latin typeface="Times New Roman"/>
                        </a:rPr>
                        <a:t>Реализация школьного инициативного бюджетирования "Народный бюджет в школе"</a:t>
                      </a:r>
                    </a:p>
                  </a:txBody>
                  <a:tcPr marL="9525" marR="9525" marT="9525" marB="0" anchor="ctr"/>
                </a:tc>
                <a:tc>
                  <a:txBody>
                    <a:bodyPr/>
                    <a:lstStyle/>
                    <a:p>
                      <a:pPr algn="r" fontAlgn="ctr"/>
                      <a:r>
                        <a:rPr lang="ru-RU" sz="1200" b="0" i="0" u="none" strike="noStrike">
                          <a:solidFill>
                            <a:srgbClr val="000000"/>
                          </a:solidFill>
                          <a:effectLst/>
                          <a:latin typeface="Times New Roman"/>
                        </a:rPr>
                        <a:t>332 000,00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296744">
                <a:tc>
                  <a:txBody>
                    <a:bodyPr/>
                    <a:lstStyle/>
                    <a:p>
                      <a:pPr algn="l" fontAlgn="ctr"/>
                      <a:r>
                        <a:rPr lang="ru-RU" sz="1200" b="1" i="0" u="none" strike="noStrike">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r" fontAlgn="ctr"/>
                      <a:r>
                        <a:rPr lang="ru-RU" sz="1200" b="1" i="0" u="none" strike="noStrike">
                          <a:solidFill>
                            <a:srgbClr val="000000"/>
                          </a:solidFill>
                          <a:effectLst/>
                          <a:latin typeface="Times New Roman"/>
                        </a:rPr>
                        <a:t>6 000 979,99</a:t>
                      </a:r>
                    </a:p>
                  </a:txBody>
                  <a:tcPr marL="9525" marR="9525" marT="9525" marB="0" anchor="ctr"/>
                </a:tc>
                <a:tc>
                  <a:txBody>
                    <a:bodyPr/>
                    <a:lstStyle/>
                    <a:p>
                      <a:pPr algn="r" fontAlgn="ctr"/>
                      <a:r>
                        <a:rPr lang="ru-RU" sz="1200" b="1" i="0" u="none" strike="noStrike">
                          <a:solidFill>
                            <a:srgbClr val="000000"/>
                          </a:solidFill>
                          <a:effectLst/>
                          <a:latin typeface="Times New Roman"/>
                        </a:rPr>
                        <a:t>5 438 016,96</a:t>
                      </a:r>
                    </a:p>
                  </a:txBody>
                  <a:tcPr marL="9525" marR="9525" marT="9525" marB="0" anchor="ctr"/>
                </a:tc>
                <a:tc>
                  <a:txBody>
                    <a:bodyPr/>
                    <a:lstStyle/>
                    <a:p>
                      <a:pPr algn="r" fontAlgn="ctr"/>
                      <a:r>
                        <a:rPr lang="ru-RU" sz="1200" b="1" i="0" u="none" strike="noStrike" dirty="0">
                          <a:solidFill>
                            <a:srgbClr val="000000"/>
                          </a:solidFill>
                          <a:effectLst/>
                          <a:latin typeface="Times New Roman"/>
                        </a:rPr>
                        <a:t>5 465 016,96</a:t>
                      </a:r>
                    </a:p>
                  </a:txBody>
                  <a:tcPr marL="9525" marR="9525" marT="9525" marB="0" anchor="ctr"/>
                </a:tc>
              </a:tr>
              <a:tr h="345444">
                <a:tc>
                  <a:txBody>
                    <a:bodyPr/>
                    <a:lstStyle/>
                    <a:p>
                      <a:pPr algn="l" fontAlgn="ctr"/>
                      <a:r>
                        <a:rPr lang="ru-RU" sz="1200" b="0" i="0" u="none" strike="noStrike" dirty="0">
                          <a:solidFill>
                            <a:srgbClr val="000000"/>
                          </a:solidFill>
                          <a:effectLst/>
                          <a:latin typeface="Times New Roman"/>
                        </a:rPr>
                        <a:t>Руководство и управление в сфере образования на муниципальном </a:t>
                      </a:r>
                      <a:r>
                        <a:rPr lang="ru-RU" sz="1200" b="0" i="0" u="none" strike="noStrike" dirty="0" smtClean="0">
                          <a:solidFill>
                            <a:srgbClr val="000000"/>
                          </a:solidFill>
                          <a:effectLst/>
                          <a:latin typeface="Times New Roman"/>
                        </a:rPr>
                        <a:t>уровне</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6 000 979,99</a:t>
                      </a:r>
                    </a:p>
                  </a:txBody>
                  <a:tcPr marL="9525" marR="9525" marT="9525" marB="0" anchor="ctr"/>
                </a:tc>
                <a:tc>
                  <a:txBody>
                    <a:bodyPr/>
                    <a:lstStyle/>
                    <a:p>
                      <a:pPr algn="r" fontAlgn="ctr"/>
                      <a:r>
                        <a:rPr lang="ru-RU" sz="1200" b="0" i="0" u="none" strike="noStrike">
                          <a:solidFill>
                            <a:srgbClr val="000000"/>
                          </a:solidFill>
                          <a:effectLst/>
                          <a:latin typeface="Times New Roman"/>
                        </a:rPr>
                        <a:t>5 438 016,96</a:t>
                      </a:r>
                    </a:p>
                  </a:txBody>
                  <a:tcPr marL="9525" marR="9525" marT="9525" marB="0" anchor="ctr"/>
                </a:tc>
                <a:tc>
                  <a:txBody>
                    <a:bodyPr/>
                    <a:lstStyle/>
                    <a:p>
                      <a:pPr algn="r" fontAlgn="ctr"/>
                      <a:r>
                        <a:rPr lang="ru-RU" sz="1200" b="0" i="0" u="none" strike="noStrike" dirty="0">
                          <a:solidFill>
                            <a:srgbClr val="000000"/>
                          </a:solidFill>
                          <a:effectLst/>
                          <a:latin typeface="Times New Roman"/>
                        </a:rPr>
                        <a:t>5 465 016,96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447090"/>
            <a:ext cx="879432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В ГО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«Вуктыл» осуществляют деятельность  10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учреждений</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из них: 5 дошкольных учреждений, 3 общеобразовательных учреждения, 1 учреждение дополнительного образования. Уполномоченным органом по обеспечению деятельности указанных учреждений является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УО администрации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ГО «Вуктыл».     </a:t>
            </a:r>
            <a:endParaRPr lang="ru-RU" sz="1100" spc="-1" dirty="0">
              <a:latin typeface="Times New Roman" panose="02020603050405020304" pitchFamily="18" charset="0"/>
              <a:cs typeface="Times New Roman" panose="02020603050405020304" pitchFamily="18" charset="0"/>
            </a:endParaRPr>
          </a:p>
          <a:p>
            <a:pPr algn="just">
              <a:lnSpc>
                <a:spcPct val="100000"/>
              </a:lnSpc>
            </a:pPr>
            <a:endPar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331640" y="6062266"/>
            <a:ext cx="3936264" cy="790516"/>
          </a:xfrm>
          <a:prstGeom prst="rect">
            <a:avLst/>
          </a:prstGeom>
          <a:noFill/>
          <a:ln>
            <a:noFill/>
          </a:ln>
        </p:spPr>
        <p:txBody>
          <a:bodyPr lIns="90000" tIns="45000" rIns="90000" bIns="45000"/>
          <a:lstStyle/>
          <a:p>
            <a:pPr algn="ctr">
              <a:lnSpc>
                <a:spcPct val="100000"/>
              </a:lnSpc>
            </a:pPr>
            <a:r>
              <a:rPr lang="ru-RU" sz="1400" b="1" i="1" strike="noStrike" spc="-1" dirty="0">
                <a:solidFill>
                  <a:srgbClr val="ED1C24"/>
                </a:solidFill>
                <a:latin typeface="Times New Roman"/>
                <a:ea typeface="Microsoft YaHei"/>
              </a:rPr>
              <a:t>Доля расходов на реализацию программы в расходах бюджета, %</a:t>
            </a:r>
            <a:endParaRPr lang="ru-RU" sz="14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3177625836"/>
              </p:ext>
            </p:extLst>
          </p:nvPr>
        </p:nvGraphicFramePr>
        <p:xfrm>
          <a:off x="5003252" y="5918062"/>
          <a:ext cx="3744416" cy="810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330026217"/>
              </p:ext>
            </p:extLst>
          </p:nvPr>
        </p:nvGraphicFramePr>
        <p:xfrm>
          <a:off x="143508" y="2348880"/>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502262">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218935">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849982">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708318">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83327">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42499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4283968" y="1916832"/>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индикаторами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417742798"/>
              </p:ext>
            </p:extLst>
          </p:nvPr>
        </p:nvGraphicFramePr>
        <p:xfrm>
          <a:off x="53800" y="1200338"/>
          <a:ext cx="8957128" cy="5221100"/>
        </p:xfrm>
        <a:graphic>
          <a:graphicData uri="http://schemas.openxmlformats.org/drawingml/2006/table">
            <a:tbl>
              <a:tblPr firstRow="1" bandRow="1">
                <a:tableStyleId>{F5AB1C69-6EDB-4FF4-983F-18BD219EF322}</a:tableStyleId>
              </a:tblPr>
              <a:tblGrid>
                <a:gridCol w="5866680"/>
                <a:gridCol w="1080120"/>
                <a:gridCol w="1008112"/>
                <a:gridCol w="1002216"/>
              </a:tblGrid>
              <a:tr h="288123">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21397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80 294 676,03</a:t>
                      </a:r>
                    </a:p>
                  </a:txBody>
                  <a:tcPr marL="9525" marR="9525" marT="9525" marB="0" anchor="ctr"/>
                </a:tc>
                <a:tc>
                  <a:txBody>
                    <a:bodyPr/>
                    <a:lstStyle/>
                    <a:p>
                      <a:pPr algn="r" fontAlgn="ctr"/>
                      <a:r>
                        <a:rPr lang="ru-RU" sz="1200" b="1" i="0" u="none" strike="noStrike">
                          <a:solidFill>
                            <a:srgbClr val="000000"/>
                          </a:solidFill>
                          <a:effectLst/>
                          <a:latin typeface="Times New Roman"/>
                        </a:rPr>
                        <a:t>67 128 293,90</a:t>
                      </a:r>
                    </a:p>
                  </a:txBody>
                  <a:tcPr marL="9525" marR="9525" marT="9525" marB="0" anchor="ctr"/>
                </a:tc>
                <a:tc>
                  <a:txBody>
                    <a:bodyPr/>
                    <a:lstStyle/>
                    <a:p>
                      <a:pPr algn="r" fontAlgn="ctr"/>
                      <a:r>
                        <a:rPr lang="ru-RU" sz="1200" b="1" i="0" u="none" strike="noStrike" dirty="0">
                          <a:solidFill>
                            <a:srgbClr val="000000"/>
                          </a:solidFill>
                          <a:effectLst/>
                          <a:latin typeface="Times New Roman"/>
                        </a:rPr>
                        <a:t>67 323 863,90</a:t>
                      </a:r>
                    </a:p>
                  </a:txBody>
                  <a:tcPr marL="9525" marR="9525" marT="9525" marB="0" anchor="ctr"/>
                </a:tc>
              </a:tr>
              <a:tr h="417354">
                <a:tc>
                  <a:txBody>
                    <a:bodyPr/>
                    <a:lstStyle/>
                    <a:p>
                      <a:pPr algn="l" fontAlgn="ctr"/>
                      <a:r>
                        <a:rPr lang="ru-RU" sz="1200" b="1" i="0" u="none" strike="noStrike">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77 457 368,14</a:t>
                      </a:r>
                    </a:p>
                  </a:txBody>
                  <a:tcPr marL="9525" marR="9525" marT="9525" marB="0" anchor="ctr"/>
                </a:tc>
                <a:tc>
                  <a:txBody>
                    <a:bodyPr/>
                    <a:lstStyle/>
                    <a:p>
                      <a:pPr algn="r" fontAlgn="ctr"/>
                      <a:r>
                        <a:rPr lang="ru-RU" sz="1200" b="1" i="0" u="none" strike="noStrike">
                          <a:solidFill>
                            <a:srgbClr val="000000"/>
                          </a:solidFill>
                          <a:effectLst/>
                          <a:latin typeface="Times New Roman"/>
                        </a:rPr>
                        <a:t>67 128 293,90</a:t>
                      </a:r>
                    </a:p>
                  </a:txBody>
                  <a:tcPr marL="9525" marR="9525" marT="9525" marB="0" anchor="ctr"/>
                </a:tc>
                <a:tc>
                  <a:txBody>
                    <a:bodyPr/>
                    <a:lstStyle/>
                    <a:p>
                      <a:pPr algn="r" fontAlgn="ctr"/>
                      <a:r>
                        <a:rPr lang="ru-RU" sz="1200" b="1" i="0" u="none" strike="noStrike" dirty="0">
                          <a:solidFill>
                            <a:srgbClr val="000000"/>
                          </a:solidFill>
                          <a:effectLst/>
                          <a:latin typeface="Times New Roman"/>
                        </a:rPr>
                        <a:t>67 323 863,90</a:t>
                      </a:r>
                    </a:p>
                  </a:txBody>
                  <a:tcPr marL="9525" marR="9525" marT="9525" marB="0" anchor="ctr"/>
                </a:tc>
              </a:tr>
              <a:tr h="213973">
                <a:tc>
                  <a:txBody>
                    <a:bodyPr/>
                    <a:lstStyle/>
                    <a:p>
                      <a:pPr algn="l" fontAlgn="ctr"/>
                      <a:r>
                        <a:rPr lang="ru-RU" sz="1200" b="0" i="0" u="none" strike="noStrike">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r" fontAlgn="ctr"/>
                      <a:r>
                        <a:rPr lang="ru-RU" sz="1200" b="0" i="0" u="none" strike="noStrike">
                          <a:solidFill>
                            <a:srgbClr val="000000"/>
                          </a:solidFill>
                          <a:effectLst/>
                          <a:latin typeface="Times New Roman"/>
                        </a:rPr>
                        <a:t>74 391 194,01</a:t>
                      </a:r>
                    </a:p>
                  </a:txBody>
                  <a:tcPr marL="9525" marR="9525" marT="9525" marB="0" anchor="ctr"/>
                </a:tc>
                <a:tc>
                  <a:txBody>
                    <a:bodyPr/>
                    <a:lstStyle/>
                    <a:p>
                      <a:pPr algn="r" fontAlgn="ctr"/>
                      <a:r>
                        <a:rPr lang="ru-RU" sz="1200" b="0" i="0" u="none" strike="noStrike">
                          <a:solidFill>
                            <a:srgbClr val="000000"/>
                          </a:solidFill>
                          <a:effectLst/>
                          <a:latin typeface="Times New Roman"/>
                        </a:rPr>
                        <a:t>66 648 453,90</a:t>
                      </a:r>
                    </a:p>
                  </a:txBody>
                  <a:tcPr marL="9525" marR="9525" marT="9525" marB="0" anchor="ctr"/>
                </a:tc>
                <a:tc>
                  <a:txBody>
                    <a:bodyPr/>
                    <a:lstStyle/>
                    <a:p>
                      <a:pPr algn="r" fontAlgn="ctr"/>
                      <a:r>
                        <a:rPr lang="ru-RU" sz="1200" b="0" i="0" u="none" strike="noStrike">
                          <a:solidFill>
                            <a:srgbClr val="000000"/>
                          </a:solidFill>
                          <a:effectLst/>
                          <a:latin typeface="Times New Roman"/>
                        </a:rPr>
                        <a:t>66 844 023,90</a:t>
                      </a:r>
                    </a:p>
                  </a:txBody>
                  <a:tcPr marL="9525" marR="9525" marT="9525" marB="0" anchor="ctr"/>
                </a:tc>
              </a:tr>
              <a:tr h="274440">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200" b="0" i="0" u="none" strike="noStrike">
                          <a:solidFill>
                            <a:srgbClr val="000000"/>
                          </a:solidFill>
                          <a:effectLst/>
                          <a:latin typeface="Times New Roman"/>
                        </a:rPr>
                        <a:t>286 970,97</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511950">
                <a:tc>
                  <a:txBody>
                    <a:bodyPr/>
                    <a:lstStyle/>
                    <a:p>
                      <a:pPr algn="l" fontAlgn="ctr"/>
                      <a:r>
                        <a:rPr lang="ru-RU" sz="1200" b="0" i="0" u="none" strike="noStrike" dirty="0">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r" fontAlgn="ctr"/>
                      <a:r>
                        <a:rPr lang="ru-RU" sz="1200" b="0" i="0" u="none" strike="noStrike">
                          <a:solidFill>
                            <a:srgbClr val="000000"/>
                          </a:solidFill>
                          <a:effectLst/>
                          <a:latin typeface="Times New Roman"/>
                        </a:rPr>
                        <a:t>255 200,00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574642">
                <a:tc>
                  <a:txBody>
                    <a:bodyPr/>
                    <a:lstStyle/>
                    <a:p>
                      <a:pPr algn="l" fontAlgn="ctr"/>
                      <a:r>
                        <a:rPr lang="ru-RU" sz="1200" b="0" i="0" u="none" strike="noStrike" dirty="0">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r" fontAlgn="ctr"/>
                      <a:r>
                        <a:rPr lang="ru-RU" sz="1200" b="0" i="0" u="none" strike="noStrike">
                          <a:solidFill>
                            <a:srgbClr val="000000"/>
                          </a:solidFill>
                          <a:effectLst/>
                          <a:latin typeface="Times New Roman"/>
                        </a:rPr>
                        <a:t>180 000,00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257277">
                <a:tc>
                  <a:txBody>
                    <a:bodyPr/>
                    <a:lstStyle/>
                    <a:p>
                      <a:pPr algn="l" fontAlgn="ctr"/>
                      <a:r>
                        <a:rPr lang="ru-RU" sz="1200" b="0" i="0" u="none" strike="noStrike">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r" fontAlgn="ctr"/>
                      <a:r>
                        <a:rPr lang="ru-RU" sz="1200" b="0" i="0" u="none" strike="noStrike">
                          <a:solidFill>
                            <a:srgbClr val="000000"/>
                          </a:solidFill>
                          <a:effectLst/>
                          <a:latin typeface="Times New Roman"/>
                        </a:rPr>
                        <a:t>135 540,00</a:t>
                      </a:r>
                    </a:p>
                  </a:txBody>
                  <a:tcPr marL="9525" marR="9525" marT="9525" marB="0" anchor="ctr"/>
                </a:tc>
                <a:tc>
                  <a:txBody>
                    <a:bodyPr/>
                    <a:lstStyle/>
                    <a:p>
                      <a:pPr algn="r" fontAlgn="ctr"/>
                      <a:r>
                        <a:rPr lang="ru-RU" sz="1200" b="0" i="0" u="none" strike="noStrike">
                          <a:solidFill>
                            <a:srgbClr val="000000"/>
                          </a:solidFill>
                          <a:effectLst/>
                          <a:latin typeface="Times New Roman"/>
                        </a:rPr>
                        <a:t>44 840,00</a:t>
                      </a:r>
                    </a:p>
                  </a:txBody>
                  <a:tcPr marL="9525" marR="9525" marT="9525" marB="0" anchor="ctr"/>
                </a:tc>
                <a:tc>
                  <a:txBody>
                    <a:bodyPr/>
                    <a:lstStyle/>
                    <a:p>
                      <a:pPr algn="r" fontAlgn="ctr"/>
                      <a:r>
                        <a:rPr lang="ru-RU" sz="1200" b="0" i="0" u="none" strike="noStrike">
                          <a:solidFill>
                            <a:srgbClr val="000000"/>
                          </a:solidFill>
                          <a:effectLst/>
                          <a:latin typeface="Times New Roman"/>
                        </a:rPr>
                        <a:t>44 840,00</a:t>
                      </a:r>
                    </a:p>
                  </a:txBody>
                  <a:tcPr marL="9525" marR="9525" marT="9525" marB="0" anchor="ctr"/>
                </a:tc>
              </a:tr>
              <a:tr h="417354">
                <a:tc>
                  <a:txBody>
                    <a:bodyPr/>
                    <a:lstStyle/>
                    <a:p>
                      <a:pPr algn="l" fontAlgn="ctr"/>
                      <a:r>
                        <a:rPr lang="ru-RU" sz="1200" b="0" i="0" u="none" strike="noStrike">
                          <a:solidFill>
                            <a:srgbClr val="000000"/>
                          </a:solidFill>
                          <a:effectLst/>
                          <a:latin typeface="Times New Roman"/>
                        </a:rPr>
                        <a:t>Предоставление льгот по оплате ЖКУ специалистам дополнительного образования в сфере культуры, работающим и проживающим в сельских населённых пунктах</a:t>
                      </a:r>
                    </a:p>
                  </a:txBody>
                  <a:tcPr marL="9525" marR="9525" marT="9525" marB="0" anchor="ctr"/>
                </a:tc>
                <a:tc>
                  <a:txBody>
                    <a:bodyPr/>
                    <a:lstStyle/>
                    <a:p>
                      <a:pPr algn="r" fontAlgn="ctr"/>
                      <a:r>
                        <a:rPr lang="ru-RU" sz="1200" b="0" i="0" u="none" strike="noStrike">
                          <a:solidFill>
                            <a:srgbClr val="000000"/>
                          </a:solidFill>
                          <a:effectLst/>
                          <a:latin typeface="Times New Roman"/>
                        </a:rPr>
                        <a:t>135 000,00</a:t>
                      </a:r>
                    </a:p>
                  </a:txBody>
                  <a:tcPr marL="9525" marR="9525" marT="9525" marB="0" anchor="ctr"/>
                </a:tc>
                <a:tc>
                  <a:txBody>
                    <a:bodyPr/>
                    <a:lstStyle/>
                    <a:p>
                      <a:pPr algn="r" fontAlgn="ctr"/>
                      <a:r>
                        <a:rPr lang="ru-RU" sz="1200" b="0" i="0" u="none" strike="noStrike">
                          <a:solidFill>
                            <a:srgbClr val="000000"/>
                          </a:solidFill>
                          <a:effectLst/>
                          <a:latin typeface="Times New Roman"/>
                        </a:rPr>
                        <a:t>135 000,00</a:t>
                      </a:r>
                    </a:p>
                  </a:txBody>
                  <a:tcPr marL="9525" marR="9525" marT="9525" marB="0" anchor="ctr"/>
                </a:tc>
                <a:tc>
                  <a:txBody>
                    <a:bodyPr/>
                    <a:lstStyle/>
                    <a:p>
                      <a:pPr algn="r" fontAlgn="ctr"/>
                      <a:r>
                        <a:rPr lang="ru-RU" sz="1200" b="0" i="0" u="none" strike="noStrike">
                          <a:solidFill>
                            <a:srgbClr val="000000"/>
                          </a:solidFill>
                          <a:effectLst/>
                          <a:latin typeface="Times New Roman"/>
                        </a:rPr>
                        <a:t>135 000,00</a:t>
                      </a:r>
                    </a:p>
                  </a:txBody>
                  <a:tcPr marL="9525" marR="9525" marT="9525" marB="0" anchor="ctr"/>
                </a:tc>
              </a:tr>
              <a:tr h="417354">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2 018 200,00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253186">
                <a:tc>
                  <a:txBody>
                    <a:bodyPr/>
                    <a:lstStyle/>
                    <a:p>
                      <a:pPr algn="l" fontAlgn="ctr"/>
                      <a:r>
                        <a:rPr lang="ru-RU" sz="1200" b="0" i="0" u="none" strike="noStrike">
                          <a:solidFill>
                            <a:srgbClr val="000000"/>
                          </a:solidFill>
                          <a:effectLst/>
                          <a:latin typeface="Times New Roman"/>
                        </a:rPr>
                        <a:t>Поддержка отрасли культуры в рамках Федерального проекта "Творческие люди"</a:t>
                      </a:r>
                    </a:p>
                  </a:txBody>
                  <a:tcPr marL="9525" marR="9525" marT="9525" marB="0" anchor="ctr"/>
                </a:tc>
                <a:tc>
                  <a:txBody>
                    <a:bodyPr/>
                    <a:lstStyle/>
                    <a:p>
                      <a:pPr algn="r" fontAlgn="ctr"/>
                      <a:r>
                        <a:rPr lang="ru-RU" sz="1200" b="0" i="0" u="none" strike="noStrike">
                          <a:solidFill>
                            <a:srgbClr val="000000"/>
                          </a:solidFill>
                          <a:effectLst/>
                          <a:latin typeface="Times New Roman"/>
                        </a:rPr>
                        <a:t>55 263,16</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417354">
                <a:tc>
                  <a:txBody>
                    <a:bodyPr/>
                    <a:lstStyle/>
                    <a:p>
                      <a:pPr algn="l" fontAlgn="ctr"/>
                      <a:r>
                        <a:rPr lang="ru-RU" sz="1200" b="1" i="0" u="none" strike="noStrike">
                          <a:solidFill>
                            <a:srgbClr val="000000"/>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r" fontAlgn="ctr"/>
                      <a:r>
                        <a:rPr lang="ru-RU" sz="1200" b="1" i="0" u="none" strike="noStrike">
                          <a:solidFill>
                            <a:srgbClr val="000000"/>
                          </a:solidFill>
                          <a:effectLst/>
                          <a:latin typeface="Times New Roman"/>
                        </a:rPr>
                        <a:t>339 000,00</a:t>
                      </a:r>
                    </a:p>
                  </a:txBody>
                  <a:tcPr marL="9525" marR="9525" marT="9525" marB="0" anchor="ctr"/>
                </a:tc>
                <a:tc>
                  <a:txBody>
                    <a:bodyPr/>
                    <a:lstStyle/>
                    <a:p>
                      <a:pPr algn="r" fontAlgn="ctr"/>
                      <a:r>
                        <a:rPr lang="ru-RU" sz="1200" b="1" i="0" u="none" strike="noStrike">
                          <a:solidFill>
                            <a:srgbClr val="000000"/>
                          </a:solidFill>
                          <a:effectLst/>
                          <a:latin typeface="Times New Roman"/>
                        </a:rPr>
                        <a:t> </a:t>
                      </a:r>
                    </a:p>
                  </a:txBody>
                  <a:tcPr marL="9525" marR="9525" marT="9525" marB="0" anchor="ctr"/>
                </a:tc>
                <a:tc>
                  <a:txBody>
                    <a:bodyPr/>
                    <a:lstStyle/>
                    <a:p>
                      <a:pPr algn="r" fontAlgn="ctr"/>
                      <a:r>
                        <a:rPr lang="ru-RU" sz="1200" b="1" i="0" u="none" strike="noStrike" dirty="0">
                          <a:solidFill>
                            <a:srgbClr val="000000"/>
                          </a:solidFill>
                          <a:effectLst/>
                          <a:latin typeface="Times New Roman"/>
                        </a:rPr>
                        <a:t> </a:t>
                      </a:r>
                    </a:p>
                  </a:txBody>
                  <a:tcPr marL="9525" marR="9525" marT="9525" marB="0" anchor="ctr"/>
                </a:tc>
              </a:tr>
              <a:tr h="286578">
                <a:tc>
                  <a:txBody>
                    <a:bodyPr/>
                    <a:lstStyle/>
                    <a:p>
                      <a:pPr algn="l" fontAlgn="ctr"/>
                      <a:r>
                        <a:rPr lang="ru-RU" sz="1200" b="0" i="0" u="none" strike="noStrike">
                          <a:solidFill>
                            <a:srgbClr val="000000"/>
                          </a:solidFill>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r" fontAlgn="ctr"/>
                      <a:r>
                        <a:rPr lang="ru-RU" sz="1200" b="0" i="0" u="none" strike="noStrike">
                          <a:solidFill>
                            <a:srgbClr val="000000"/>
                          </a:solidFill>
                          <a:effectLst/>
                          <a:latin typeface="Times New Roman"/>
                        </a:rPr>
                        <a:t>339 000,00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417354">
                <a:tc>
                  <a:txBody>
                    <a:bodyPr/>
                    <a:lstStyle/>
                    <a:p>
                      <a:pPr algn="l" fontAlgn="ctr"/>
                      <a:r>
                        <a:rPr lang="ru-RU" sz="1200" b="1" i="0" u="none" strike="noStrike">
                          <a:solidFill>
                            <a:srgbClr val="000000"/>
                          </a:solidFill>
                          <a:effectLst/>
                          <a:latin typeface="Times New Roman"/>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r" fontAlgn="ctr"/>
                      <a:r>
                        <a:rPr lang="ru-RU" sz="1200" b="1" i="0" u="none" strike="noStrike">
                          <a:solidFill>
                            <a:srgbClr val="000000"/>
                          </a:solidFill>
                          <a:effectLst/>
                          <a:latin typeface="Times New Roman"/>
                        </a:rPr>
                        <a:t>2 498 307,89</a:t>
                      </a:r>
                    </a:p>
                  </a:txBody>
                  <a:tcPr marL="9525" marR="9525" marT="9525" marB="0" anchor="ctr"/>
                </a:tc>
                <a:tc>
                  <a:txBody>
                    <a:bodyPr/>
                    <a:lstStyle/>
                    <a:p>
                      <a:pPr algn="r" fontAlgn="ctr"/>
                      <a:r>
                        <a:rPr lang="ru-RU" sz="1200" b="1" i="0" u="none" strike="noStrike">
                          <a:solidFill>
                            <a:srgbClr val="000000"/>
                          </a:solidFill>
                          <a:effectLst/>
                          <a:latin typeface="Times New Roman"/>
                        </a:rPr>
                        <a:t> </a:t>
                      </a:r>
                    </a:p>
                  </a:txBody>
                  <a:tcPr marL="9525" marR="9525" marT="9525" marB="0" anchor="ctr"/>
                </a:tc>
                <a:tc>
                  <a:txBody>
                    <a:bodyPr/>
                    <a:lstStyle/>
                    <a:p>
                      <a:pPr algn="r" fontAlgn="ctr"/>
                      <a:r>
                        <a:rPr lang="ru-RU" sz="1200" b="1" i="0" u="none" strike="noStrike" dirty="0">
                          <a:solidFill>
                            <a:srgbClr val="000000"/>
                          </a:solidFill>
                          <a:effectLst/>
                          <a:latin typeface="Times New Roman"/>
                        </a:rPr>
                        <a:t> </a:t>
                      </a:r>
                    </a:p>
                  </a:txBody>
                  <a:tcPr marL="9525" marR="9525" marT="9525" marB="0" anchor="ctr"/>
                </a:tc>
              </a:tr>
              <a:tr h="213973">
                <a:tc>
                  <a:txBody>
                    <a:bodyPr/>
                    <a:lstStyle/>
                    <a:p>
                      <a:pPr algn="l" fontAlgn="ctr"/>
                      <a:r>
                        <a:rPr lang="ru-RU" sz="1200" b="0" i="0" u="none" strike="noStrike" dirty="0">
                          <a:solidFill>
                            <a:srgbClr val="000000"/>
                          </a:solidFill>
                          <a:effectLst/>
                          <a:latin typeface="Times New Roman"/>
                        </a:rPr>
                        <a:t>Строительство социокультурного центра в </a:t>
                      </a:r>
                      <a:r>
                        <a:rPr lang="ru-RU" sz="1200" b="0" i="0" u="none" strike="noStrike" dirty="0" err="1">
                          <a:solidFill>
                            <a:srgbClr val="000000"/>
                          </a:solidFill>
                          <a:effectLst/>
                          <a:latin typeface="Times New Roman"/>
                        </a:rPr>
                        <a:t>с.Подчерье</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2 498 307,89</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
        <p:nvSpPr>
          <p:cNvPr id="11" name="CustomShape 1"/>
          <p:cNvSpPr/>
          <p:nvPr/>
        </p:nvSpPr>
        <p:spPr>
          <a:xfrm>
            <a:off x="54180" y="404664"/>
            <a:ext cx="9035640" cy="504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200" b="1" strike="noStrike" spc="-1" dirty="0">
                <a:solidFill>
                  <a:srgbClr val="000000"/>
                </a:solidFill>
                <a:latin typeface="Times New Roman"/>
                <a:ea typeface="Microsoft YaHei"/>
              </a:rPr>
              <a:t> </a:t>
            </a:r>
            <a:r>
              <a:rPr lang="ru-RU" sz="1200" b="1" strike="noStrike" spc="-1" dirty="0" smtClean="0">
                <a:solidFill>
                  <a:srgbClr val="000000"/>
                </a:solidFill>
                <a:latin typeface="Times New Roman"/>
                <a:ea typeface="Microsoft YaHei"/>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В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городском округе «Вуктыл» осуществляют свою деятельность 4 учреждения культуры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ДМШ, ДХШ, ВЦБ, КСК).  Обеспечение реализации программы осуществляет администрация ГО «Вуктыл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Расходы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реализацию муниципальной программы составляют</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002992896"/>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599469632"/>
              </p:ext>
            </p:extLst>
          </p:nvPr>
        </p:nvGraphicFramePr>
        <p:xfrm>
          <a:off x="107572" y="1620169"/>
          <a:ext cx="8964496" cy="5121199"/>
        </p:xfrm>
        <a:graphic>
          <a:graphicData uri="http://schemas.openxmlformats.org/drawingml/2006/table">
            <a:tbl>
              <a:tblPr firstRow="1" bandRow="1">
                <a:tableStyleId>{93296810-A885-4BE3-A3E7-6D5BEEA58F35}</a:tableStyleId>
              </a:tblPr>
              <a:tblGrid>
                <a:gridCol w="6156184"/>
                <a:gridCol w="1008112"/>
                <a:gridCol w="864096"/>
                <a:gridCol w="936104"/>
              </a:tblGrid>
              <a:tr h="411750">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65375">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11 623 613,64</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25599">
                <a:tc>
                  <a:txBody>
                    <a:bodyPr/>
                    <a:lstStyle/>
                    <a:p>
                      <a:pPr algn="l" fontAlgn="ctr"/>
                      <a:r>
                        <a:rPr lang="ru-RU" sz="1200" b="1" i="0" u="none" strike="noStrike">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11 623 613,64</a:t>
                      </a:r>
                    </a:p>
                  </a:txBody>
                  <a:tcPr marL="9525" marR="9525" marT="9525" marB="0" anchor="ctr"/>
                </a:tc>
                <a:tc>
                  <a:txBody>
                    <a:bodyPr/>
                    <a:lstStyle/>
                    <a:p>
                      <a:pPr algn="ctr" fontAlgn="ctr"/>
                      <a:r>
                        <a:rPr lang="ru-RU" sz="1200" b="1" i="0" u="none" strike="noStrike">
                          <a:solidFill>
                            <a:srgbClr val="000000"/>
                          </a:solidFill>
                          <a:effectLst/>
                          <a:latin typeface="Times New Roman"/>
                        </a:rPr>
                        <a:t>8 976 087,11</a:t>
                      </a:r>
                    </a:p>
                  </a:txBody>
                  <a:tcPr marL="9525" marR="9525" marT="9525" marB="0" anchor="ctr"/>
                </a:tc>
                <a:tc>
                  <a:txBody>
                    <a:bodyPr/>
                    <a:lstStyle/>
                    <a:p>
                      <a:pPr algn="ctr" fontAlgn="ctr"/>
                      <a:r>
                        <a:rPr lang="ru-RU" sz="1200" b="1" i="0" u="none" strike="noStrike" dirty="0">
                          <a:solidFill>
                            <a:srgbClr val="000000"/>
                          </a:solidFill>
                          <a:effectLst/>
                          <a:latin typeface="Times New Roman"/>
                        </a:rPr>
                        <a:t>9 028 587,11</a:t>
                      </a:r>
                    </a:p>
                  </a:txBody>
                  <a:tcPr marL="9525" marR="9525" marT="9525" marB="0" anchor="ctr"/>
                </a:tc>
              </a:tr>
              <a:tr h="327711">
                <a:tc>
                  <a:txBody>
                    <a:bodyPr/>
                    <a:lstStyle/>
                    <a:p>
                      <a:pPr algn="l" fontAlgn="ctr"/>
                      <a:r>
                        <a:rPr lang="ru-RU" sz="1200" b="0" i="0" u="none" strike="noStrike">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9 797 491,99</a:t>
                      </a:r>
                    </a:p>
                  </a:txBody>
                  <a:tcPr marL="9525" marR="9525" marT="9525" marB="0" anchor="ctr"/>
                </a:tc>
                <a:tc>
                  <a:txBody>
                    <a:bodyPr/>
                    <a:lstStyle/>
                    <a:p>
                      <a:pPr algn="ctr" fontAlgn="ctr"/>
                      <a:r>
                        <a:rPr lang="ru-RU" sz="1200" b="0" i="0" u="none" strike="noStrike">
                          <a:solidFill>
                            <a:srgbClr val="000000"/>
                          </a:solidFill>
                          <a:effectLst/>
                          <a:latin typeface="Times New Roman"/>
                        </a:rPr>
                        <a:t>8 566 087,11</a:t>
                      </a:r>
                    </a:p>
                  </a:txBody>
                  <a:tcPr marL="9525" marR="9525" marT="9525" marB="0" anchor="ctr"/>
                </a:tc>
                <a:tc>
                  <a:txBody>
                    <a:bodyPr/>
                    <a:lstStyle/>
                    <a:p>
                      <a:pPr algn="ctr" fontAlgn="ctr"/>
                      <a:r>
                        <a:rPr lang="ru-RU" sz="1200" b="0" i="0" u="none" strike="noStrike">
                          <a:solidFill>
                            <a:srgbClr val="000000"/>
                          </a:solidFill>
                          <a:effectLst/>
                          <a:latin typeface="Times New Roman"/>
                        </a:rPr>
                        <a:t>8 618 587,11</a:t>
                      </a:r>
                    </a:p>
                  </a:txBody>
                  <a:tcPr marL="9525" marR="9525" marT="9525" marB="0" anchor="ctr"/>
                </a:tc>
              </a:tr>
              <a:tr h="411750">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92 000,00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65375">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1 344 800,00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5375">
                <a:tc>
                  <a:txBody>
                    <a:bodyPr/>
                    <a:lstStyle/>
                    <a:p>
                      <a:pPr algn="l" fontAlgn="ctr"/>
                      <a:r>
                        <a:rPr lang="ru-RU" sz="12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11 321,65</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5375">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641602">
                <a:tc>
                  <a:txBody>
                    <a:bodyPr/>
                    <a:lstStyle/>
                    <a:p>
                      <a:pPr algn="l" fontAlgn="ctr"/>
                      <a:r>
                        <a:rPr lang="ru-RU" sz="1200" b="0" i="0" u="none" strike="noStrike" dirty="0">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641602">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499685">
                <a:tc>
                  <a:txBody>
                    <a:bodyPr/>
                    <a:lstStyle/>
                    <a:p>
                      <a:pPr algn="l" fontAlgn="ctr"/>
                      <a:r>
                        <a:rPr lang="ru-RU" sz="1200" b="0" i="0" u="none" strike="noStrike" dirty="0">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639796923"/>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31636054"/>
              </p:ext>
            </p:extLst>
          </p:nvPr>
        </p:nvGraphicFramePr>
        <p:xfrm>
          <a:off x="143999" y="748225"/>
          <a:ext cx="8906201" cy="5946918"/>
        </p:xfrm>
        <a:graphic>
          <a:graphicData uri="http://schemas.openxmlformats.org/drawingml/2006/table">
            <a:tbl>
              <a:tblPr firstRow="1" bandRow="1">
                <a:tableStyleId>{5C22544A-7EE6-4342-B048-85BDC9FD1C3A}</a:tableStyleId>
              </a:tblPr>
              <a:tblGrid>
                <a:gridCol w="6127148"/>
                <a:gridCol w="976079"/>
                <a:gridCol w="937547"/>
                <a:gridCol w="865427"/>
              </a:tblGrid>
              <a:tr h="267119">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5433">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4 340 459,74</a:t>
                      </a:r>
                    </a:p>
                  </a:txBody>
                  <a:tcPr marL="9525" marR="9525" marT="9525" marB="0" anchor="ctr"/>
                </a:tc>
                <a:tc>
                  <a:txBody>
                    <a:bodyPr/>
                    <a:lstStyle/>
                    <a:p>
                      <a:pPr algn="ctr" fontAlgn="ctr"/>
                      <a:r>
                        <a:rPr lang="ru-RU" sz="1200" b="1" i="0" u="none" strike="noStrike" dirty="0">
                          <a:solidFill>
                            <a:srgbClr val="000000"/>
                          </a:solidFill>
                          <a:effectLst/>
                          <a:latin typeface="Times New Roman"/>
                        </a:rPr>
                        <a:t>3 363 059,00</a:t>
                      </a:r>
                    </a:p>
                  </a:txBody>
                  <a:tcPr marL="9525" marR="9525" marT="9525" marB="0" anchor="ctr"/>
                </a:tc>
                <a:tc>
                  <a:txBody>
                    <a:bodyPr/>
                    <a:lstStyle/>
                    <a:p>
                      <a:pPr algn="ctr" fontAlgn="ctr"/>
                      <a:r>
                        <a:rPr lang="ru-RU" sz="1200" b="1" i="0" u="none" strike="noStrike">
                          <a:solidFill>
                            <a:srgbClr val="000000"/>
                          </a:solidFill>
                          <a:effectLst/>
                          <a:latin typeface="Times New Roman"/>
                        </a:rPr>
                        <a:t>3 143 707,00</a:t>
                      </a:r>
                    </a:p>
                  </a:txBody>
                  <a:tcPr marL="9525" marR="9525" marT="9525" marB="0" anchor="ctr"/>
                </a:tc>
              </a:tr>
              <a:tr h="365433">
                <a:tc>
                  <a:txBody>
                    <a:bodyPr/>
                    <a:lstStyle/>
                    <a:p>
                      <a:pPr algn="just" fontAlgn="ctr"/>
                      <a:r>
                        <a:rPr lang="ru-RU" sz="1200" b="1" i="0" u="none" strike="noStrike" dirty="0">
                          <a:solidFill>
                            <a:srgbClr val="000000"/>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1 794 383,20</a:t>
                      </a:r>
                    </a:p>
                  </a:txBody>
                  <a:tcPr marL="9525" marR="9525" marT="9525" marB="0" anchor="ctr"/>
                </a:tc>
                <a:tc>
                  <a:txBody>
                    <a:bodyPr/>
                    <a:lstStyle/>
                    <a:p>
                      <a:pPr algn="ctr" fontAlgn="ctr"/>
                      <a:r>
                        <a:rPr lang="ru-RU" sz="1200" b="1" i="0" u="none" strike="noStrike" dirty="0">
                          <a:solidFill>
                            <a:srgbClr val="000000"/>
                          </a:solidFill>
                          <a:effectLst/>
                          <a:latin typeface="Times New Roman"/>
                        </a:rPr>
                        <a:t>1 070 032,46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1 060 680,46</a:t>
                      </a:r>
                    </a:p>
                  </a:txBody>
                  <a:tcPr marL="9525" marR="9525" marT="9525" marB="0" anchor="ctr"/>
                </a:tc>
              </a:tr>
              <a:tr h="365433">
                <a:tc>
                  <a:txBody>
                    <a:bodyPr/>
                    <a:lstStyle/>
                    <a:p>
                      <a:pPr algn="just" fontAlgn="ctr"/>
                      <a:r>
                        <a:rPr lang="ru-RU" sz="12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63 840,00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c>
                  <a:txBody>
                    <a:bodyPr/>
                    <a:lstStyle/>
                    <a:p>
                      <a:pPr algn="ctr" fontAlgn="ctr"/>
                      <a:r>
                        <a:rPr lang="ru-RU" sz="1200" b="0" i="0" u="none" strike="noStrike">
                          <a:solidFill>
                            <a:srgbClr val="000000"/>
                          </a:solidFill>
                          <a:effectLst/>
                          <a:latin typeface="Times New Roman"/>
                        </a:rPr>
                        <a:t>31 920,00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c>
                  <a:txBody>
                    <a:bodyPr/>
                    <a:lstStyle/>
                    <a:p>
                      <a:pPr algn="ctr" fontAlgn="ctr"/>
                      <a:r>
                        <a:rPr lang="ru-RU" sz="1200" b="0" i="0" u="none" strike="noStrike">
                          <a:solidFill>
                            <a:srgbClr val="000000"/>
                          </a:solidFill>
                          <a:effectLst/>
                          <a:latin typeface="Times New Roman"/>
                        </a:rPr>
                        <a:t>5 250,00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43512">
                <a:tc>
                  <a:txBody>
                    <a:bodyPr/>
                    <a:lstStyle/>
                    <a:p>
                      <a:pPr algn="just" fontAlgn="ctr"/>
                      <a:r>
                        <a:rPr lang="ru-RU" sz="12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166 155,00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c>
                  <a:txBody>
                    <a:bodyPr/>
                    <a:lstStyle/>
                    <a:p>
                      <a:pPr algn="ctr" fontAlgn="ctr"/>
                      <a:r>
                        <a:rPr lang="ru-RU" sz="1200" b="0" i="0" u="none" strike="noStrike">
                          <a:solidFill>
                            <a:srgbClr val="000000"/>
                          </a:solidFill>
                          <a:effectLst/>
                          <a:latin typeface="Times New Roman"/>
                        </a:rPr>
                        <a:t>116 155,00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79 020,00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c>
                  <a:txBody>
                    <a:bodyPr/>
                    <a:lstStyle/>
                    <a:p>
                      <a:pPr algn="ctr" fontAlgn="ctr"/>
                      <a:r>
                        <a:rPr lang="ru-RU" sz="1200" b="0" i="0" u="none" strike="noStrike">
                          <a:solidFill>
                            <a:srgbClr val="000000"/>
                          </a:solidFill>
                          <a:effectLst/>
                          <a:latin typeface="Times New Roman"/>
                        </a:rPr>
                        <a:t>9 320,00</a:t>
                      </a:r>
                    </a:p>
                  </a:txBody>
                  <a:tcPr marL="9525" marR="9525" marT="9525" marB="0" anchor="ctr"/>
                </a:tc>
              </a:tr>
              <a:tr h="250372">
                <a:tc>
                  <a:txBody>
                    <a:bodyPr/>
                    <a:lstStyle/>
                    <a:p>
                      <a:pPr algn="just" fontAlgn="ctr"/>
                      <a:r>
                        <a:rPr lang="ru-RU" sz="1200" b="0" i="0" u="none" strike="noStrike" dirty="0">
                          <a:solidFill>
                            <a:srgbClr val="000000"/>
                          </a:solidFill>
                          <a:effectLst/>
                          <a:latin typeface="Times New Roman"/>
                        </a:rPr>
                        <a:t>Организация мероприятий </a:t>
                      </a:r>
                      <a:r>
                        <a:rPr lang="ru-RU" sz="1200" b="0" i="0" u="none" strike="noStrike" dirty="0" smtClean="0">
                          <a:solidFill>
                            <a:srgbClr val="000000"/>
                          </a:solidFill>
                          <a:effectLst/>
                          <a:latin typeface="Times New Roman"/>
                        </a:rPr>
                        <a:t>по </a:t>
                      </a:r>
                      <a:r>
                        <a:rPr lang="ru-RU" sz="1200" b="0" i="0" u="none" strike="noStrike" dirty="0">
                          <a:solidFill>
                            <a:srgbClr val="000000"/>
                          </a:solidFill>
                          <a:effectLst/>
                          <a:latin typeface="Times New Roman"/>
                        </a:rPr>
                        <a:t>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43 060,00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c>
                  <a:txBody>
                    <a:bodyPr/>
                    <a:lstStyle/>
                    <a:p>
                      <a:pPr algn="ctr" fontAlgn="ctr"/>
                      <a:r>
                        <a:rPr lang="ru-RU" sz="1200" b="0" i="0" u="none" strike="noStrike">
                          <a:solidFill>
                            <a:srgbClr val="000000"/>
                          </a:solidFill>
                          <a:effectLst/>
                          <a:latin typeface="Times New Roman"/>
                        </a:rPr>
                        <a:t>3 060,00</a:t>
                      </a:r>
                    </a:p>
                  </a:txBody>
                  <a:tcPr marL="9525" marR="9525" marT="9525" marB="0" anchor="ctr"/>
                </a:tc>
              </a:tr>
              <a:tr h="235127">
                <a:tc>
                  <a:txBody>
                    <a:bodyPr/>
                    <a:lstStyle/>
                    <a:p>
                      <a:pPr algn="just" fontAlgn="ctr"/>
                      <a:r>
                        <a:rPr lang="ru-RU" sz="1200" b="0" i="0" u="none" strike="noStrike" dirty="0">
                          <a:solidFill>
                            <a:srgbClr val="000000"/>
                          </a:solidFill>
                          <a:effectLst/>
                          <a:latin typeface="Times New Roman"/>
                        </a:rPr>
                        <a:t>Оснащение сотрудников ЕДДС отдела по делам ГО и ЧС </a:t>
                      </a:r>
                      <a:r>
                        <a:rPr lang="ru-RU" sz="1200" b="0" i="0" u="none" strike="noStrike" dirty="0" smtClean="0">
                          <a:solidFill>
                            <a:srgbClr val="000000"/>
                          </a:solidFill>
                          <a:effectLst/>
                          <a:latin typeface="Times New Roman"/>
                        </a:rPr>
                        <a:t>формой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6 240,00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10353">
                <a:tc>
                  <a:txBody>
                    <a:bodyPr/>
                    <a:lstStyle/>
                    <a:p>
                      <a:pPr algn="just" fontAlgn="ctr"/>
                      <a:r>
                        <a:rPr lang="ru-RU" sz="12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c>
                  <a:txBody>
                    <a:bodyPr/>
                    <a:lstStyle/>
                    <a:p>
                      <a:pPr algn="ctr" fontAlgn="ctr"/>
                      <a:r>
                        <a:rPr lang="ru-RU" sz="1200" b="0" i="0" u="none" strike="noStrike">
                          <a:solidFill>
                            <a:srgbClr val="000000"/>
                          </a:solidFill>
                          <a:effectLst/>
                          <a:latin typeface="Times New Roman"/>
                        </a:rPr>
                        <a:t>31 960,00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c>
                  <a:txBody>
                    <a:bodyPr/>
                    <a:lstStyle/>
                    <a:p>
                      <a:pPr algn="ctr" fontAlgn="ctr"/>
                      <a:r>
                        <a:rPr lang="ru-RU" sz="1200" b="0" i="0" u="none" strike="noStrike">
                          <a:solidFill>
                            <a:srgbClr val="000000"/>
                          </a:solidFill>
                          <a:effectLst/>
                          <a:latin typeface="Times New Roman"/>
                        </a:rPr>
                        <a:t>18 360,00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187354">
                <a:tc>
                  <a:txBody>
                    <a:bodyPr/>
                    <a:lstStyle/>
                    <a:p>
                      <a:pPr algn="just" fontAlgn="ctr"/>
                      <a:r>
                        <a:rPr lang="ru-RU" sz="12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487 031,46</a:t>
                      </a:r>
                    </a:p>
                  </a:txBody>
                  <a:tcPr marL="9525" marR="9525" marT="9525" marB="0" anchor="ctr"/>
                </a:tc>
                <a:tc>
                  <a:txBody>
                    <a:bodyPr/>
                    <a:lstStyle/>
                    <a:p>
                      <a:pPr algn="ctr" fontAlgn="ctr"/>
                      <a:r>
                        <a:rPr lang="ru-RU" sz="1200" b="0" i="0" u="none" strike="noStrike">
                          <a:solidFill>
                            <a:srgbClr val="000000"/>
                          </a:solidFill>
                          <a:effectLst/>
                          <a:latin typeface="Times New Roman"/>
                        </a:rPr>
                        <a:t>280 540,72</a:t>
                      </a:r>
                    </a:p>
                  </a:txBody>
                  <a:tcPr marL="9525" marR="9525" marT="9525" marB="0" anchor="ctr"/>
                </a:tc>
                <a:tc>
                  <a:txBody>
                    <a:bodyPr/>
                    <a:lstStyle/>
                    <a:p>
                      <a:pPr algn="ctr" fontAlgn="ctr"/>
                      <a:r>
                        <a:rPr lang="ru-RU" sz="1200" b="0" i="0" u="none" strike="noStrike">
                          <a:solidFill>
                            <a:srgbClr val="000000"/>
                          </a:solidFill>
                          <a:effectLst/>
                          <a:latin typeface="Times New Roman"/>
                        </a:rPr>
                        <a:t>271 188,72</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c>
                  <a:txBody>
                    <a:bodyPr/>
                    <a:lstStyle/>
                    <a:p>
                      <a:pPr algn="ctr" fontAlgn="ctr"/>
                      <a:r>
                        <a:rPr lang="ru-RU" sz="1200" b="0" i="0" u="none" strike="noStrike">
                          <a:solidFill>
                            <a:srgbClr val="000000"/>
                          </a:solidFill>
                          <a:effectLst/>
                          <a:latin typeface="Times New Roman"/>
                        </a:rPr>
                        <a:t>8 500,00</a:t>
                      </a:r>
                    </a:p>
                  </a:txBody>
                  <a:tcPr marL="9525" marR="9525" marT="9525" marB="0" anchor="ctr"/>
                </a:tc>
              </a:tr>
              <a:tr h="200080">
                <a:tc>
                  <a:txBody>
                    <a:bodyPr/>
                    <a:lstStyle/>
                    <a:p>
                      <a:pPr algn="just" fontAlgn="ctr"/>
                      <a:r>
                        <a:rPr lang="ru-RU" sz="1200" b="0" i="0" u="none" strike="noStrike">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c>
                  <a:txBody>
                    <a:bodyPr/>
                    <a:lstStyle/>
                    <a:p>
                      <a:pPr algn="ctr" fontAlgn="ctr"/>
                      <a:r>
                        <a:rPr lang="ru-RU" sz="1200" b="0" i="0" u="none" strike="noStrike">
                          <a:solidFill>
                            <a:srgbClr val="000000"/>
                          </a:solidFill>
                          <a:effectLst/>
                          <a:latin typeface="Times New Roman"/>
                        </a:rPr>
                        <a:t>244 966,74</a:t>
                      </a:r>
                    </a:p>
                  </a:txBody>
                  <a:tcPr marL="9525" marR="9525" marT="9525" marB="0" anchor="ctr"/>
                </a:tc>
              </a:tr>
              <a:tr h="239594">
                <a:tc>
                  <a:txBody>
                    <a:bodyPr/>
                    <a:lstStyle/>
                    <a:p>
                      <a:pPr algn="just" fontAlgn="ctr"/>
                      <a:r>
                        <a:rPr lang="ru-RU" sz="1200" b="1" i="0" u="none" strike="noStrike">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dirty="0">
                          <a:solidFill>
                            <a:srgbClr val="000000"/>
                          </a:solidFill>
                          <a:effectLst/>
                          <a:latin typeface="Times New Roman"/>
                        </a:rPr>
                        <a:t>2 546 076,54</a:t>
                      </a:r>
                    </a:p>
                  </a:txBody>
                  <a:tcPr marL="9525" marR="9525" marT="9525" marB="0" anchor="ctr"/>
                </a:tc>
                <a:tc>
                  <a:txBody>
                    <a:bodyPr/>
                    <a:lstStyle/>
                    <a:p>
                      <a:pPr algn="ctr" fontAlgn="ctr"/>
                      <a:r>
                        <a:rPr lang="ru-RU" sz="1200" b="1" i="0" u="none" strike="noStrike" dirty="0">
                          <a:solidFill>
                            <a:srgbClr val="000000"/>
                          </a:solidFill>
                          <a:effectLst/>
                          <a:latin typeface="Times New Roman"/>
                        </a:rPr>
                        <a:t>2 293 026,54</a:t>
                      </a:r>
                    </a:p>
                  </a:txBody>
                  <a:tcPr marL="9525" marR="9525" marT="9525" marB="0" anchor="ctr"/>
                </a:tc>
                <a:tc>
                  <a:txBody>
                    <a:bodyPr/>
                    <a:lstStyle/>
                    <a:p>
                      <a:pPr algn="ctr" fontAlgn="ctr"/>
                      <a:r>
                        <a:rPr lang="ru-RU" sz="1200" b="1" i="0" u="none" strike="noStrike" dirty="0">
                          <a:solidFill>
                            <a:srgbClr val="000000"/>
                          </a:solidFill>
                          <a:effectLst/>
                          <a:latin typeface="Times New Roman"/>
                        </a:rPr>
                        <a:t>2 083 026,54</a:t>
                      </a:r>
                    </a:p>
                  </a:txBody>
                  <a:tcPr marL="9525" marR="9525" marT="9525" marB="0" anchor="ctr"/>
                </a:tc>
              </a:tr>
              <a:tr h="365433">
                <a:tc>
                  <a:txBody>
                    <a:bodyPr/>
                    <a:lstStyle/>
                    <a:p>
                      <a:pPr algn="just" fontAlgn="ctr"/>
                      <a:r>
                        <a:rPr lang="ru-RU" sz="1200" b="0" i="0" u="none" strike="noStrike">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632 050,00</a:t>
                      </a:r>
                    </a:p>
                  </a:txBody>
                  <a:tcPr marL="9525" marR="9525" marT="9525" marB="0" anchor="ctr"/>
                </a:tc>
                <a:tc>
                  <a:txBody>
                    <a:bodyPr/>
                    <a:lstStyle/>
                    <a:p>
                      <a:pPr algn="ctr" fontAlgn="ctr"/>
                      <a:r>
                        <a:rPr lang="ru-RU" sz="1200" b="0" i="0" u="none" strike="noStrike">
                          <a:solidFill>
                            <a:srgbClr val="000000"/>
                          </a:solidFill>
                          <a:effectLst/>
                          <a:latin typeface="Times New Roman"/>
                        </a:rPr>
                        <a:t>584 000,00</a:t>
                      </a:r>
                    </a:p>
                  </a:txBody>
                  <a:tcPr marL="9525" marR="9525" marT="9525" marB="0" anchor="ctr"/>
                </a:tc>
                <a:tc>
                  <a:txBody>
                    <a:bodyPr/>
                    <a:lstStyle/>
                    <a:p>
                      <a:pPr algn="ctr" fontAlgn="ctr"/>
                      <a:r>
                        <a:rPr lang="ru-RU" sz="1200" b="0" i="0" u="none" strike="noStrike">
                          <a:solidFill>
                            <a:srgbClr val="000000"/>
                          </a:solidFill>
                          <a:effectLst/>
                          <a:latin typeface="Times New Roman"/>
                        </a:rPr>
                        <a:t>584 000,00</a:t>
                      </a:r>
                    </a:p>
                  </a:txBody>
                  <a:tcPr marL="9525" marR="9525" marT="9525" marB="0" anchor="ctr"/>
                </a:tc>
              </a:tr>
              <a:tr h="365433">
                <a:tc>
                  <a:txBody>
                    <a:bodyPr/>
                    <a:lstStyle/>
                    <a:p>
                      <a:pPr algn="just"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1 914 026,54</a:t>
                      </a:r>
                    </a:p>
                  </a:txBody>
                  <a:tcPr marL="9525" marR="9525" marT="9525" marB="0" anchor="ctr"/>
                </a:tc>
                <a:tc>
                  <a:txBody>
                    <a:bodyPr/>
                    <a:lstStyle/>
                    <a:p>
                      <a:pPr algn="ctr" fontAlgn="ctr"/>
                      <a:r>
                        <a:rPr lang="ru-RU" sz="1200" b="0" i="0" u="none" strike="noStrike">
                          <a:solidFill>
                            <a:srgbClr val="000000"/>
                          </a:solidFill>
                          <a:effectLst/>
                          <a:latin typeface="Times New Roman"/>
                        </a:rPr>
                        <a:t>1 709 026,54</a:t>
                      </a:r>
                    </a:p>
                  </a:txBody>
                  <a:tcPr marL="9525" marR="9525" marT="9525" marB="0" anchor="ctr"/>
                </a:tc>
                <a:tc>
                  <a:txBody>
                    <a:bodyPr/>
                    <a:lstStyle/>
                    <a:p>
                      <a:pPr algn="ctr" fontAlgn="ctr"/>
                      <a:r>
                        <a:rPr lang="ru-RU" sz="1200" b="0" i="0" u="none" strike="noStrike" dirty="0">
                          <a:solidFill>
                            <a:srgbClr val="000000"/>
                          </a:solidFill>
                          <a:effectLst/>
                          <a:latin typeface="Times New Roman"/>
                        </a:rPr>
                        <a:t>1 499 026,54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23310779"/>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521333458"/>
              </p:ext>
            </p:extLst>
          </p:nvPr>
        </p:nvGraphicFramePr>
        <p:xfrm>
          <a:off x="107504" y="1700808"/>
          <a:ext cx="8928991" cy="2474853"/>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2024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just" fontAlgn="ctr"/>
                      <a:r>
                        <a:rPr lang="ru-RU" sz="1000" b="1" i="0" u="none" strike="noStrike" dirty="0">
                          <a:solidFill>
                            <a:srgbClr val="000000"/>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00" b="1" i="0" u="none" strike="noStrike">
                          <a:solidFill>
                            <a:srgbClr val="000000"/>
                          </a:solidFill>
                          <a:effectLst/>
                          <a:latin typeface="Times New Roman"/>
                        </a:rPr>
                        <a:t>397 700,00</a:t>
                      </a:r>
                    </a:p>
                  </a:txBody>
                  <a:tcPr marL="9525" marR="9525" marT="9525" marB="0" anchor="ctr"/>
                </a:tc>
                <a:tc>
                  <a:txBody>
                    <a:bodyPr/>
                    <a:lstStyle/>
                    <a:p>
                      <a:pPr algn="ctr" fontAlgn="ctr"/>
                      <a:r>
                        <a:rPr lang="ru-RU" sz="1000" b="1" i="0" u="none" strike="noStrike">
                          <a:solidFill>
                            <a:srgbClr val="000000"/>
                          </a:solidFill>
                          <a:effectLst/>
                          <a:latin typeface="Times New Roman"/>
                        </a:rPr>
                        <a:t>467 700,00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507 700,00</a:t>
                      </a:r>
                    </a:p>
                  </a:txBody>
                  <a:tcPr marL="9525" marR="9525" marT="9525" marB="0" anchor="ctr"/>
                </a:tc>
              </a:tr>
              <a:tr h="109957">
                <a:tc>
                  <a:txBody>
                    <a:bodyPr/>
                    <a:lstStyle/>
                    <a:p>
                      <a:pPr algn="just" fontAlgn="ctr"/>
                      <a:r>
                        <a:rPr lang="ru-RU" sz="1000" b="1" i="0" u="none" strike="noStrike" dirty="0">
                          <a:solidFill>
                            <a:srgbClr val="000000"/>
                          </a:solidFill>
                          <a:effectLst/>
                          <a:latin typeface="Times New Roman"/>
                        </a:rPr>
                        <a:t>Подпрограмма 1 «Малое и среднее предпринимательство»</a:t>
                      </a:r>
                    </a:p>
                  </a:txBody>
                  <a:tcPr marL="9525" marR="9525" marT="9525" marB="0" anchor="ctr"/>
                </a:tc>
                <a:tc>
                  <a:txBody>
                    <a:bodyPr/>
                    <a:lstStyle/>
                    <a:p>
                      <a:pPr algn="ctr" fontAlgn="ctr"/>
                      <a:r>
                        <a:rPr lang="ru-RU" sz="1000" b="1" i="0" u="none" strike="noStrike">
                          <a:solidFill>
                            <a:srgbClr val="000000"/>
                          </a:solidFill>
                          <a:effectLst/>
                          <a:latin typeface="Times New Roman"/>
                        </a:rPr>
                        <a:t>192 000,00</a:t>
                      </a:r>
                    </a:p>
                  </a:txBody>
                  <a:tcPr marL="9525" marR="9525" marT="9525" marB="0" anchor="ctr"/>
                </a:tc>
                <a:tc>
                  <a:txBody>
                    <a:bodyPr/>
                    <a:lstStyle/>
                    <a:p>
                      <a:pPr algn="ctr" fontAlgn="ctr"/>
                      <a:r>
                        <a:rPr lang="ru-RU" sz="1000" b="1" i="0" u="none" strike="noStrike">
                          <a:solidFill>
                            <a:srgbClr val="000000"/>
                          </a:solidFill>
                          <a:effectLst/>
                          <a:latin typeface="Times New Roman"/>
                        </a:rPr>
                        <a:t>192 000,00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192 000,00</a:t>
                      </a:r>
                    </a:p>
                  </a:txBody>
                  <a:tcPr marL="9525" marR="9525" marT="9525" marB="0" anchor="ctr"/>
                </a:tc>
              </a:tr>
              <a:tr h="109957">
                <a:tc>
                  <a:txBody>
                    <a:bodyPr/>
                    <a:lstStyle/>
                    <a:p>
                      <a:pPr algn="just" fontAlgn="ctr"/>
                      <a:r>
                        <a:rPr lang="ru-RU" sz="1000" b="0" i="0" u="none" strike="noStrike" dirty="0">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r>
              <a:tr h="213446">
                <a:tc>
                  <a:txBody>
                    <a:bodyPr/>
                    <a:lstStyle/>
                    <a:p>
                      <a:pPr algn="just" fontAlgn="ctr"/>
                      <a:r>
                        <a:rPr lang="ru-RU" sz="1000" b="1" i="0" u="none" strike="noStrike" dirty="0">
                          <a:solidFill>
                            <a:srgbClr val="000000"/>
                          </a:solidFill>
                          <a:effectLst/>
                          <a:latin typeface="Times New Roman"/>
                        </a:rPr>
                        <a:t>Подпрограмма 2 «Сельское хозяйство и регулирование рынка пищевой продукции»</a:t>
                      </a:r>
                    </a:p>
                  </a:txBody>
                  <a:tcPr marL="9525" marR="9525" marT="9525" marB="0" anchor="ctr"/>
                </a:tc>
                <a:tc>
                  <a:txBody>
                    <a:bodyPr/>
                    <a:lstStyle/>
                    <a:p>
                      <a:pPr algn="ctr" fontAlgn="ctr"/>
                      <a:r>
                        <a:rPr lang="ru-RU" sz="1000" b="1" i="0" u="none" strike="noStrike">
                          <a:solidFill>
                            <a:srgbClr val="000000"/>
                          </a:solidFill>
                          <a:effectLst/>
                          <a:latin typeface="Times New Roman"/>
                        </a:rPr>
                        <a:t>155 700,00</a:t>
                      </a:r>
                    </a:p>
                  </a:txBody>
                  <a:tcPr marL="9525" marR="9525" marT="9525" marB="0" anchor="ctr"/>
                </a:tc>
                <a:tc>
                  <a:txBody>
                    <a:bodyPr/>
                    <a:lstStyle/>
                    <a:p>
                      <a:pPr algn="ctr" fontAlgn="ctr"/>
                      <a:r>
                        <a:rPr lang="ru-RU" sz="1000" b="1" i="0" u="none" strike="noStrike">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r>
              <a:tr h="149204">
                <a:tc>
                  <a:txBody>
                    <a:bodyPr/>
                    <a:lstStyle/>
                    <a:p>
                      <a:pPr algn="just" fontAlgn="ctr"/>
                      <a:r>
                        <a:rPr lang="ru-RU" sz="1000" b="0" i="0" u="none" strike="noStrike" dirty="0">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c>
                  <a:txBody>
                    <a:bodyPr/>
                    <a:lstStyle/>
                    <a:p>
                      <a:pPr algn="ctr" fontAlgn="ctr"/>
                      <a:r>
                        <a:rPr lang="ru-RU" sz="1000" b="0" i="0" u="none" strike="noStrike">
                          <a:solidFill>
                            <a:srgbClr val="000000"/>
                          </a:solidFill>
                          <a:effectLst/>
                          <a:latin typeface="Times New Roman"/>
                        </a:rPr>
                        <a:t>155 700,00</a:t>
                      </a:r>
                    </a:p>
                  </a:txBody>
                  <a:tcPr marL="9525" marR="9525" marT="9525" marB="0" anchor="ctr"/>
                </a:tc>
              </a:tr>
              <a:tr h="213446">
                <a:tc>
                  <a:txBody>
                    <a:bodyPr/>
                    <a:lstStyle/>
                    <a:p>
                      <a:pPr algn="just" fontAlgn="ctr"/>
                      <a:r>
                        <a:rPr lang="ru-RU" sz="1000" b="1" i="0" u="none" strike="noStrike" dirty="0">
                          <a:solidFill>
                            <a:srgbClr val="000000"/>
                          </a:solidFill>
                          <a:effectLst/>
                          <a:latin typeface="Times New Roman"/>
                        </a:rPr>
                        <a:t>Подпрограмма 3 «Въездной и внутренний туризм»</a:t>
                      </a:r>
                    </a:p>
                  </a:txBody>
                  <a:tcPr marL="9525" marR="9525" marT="9525" marB="0" anchor="ctr"/>
                </a:tc>
                <a:tc>
                  <a:txBody>
                    <a:bodyPr/>
                    <a:lstStyle/>
                    <a:p>
                      <a:pPr algn="ctr" fontAlgn="ctr"/>
                      <a:r>
                        <a:rPr lang="ru-RU" sz="1000" b="1" i="0" u="none" strike="noStrike">
                          <a:solidFill>
                            <a:srgbClr val="000000"/>
                          </a:solidFill>
                          <a:effectLst/>
                          <a:latin typeface="Times New Roman"/>
                        </a:rPr>
                        <a:t>50 000,00</a:t>
                      </a:r>
                    </a:p>
                  </a:txBody>
                  <a:tcPr marL="9525" marR="9525" marT="9525" marB="0" anchor="ctr"/>
                </a:tc>
                <a:tc>
                  <a:txBody>
                    <a:bodyPr/>
                    <a:lstStyle/>
                    <a:p>
                      <a:pPr algn="ctr" fontAlgn="ctr"/>
                      <a:r>
                        <a:rPr lang="ru-RU" sz="1000" b="1" i="0" u="none" strike="noStrike">
                          <a:solidFill>
                            <a:srgbClr val="000000"/>
                          </a:solidFill>
                          <a:effectLst/>
                          <a:latin typeface="Times New Roman"/>
                        </a:rPr>
                        <a:t>120 000,00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160 000,00</a:t>
                      </a:r>
                    </a:p>
                  </a:txBody>
                  <a:tcPr marL="9525" marR="9525" marT="9525" marB="0" anchor="ctr"/>
                </a:tc>
              </a:tr>
              <a:tr h="109957">
                <a:tc>
                  <a:txBody>
                    <a:bodyPr/>
                    <a:lstStyle/>
                    <a:p>
                      <a:pPr algn="just" fontAlgn="ctr"/>
                      <a:r>
                        <a:rPr lang="ru-RU" sz="1000" b="0" i="0" u="none" strike="noStrike" dirty="0">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r>
              <a:tr h="149204">
                <a:tc>
                  <a:txBody>
                    <a:bodyPr/>
                    <a:lstStyle/>
                    <a:p>
                      <a:pPr algn="just" fontAlgn="ctr"/>
                      <a:r>
                        <a:rPr lang="ru-RU" sz="100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120 000,00</a:t>
                      </a:r>
                    </a:p>
                  </a:txBody>
                  <a:tcPr marL="9525" marR="9525" marT="9525" marB="0" anchor="ctr"/>
                </a:tc>
              </a:tr>
              <a:tr h="213446">
                <a:tc>
                  <a:txBody>
                    <a:bodyPr/>
                    <a:lstStyle/>
                    <a:p>
                      <a:pPr algn="just" fontAlgn="ctr"/>
                      <a:r>
                        <a:rPr lang="ru-RU" sz="100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50 000,00</a:t>
                      </a:r>
                    </a:p>
                  </a:txBody>
                  <a:tcPr marL="9525" marR="9525" marT="9525" marB="0" anchor="ctr"/>
                </a:tc>
                <a:tc>
                  <a:txBody>
                    <a:bodyPr/>
                    <a:lstStyle/>
                    <a:p>
                      <a:pPr algn="ctr" fontAlgn="ctr"/>
                      <a:r>
                        <a:rPr lang="ru-RU" sz="1000" b="0" i="0" u="none" strike="noStrike">
                          <a:solidFill>
                            <a:srgbClr val="000000"/>
                          </a:solidFill>
                          <a:effectLst/>
                          <a:latin typeface="Times New Roman"/>
                        </a:rPr>
                        <a:t>30 000,00</a:t>
                      </a:r>
                    </a:p>
                  </a:txBody>
                  <a:tcPr marL="9525" marR="9525" marT="9525" marB="0" anchor="ctr"/>
                </a:tc>
              </a:tr>
              <a:tr h="213446">
                <a:tc>
                  <a:txBody>
                    <a:bodyPr/>
                    <a:lstStyle/>
                    <a:p>
                      <a:pPr algn="just" fontAlgn="ctr"/>
                      <a:r>
                        <a:rPr lang="ru-RU" sz="10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821180"/>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1174289541"/>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876289414"/>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160965012"/>
              </p:ext>
            </p:extLst>
          </p:nvPr>
        </p:nvGraphicFramePr>
        <p:xfrm>
          <a:off x="89572" y="3140968"/>
          <a:ext cx="8964856" cy="3456384"/>
        </p:xfrm>
        <a:graphic>
          <a:graphicData uri="http://schemas.openxmlformats.org/drawingml/2006/table">
            <a:tbl>
              <a:tblPr firstRow="1" bandRow="1">
                <a:tableStyleId>{5C22544A-7EE6-4342-B048-85BDC9FD1C3A}</a:tableStyleId>
              </a:tblPr>
              <a:tblGrid>
                <a:gridCol w="5976664"/>
                <a:gridCol w="1008112"/>
                <a:gridCol w="1008112"/>
                <a:gridCol w="971968"/>
              </a:tblGrid>
              <a:tr h="32270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1481">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38 225 689,35</a:t>
                      </a:r>
                    </a:p>
                  </a:txBody>
                  <a:tcPr marL="9525" marR="9525" marT="9525" marB="0" anchor="ctr"/>
                </a:tc>
                <a:tc>
                  <a:txBody>
                    <a:bodyPr/>
                    <a:lstStyle/>
                    <a:p>
                      <a:pPr algn="ctr" fontAlgn="ctr"/>
                      <a:r>
                        <a:rPr lang="ru-RU" sz="1200" b="1" i="0" u="none" strike="noStrike">
                          <a:solidFill>
                            <a:srgbClr val="000000"/>
                          </a:solidFill>
                          <a:effectLst/>
                          <a:latin typeface="Times New Roman"/>
                        </a:rPr>
                        <a:t>36 323 148,68</a:t>
                      </a:r>
                    </a:p>
                  </a:txBody>
                  <a:tcPr marL="9525" marR="9525" marT="9525" marB="0" anchor="ctr"/>
                </a:tc>
                <a:tc>
                  <a:txBody>
                    <a:bodyPr/>
                    <a:lstStyle/>
                    <a:p>
                      <a:pPr algn="ctr" fontAlgn="ctr"/>
                      <a:r>
                        <a:rPr lang="ru-RU" sz="1200" b="1" i="0" u="none" strike="noStrike" dirty="0">
                          <a:solidFill>
                            <a:srgbClr val="000000"/>
                          </a:solidFill>
                          <a:effectLst/>
                          <a:latin typeface="Times New Roman"/>
                        </a:rPr>
                        <a:t>36 640 752,85</a:t>
                      </a:r>
                    </a:p>
                  </a:txBody>
                  <a:tcPr marL="9525" marR="9525" marT="9525" marB="0" anchor="ctr"/>
                </a:tc>
              </a:tr>
              <a:tr h="280858">
                <a:tc>
                  <a:txBody>
                    <a:bodyPr/>
                    <a:lstStyle/>
                    <a:p>
                      <a:pPr algn="just"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24 831 501,70</a:t>
                      </a:r>
                    </a:p>
                  </a:txBody>
                  <a:tcPr marL="9525" marR="9525" marT="9525" marB="0" anchor="ctr"/>
                </a:tc>
                <a:tc>
                  <a:txBody>
                    <a:bodyPr/>
                    <a:lstStyle/>
                    <a:p>
                      <a:pPr algn="ctr" fontAlgn="ctr"/>
                      <a:r>
                        <a:rPr lang="ru-RU" sz="1200" b="1" i="0" u="none" strike="noStrike">
                          <a:solidFill>
                            <a:srgbClr val="000000"/>
                          </a:solidFill>
                          <a:effectLst/>
                          <a:latin typeface="Times New Roman"/>
                        </a:rPr>
                        <a:t>23 709 752,62</a:t>
                      </a:r>
                    </a:p>
                  </a:txBody>
                  <a:tcPr marL="9525" marR="9525" marT="9525" marB="0" anchor="ctr"/>
                </a:tc>
                <a:tc>
                  <a:txBody>
                    <a:bodyPr/>
                    <a:lstStyle/>
                    <a:p>
                      <a:pPr algn="ctr" fontAlgn="ctr"/>
                      <a:r>
                        <a:rPr lang="ru-RU" sz="1200" b="1" i="0" u="none" strike="noStrike" dirty="0">
                          <a:solidFill>
                            <a:srgbClr val="000000"/>
                          </a:solidFill>
                          <a:effectLst/>
                          <a:latin typeface="Times New Roman"/>
                        </a:rPr>
                        <a:t>24 000 874,98</a:t>
                      </a:r>
                    </a:p>
                  </a:txBody>
                  <a:tcPr marL="9525" marR="9525" marT="9525" marB="0" anchor="ctr"/>
                </a:tc>
              </a:tr>
              <a:tr h="871757">
                <a:tc>
                  <a:txBody>
                    <a:bodyPr/>
                    <a:lstStyle/>
                    <a:p>
                      <a:pPr algn="just"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590 000,00</a:t>
                      </a:r>
                    </a:p>
                  </a:txBody>
                  <a:tcPr marL="9525" marR="9525" marT="9525" marB="0" anchor="ctr"/>
                </a:tc>
                <a:tc>
                  <a:txBody>
                    <a:bodyPr/>
                    <a:lstStyle/>
                    <a:p>
                      <a:pPr algn="ctr" fontAlgn="ctr"/>
                      <a:r>
                        <a:rPr lang="ru-RU" sz="1200" b="0" i="0" u="none" strike="noStrike">
                          <a:solidFill>
                            <a:srgbClr val="000000"/>
                          </a:solidFill>
                          <a:effectLst/>
                          <a:latin typeface="Times New Roman"/>
                        </a:rPr>
                        <a:t>637 881,60</a:t>
                      </a:r>
                    </a:p>
                  </a:txBody>
                  <a:tcPr marL="9525" marR="9525" marT="9525" marB="0" anchor="ctr"/>
                </a:tc>
                <a:tc>
                  <a:txBody>
                    <a:bodyPr/>
                    <a:lstStyle/>
                    <a:p>
                      <a:pPr algn="ctr" fontAlgn="ctr"/>
                      <a:r>
                        <a:rPr lang="ru-RU" sz="1200" b="0" i="0" u="none" strike="noStrike">
                          <a:solidFill>
                            <a:srgbClr val="000000"/>
                          </a:solidFill>
                          <a:effectLst/>
                          <a:latin typeface="Times New Roman"/>
                        </a:rPr>
                        <a:t>418 609,80</a:t>
                      </a:r>
                    </a:p>
                  </a:txBody>
                  <a:tcPr marL="9525" marR="9525" marT="9525" marB="0" anchor="ctr"/>
                </a:tc>
              </a:tr>
              <a:tr h="441481">
                <a:tc>
                  <a:txBody>
                    <a:bodyPr/>
                    <a:lstStyle/>
                    <a:p>
                      <a:pPr algn="just"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10 699 580,02</a:t>
                      </a:r>
                    </a:p>
                  </a:txBody>
                  <a:tcPr marL="9525" marR="9525" marT="9525" marB="0" anchor="ctr"/>
                </a:tc>
                <a:tc>
                  <a:txBody>
                    <a:bodyPr/>
                    <a:lstStyle/>
                    <a:p>
                      <a:pPr algn="ctr" fontAlgn="ctr"/>
                      <a:r>
                        <a:rPr lang="ru-RU" sz="1200" b="0" i="0" u="none" strike="noStrike">
                          <a:solidFill>
                            <a:srgbClr val="000000"/>
                          </a:solidFill>
                          <a:effectLst/>
                          <a:latin typeface="Times New Roman"/>
                        </a:rPr>
                        <a:t>10 349 959,36</a:t>
                      </a:r>
                    </a:p>
                  </a:txBody>
                  <a:tcPr marL="9525" marR="9525" marT="9525" marB="0" anchor="ctr"/>
                </a:tc>
                <a:tc>
                  <a:txBody>
                    <a:bodyPr/>
                    <a:lstStyle/>
                    <a:p>
                      <a:pPr algn="ctr" fontAlgn="ctr"/>
                      <a:r>
                        <a:rPr lang="ru-RU" sz="1200" b="0" i="0" u="none" strike="noStrike">
                          <a:solidFill>
                            <a:srgbClr val="000000"/>
                          </a:solidFill>
                          <a:effectLst/>
                          <a:latin typeface="Times New Roman"/>
                        </a:rPr>
                        <a:t>10 805 091,39</a:t>
                      </a:r>
                    </a:p>
                  </a:txBody>
                  <a:tcPr marL="9525" marR="9525" marT="9525" marB="0" anchor="ctr"/>
                </a:tc>
              </a:tr>
              <a:tr h="441481">
                <a:tc>
                  <a:txBody>
                    <a:bodyPr/>
                    <a:lstStyle/>
                    <a:p>
                      <a:pPr algn="just" fontAlgn="ctr"/>
                      <a:r>
                        <a:rPr lang="ru-RU" sz="1200" b="0" i="0" u="none" strike="noStrike">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847 473,68</a:t>
                      </a:r>
                    </a:p>
                  </a:txBody>
                  <a:tcPr marL="9525" marR="9525" marT="9525" marB="0" anchor="ctr"/>
                </a:tc>
                <a:tc>
                  <a:txBody>
                    <a:bodyPr/>
                    <a:lstStyle/>
                    <a:p>
                      <a:pPr algn="ctr" fontAlgn="ctr"/>
                      <a:r>
                        <a:rPr lang="ru-RU" sz="1200" b="0" i="0" u="none" strike="noStrike">
                          <a:solidFill>
                            <a:srgbClr val="000000"/>
                          </a:solidFill>
                          <a:effectLst/>
                          <a:latin typeface="Times New Roman"/>
                        </a:rPr>
                        <a:t>847 473,68</a:t>
                      </a:r>
                    </a:p>
                  </a:txBody>
                  <a:tcPr marL="9525" marR="9525" marT="9525" marB="0" anchor="ctr"/>
                </a:tc>
                <a:tc>
                  <a:txBody>
                    <a:bodyPr/>
                    <a:lstStyle/>
                    <a:p>
                      <a:pPr algn="ctr" fontAlgn="ctr"/>
                      <a:r>
                        <a:rPr lang="ru-RU" sz="1200" b="0" i="0" u="none" strike="noStrike">
                          <a:solidFill>
                            <a:srgbClr val="000000"/>
                          </a:solidFill>
                          <a:effectLst/>
                          <a:latin typeface="Times New Roman"/>
                        </a:rPr>
                        <a:t>847 473,68</a:t>
                      </a:r>
                    </a:p>
                  </a:txBody>
                  <a:tcPr marL="9525" marR="9525" marT="9525" marB="0" anchor="ctr"/>
                </a:tc>
              </a:tr>
              <a:tr h="656619">
                <a:tc>
                  <a:txBody>
                    <a:bodyPr/>
                    <a:lstStyle/>
                    <a:p>
                      <a:pPr algn="just"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12 250 000,00</a:t>
                      </a:r>
                    </a:p>
                  </a:txBody>
                  <a:tcPr marL="9525" marR="9525" marT="9525" marB="0" anchor="ctr"/>
                </a:tc>
                <a:tc>
                  <a:txBody>
                    <a:bodyPr/>
                    <a:lstStyle/>
                    <a:p>
                      <a:pPr algn="ctr" fontAlgn="ctr"/>
                      <a:r>
                        <a:rPr lang="ru-RU" sz="1200" b="0" i="0" u="none" strike="noStrike">
                          <a:solidFill>
                            <a:srgbClr val="000000"/>
                          </a:solidFill>
                          <a:effectLst/>
                          <a:latin typeface="Times New Roman"/>
                        </a:rPr>
                        <a:t>11 874 437,98</a:t>
                      </a:r>
                    </a:p>
                  </a:txBody>
                  <a:tcPr marL="9525" marR="9525" marT="9525" marB="0" anchor="ctr"/>
                </a:tc>
                <a:tc>
                  <a:txBody>
                    <a:bodyPr/>
                    <a:lstStyle/>
                    <a:p>
                      <a:pPr algn="ctr" fontAlgn="ctr"/>
                      <a:r>
                        <a:rPr lang="ru-RU" sz="1200" b="0" i="0" u="none" strike="noStrike" dirty="0">
                          <a:solidFill>
                            <a:srgbClr val="000000"/>
                          </a:solidFill>
                          <a:effectLst/>
                          <a:latin typeface="Times New Roman"/>
                        </a:rPr>
                        <a:t>11 929 700,11</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79896" y="3761472"/>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326967944"/>
              </p:ext>
            </p:extLst>
          </p:nvPr>
        </p:nvGraphicFramePr>
        <p:xfrm>
          <a:off x="35496" y="692696"/>
          <a:ext cx="9038952" cy="2910810"/>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just"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12 837 507,15</a:t>
                      </a:r>
                    </a:p>
                  </a:txBody>
                  <a:tcPr marL="9525" marR="9525" marT="9525" marB="0" anchor="ctr"/>
                </a:tc>
                <a:tc>
                  <a:txBody>
                    <a:bodyPr/>
                    <a:lstStyle/>
                    <a:p>
                      <a:pPr algn="ctr" fontAlgn="ctr"/>
                      <a:r>
                        <a:rPr lang="ru-RU" sz="1200" b="1" i="0" u="none" strike="noStrike" dirty="0">
                          <a:solidFill>
                            <a:srgbClr val="000000"/>
                          </a:solidFill>
                          <a:effectLst/>
                          <a:latin typeface="Times New Roman"/>
                        </a:rPr>
                        <a:t>12 056 715,56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12 083 197,37</a:t>
                      </a:r>
                    </a:p>
                  </a:txBody>
                  <a:tcPr marL="9525" marR="9525" marT="9525" marB="0" anchor="ctr"/>
                </a:tc>
              </a:tr>
              <a:tr h="325363">
                <a:tc>
                  <a:txBody>
                    <a:bodyPr/>
                    <a:lstStyle/>
                    <a:p>
                      <a:pPr algn="just"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just"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8 505 962,89</a:t>
                      </a:r>
                    </a:p>
                  </a:txBody>
                  <a:tcPr marL="9525" marR="9525" marT="9525" marB="0" anchor="ctr"/>
                </a:tc>
                <a:tc>
                  <a:txBody>
                    <a:bodyPr/>
                    <a:lstStyle/>
                    <a:p>
                      <a:pPr algn="ctr" fontAlgn="ctr"/>
                      <a:r>
                        <a:rPr lang="ru-RU" sz="1200" b="0" i="0" u="none" strike="noStrike">
                          <a:solidFill>
                            <a:srgbClr val="000000"/>
                          </a:solidFill>
                          <a:effectLst/>
                          <a:latin typeface="Times New Roman"/>
                        </a:rPr>
                        <a:t>7 713 401,37</a:t>
                      </a:r>
                    </a:p>
                  </a:txBody>
                  <a:tcPr marL="9525" marR="9525" marT="9525" marB="0" anchor="ctr"/>
                </a:tc>
                <a:tc>
                  <a:txBody>
                    <a:bodyPr/>
                    <a:lstStyle/>
                    <a:p>
                      <a:pPr algn="ctr" fontAlgn="ctr"/>
                      <a:r>
                        <a:rPr lang="ru-RU" sz="1200" b="0" i="0" u="none" strike="noStrike">
                          <a:solidFill>
                            <a:srgbClr val="000000"/>
                          </a:solidFill>
                          <a:effectLst/>
                          <a:latin typeface="Times New Roman"/>
                        </a:rPr>
                        <a:t>7 736 651,37</a:t>
                      </a:r>
                    </a:p>
                  </a:txBody>
                  <a:tcPr marL="9525" marR="9525" marT="9525" marB="0" anchor="ctr"/>
                </a:tc>
              </a:tr>
              <a:tr h="333737">
                <a:tc>
                  <a:txBody>
                    <a:bodyPr/>
                    <a:lstStyle/>
                    <a:p>
                      <a:pPr algn="just" fontAlgn="ctr"/>
                      <a:r>
                        <a:rPr lang="ru-RU" sz="1200" b="0" i="0" u="none" strike="noStrike" dirty="0">
                          <a:solidFill>
                            <a:srgbClr val="000000"/>
                          </a:solidFill>
                          <a:effectLst/>
                          <a:latin typeface="Times New Roman"/>
                        </a:rPr>
                        <a:t>Содержание и обустройство остановочных пунктов, расположенных на 1164 км р. Печора в районе местечка </a:t>
                      </a:r>
                      <a:r>
                        <a:rPr lang="ru-RU" sz="1200" b="0" i="0" u="none" strike="noStrike" dirty="0" err="1">
                          <a:solidFill>
                            <a:srgbClr val="000000"/>
                          </a:solidFill>
                          <a:effectLst/>
                          <a:latin typeface="Times New Roman"/>
                        </a:rPr>
                        <a:t>Кузьдибож</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267 498,26</a:t>
                      </a:r>
                    </a:p>
                  </a:txBody>
                  <a:tcPr marL="9525" marR="9525" marT="9525" marB="0" anchor="ctr"/>
                </a:tc>
                <a:tc>
                  <a:txBody>
                    <a:bodyPr/>
                    <a:lstStyle/>
                    <a:p>
                      <a:pPr algn="ctr" fontAlgn="ctr"/>
                      <a:r>
                        <a:rPr lang="ru-RU" sz="1200" b="0" i="0" u="none" strike="noStrike">
                          <a:solidFill>
                            <a:srgbClr val="000000"/>
                          </a:solidFill>
                          <a:effectLst/>
                          <a:latin typeface="Times New Roman"/>
                        </a:rPr>
                        <a:t>279 268,19</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r>
              <a:tr h="329550">
                <a:tc>
                  <a:txBody>
                    <a:bodyPr/>
                    <a:lstStyle/>
                    <a:p>
                      <a:pPr algn="just"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288032">
                <a:tc>
                  <a:txBody>
                    <a:bodyPr/>
                    <a:lstStyle/>
                    <a:p>
                      <a:pPr algn="just"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556 680,50</a:t>
                      </a:r>
                    </a:p>
                  </a:txBody>
                  <a:tcPr marL="9525" marR="9525" marT="9525" marB="0" anchor="ctr"/>
                </a:tc>
                <a:tc>
                  <a:txBody>
                    <a:bodyPr/>
                    <a:lstStyle/>
                    <a:p>
                      <a:pPr algn="ctr" fontAlgn="ctr"/>
                      <a:r>
                        <a:rPr lang="ru-RU" sz="1200" b="1" i="0" u="none" strike="noStrike" dirty="0">
                          <a:solidFill>
                            <a:srgbClr val="000000"/>
                          </a:solidFill>
                          <a:effectLst/>
                          <a:latin typeface="Times New Roman"/>
                        </a:rPr>
                        <a:t>556 680,50</a:t>
                      </a:r>
                    </a:p>
                  </a:txBody>
                  <a:tcPr marL="9525" marR="9525" marT="9525" marB="0" anchor="ctr"/>
                </a:tc>
                <a:tc>
                  <a:txBody>
                    <a:bodyPr/>
                    <a:lstStyle/>
                    <a:p>
                      <a:pPr algn="ctr" fontAlgn="ctr"/>
                      <a:r>
                        <a:rPr lang="ru-RU" sz="1200" b="1" i="0" u="none" strike="noStrike" dirty="0">
                          <a:solidFill>
                            <a:srgbClr val="000000"/>
                          </a:solidFill>
                          <a:effectLst/>
                          <a:latin typeface="Times New Roman"/>
                        </a:rPr>
                        <a:t>556 680,50</a:t>
                      </a:r>
                    </a:p>
                  </a:txBody>
                  <a:tcPr marL="9525" marR="9525" marT="9525" marB="0" anchor="ctr"/>
                </a:tc>
              </a:tr>
              <a:tr h="175164">
                <a:tc>
                  <a:txBody>
                    <a:bodyPr/>
                    <a:lstStyle/>
                    <a:p>
                      <a:pPr algn="just"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r>
              <a:tr h="341656">
                <a:tc>
                  <a:txBody>
                    <a:bodyPr/>
                    <a:lstStyle/>
                    <a:p>
                      <a:pPr algn="just"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384376" cy="2119848"/>
          </a:xfrm>
          <a:prstGeom prst="rect">
            <a:avLst/>
          </a:prstGeom>
          <a:ln>
            <a:noFill/>
          </a:ln>
        </p:spPr>
      </p:pic>
      <p:graphicFrame>
        <p:nvGraphicFramePr>
          <p:cNvPr id="580" name="Table 1"/>
          <p:cNvGraphicFramePr/>
          <p:nvPr>
            <p:extLst>
              <p:ext uri="{D42A27DB-BD31-4B8C-83A1-F6EECF244321}">
                <p14:modId xmlns:p14="http://schemas.microsoft.com/office/powerpoint/2010/main" val="410555969"/>
              </p:ext>
            </p:extLst>
          </p:nvPr>
        </p:nvGraphicFramePr>
        <p:xfrm>
          <a:off x="185616" y="3429000"/>
          <a:ext cx="8778873" cy="2827988"/>
        </p:xfrm>
        <a:graphic>
          <a:graphicData uri="http://schemas.openxmlformats.org/drawingml/2006/table">
            <a:tbl>
              <a:tblPr/>
              <a:tblGrid>
                <a:gridCol w="5075819"/>
                <a:gridCol w="1227170"/>
                <a:gridCol w="1115611"/>
                <a:gridCol w="1360273"/>
              </a:tblGrid>
              <a:tr h="432048">
                <a:tc>
                  <a:txBody>
                    <a:bodyPr/>
                    <a:lstStyle/>
                    <a:p>
                      <a:pPr algn="ctr"/>
                      <a:r>
                        <a:rPr lang="ru-RU" sz="1200" b="1" strike="noStrike" spc="-1" dirty="0">
                          <a:latin typeface="Times New Roman"/>
                        </a:rPr>
                        <a:t>Наименование мероприятия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2022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2023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200" b="1" strike="noStrike" spc="-1" dirty="0" smtClean="0">
                          <a:latin typeface="Times New Roman"/>
                        </a:rPr>
                        <a:t>2024  </a:t>
                      </a:r>
                      <a:r>
                        <a:rPr lang="ru-RU" sz="1200" b="1" strike="noStrike" spc="-1" dirty="0">
                          <a:latin typeface="Times New Roman"/>
                        </a:rPr>
                        <a:t>год</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smtClean="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590,0</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637,9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solidFill>
                            <a:srgbClr val="000000"/>
                          </a:solidFill>
                          <a:effectLst/>
                          <a:latin typeface="Times New Roman"/>
                        </a:rPr>
                        <a:t>418,6</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699,6</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349,9</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10 </a:t>
                      </a:r>
                      <a:r>
                        <a:rPr lang="ru-RU" sz="1200" b="0" i="0" u="none" strike="noStrike" dirty="0" smtClean="0">
                          <a:solidFill>
                            <a:srgbClr val="000000"/>
                          </a:solidFill>
                          <a:effectLst/>
                          <a:latin typeface="Times New Roman"/>
                        </a:rPr>
                        <a:t>805,1</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just"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847,5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12 137,1</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11 835,3</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12 071,2</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685838261"/>
              </p:ext>
            </p:extLst>
          </p:nvPr>
        </p:nvGraphicFramePr>
        <p:xfrm>
          <a:off x="215380" y="1143876"/>
          <a:ext cx="4392488" cy="19970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6300854"/>
              </p:ext>
            </p:extLst>
          </p:nvPr>
        </p:nvGraphicFramePr>
        <p:xfrm>
          <a:off x="71499" y="908720"/>
          <a:ext cx="9001001" cy="5813051"/>
        </p:xfrm>
        <a:graphic>
          <a:graphicData uri="http://schemas.openxmlformats.org/drawingml/2006/table">
            <a:tbl>
              <a:tblPr firstRow="1" bandRow="1">
                <a:tableStyleId>{5C22544A-7EE6-4342-B048-85BDC9FD1C3A}</a:tableStyleId>
              </a:tblPr>
              <a:tblGrid>
                <a:gridCol w="6387806"/>
                <a:gridCol w="871065"/>
                <a:gridCol w="871065"/>
                <a:gridCol w="871065"/>
              </a:tblGrid>
              <a:tr h="25122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682">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2 366 078,00</a:t>
                      </a:r>
                    </a:p>
                  </a:txBody>
                  <a:tcPr marL="9525" marR="9525" marT="9525" marB="0" anchor="ctr"/>
                </a:tc>
                <a:tc>
                  <a:txBody>
                    <a:bodyPr/>
                    <a:lstStyle/>
                    <a:p>
                      <a:pPr algn="ctr" fontAlgn="ctr"/>
                      <a:r>
                        <a:rPr lang="ru-RU" sz="1200" b="1" i="0" u="none" strike="noStrike">
                          <a:solidFill>
                            <a:srgbClr val="000000"/>
                          </a:solidFill>
                          <a:effectLst/>
                          <a:latin typeface="Times New Roman"/>
                        </a:rPr>
                        <a:t>4 336 271,00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4 030 271,00</a:t>
                      </a:r>
                    </a:p>
                  </a:txBody>
                  <a:tcPr marL="9525" marR="9525" marT="9525" marB="0" anchor="ctr"/>
                </a:tc>
              </a:tr>
              <a:tr h="176206">
                <a:tc>
                  <a:txBody>
                    <a:bodyPr/>
                    <a:lstStyle/>
                    <a:p>
                      <a:pPr algn="just"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1 402 078,00</a:t>
                      </a:r>
                    </a:p>
                  </a:txBody>
                  <a:tcPr marL="9525" marR="9525" marT="9525" marB="0" anchor="ctr"/>
                </a:tc>
                <a:tc>
                  <a:txBody>
                    <a:bodyPr/>
                    <a:lstStyle/>
                    <a:p>
                      <a:pPr algn="ctr" fontAlgn="ctr"/>
                      <a:r>
                        <a:rPr lang="ru-RU" sz="1200" b="1" i="0" u="none" strike="noStrike">
                          <a:solidFill>
                            <a:srgbClr val="000000"/>
                          </a:solidFill>
                          <a:effectLst/>
                          <a:latin typeface="Times New Roman"/>
                        </a:rPr>
                        <a:t>3 262 271,00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3 102 271,00</a:t>
                      </a:r>
                    </a:p>
                  </a:txBody>
                  <a:tcPr marL="9525" marR="9525" marT="9525" marB="0" anchor="ctr"/>
                </a:tc>
              </a:tr>
              <a:tr h="234178">
                <a:tc>
                  <a:txBody>
                    <a:bodyPr/>
                    <a:lstStyle/>
                    <a:p>
                      <a:pPr algn="just"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a:t>
                      </a:r>
                      <a:r>
                        <a:rPr lang="ru-RU" sz="1200" b="0" i="0" u="none" strike="noStrike" dirty="0" smtClean="0">
                          <a:solidFill>
                            <a:srgbClr val="000000"/>
                          </a:solidFill>
                          <a:effectLst/>
                          <a:latin typeface="Times New Roman"/>
                        </a:rPr>
                        <a:t>родителей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59 900,00</a:t>
                      </a:r>
                    </a:p>
                  </a:txBody>
                  <a:tcPr marL="9525" marR="9525" marT="9525" marB="0" anchor="ctr"/>
                </a:tc>
                <a:tc>
                  <a:txBody>
                    <a:bodyPr/>
                    <a:lstStyle/>
                    <a:p>
                      <a:pPr algn="ctr" fontAlgn="ctr"/>
                      <a:r>
                        <a:rPr lang="ru-RU" sz="1200" b="0" i="0" u="none" strike="noStrike">
                          <a:solidFill>
                            <a:srgbClr val="000000"/>
                          </a:solidFill>
                          <a:effectLst/>
                          <a:latin typeface="Times New Roman"/>
                        </a:rPr>
                        <a:t>1 746 294,00</a:t>
                      </a:r>
                    </a:p>
                  </a:txBody>
                  <a:tcPr marL="9525" marR="9525" marT="9525" marB="0" anchor="ctr"/>
                </a:tc>
                <a:tc>
                  <a:txBody>
                    <a:bodyPr/>
                    <a:lstStyle/>
                    <a:p>
                      <a:pPr algn="ctr" fontAlgn="ctr"/>
                      <a:r>
                        <a:rPr lang="ru-RU" sz="1200" b="0" i="0" u="none" strike="noStrike">
                          <a:solidFill>
                            <a:srgbClr val="000000"/>
                          </a:solidFill>
                          <a:effectLst/>
                          <a:latin typeface="Times New Roman"/>
                        </a:rPr>
                        <a:t>1 746 294,00</a:t>
                      </a:r>
                    </a:p>
                  </a:txBody>
                  <a:tcPr marL="9525" marR="9525" marT="9525" marB="0" anchor="ctr"/>
                </a:tc>
              </a:tr>
              <a:tr h="678653">
                <a:tc>
                  <a:txBody>
                    <a:bodyPr/>
                    <a:lstStyle/>
                    <a:p>
                      <a:pPr algn="just"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890 284,00</a:t>
                      </a:r>
                    </a:p>
                  </a:txBody>
                  <a:tcPr marL="9525" marR="9525" marT="9525" marB="0" anchor="ctr"/>
                </a:tc>
                <a:tc>
                  <a:txBody>
                    <a:bodyPr/>
                    <a:lstStyle/>
                    <a:p>
                      <a:pPr algn="ctr" fontAlgn="ctr"/>
                      <a:r>
                        <a:rPr lang="ru-RU" sz="1200" b="0" i="0" u="none" strike="noStrike">
                          <a:solidFill>
                            <a:srgbClr val="000000"/>
                          </a:solidFill>
                          <a:effectLst/>
                          <a:latin typeface="Times New Roman"/>
                        </a:rPr>
                        <a:t>890 784,00</a:t>
                      </a:r>
                    </a:p>
                  </a:txBody>
                  <a:tcPr marL="9525" marR="9525" marT="9525" marB="0" anchor="ctr"/>
                </a:tc>
                <a:tc>
                  <a:txBody>
                    <a:bodyPr/>
                    <a:lstStyle/>
                    <a:p>
                      <a:pPr algn="ctr" fontAlgn="ctr"/>
                      <a:r>
                        <a:rPr lang="ru-RU" sz="1200" b="0" i="0" u="none" strike="noStrike">
                          <a:solidFill>
                            <a:srgbClr val="000000"/>
                          </a:solidFill>
                          <a:effectLst/>
                          <a:latin typeface="Times New Roman"/>
                        </a:rPr>
                        <a:t>890 784,00</a:t>
                      </a:r>
                    </a:p>
                  </a:txBody>
                  <a:tcPr marL="9525" marR="9525" marT="9525" marB="0" anchor="ctr"/>
                </a:tc>
              </a:tr>
              <a:tr h="846136">
                <a:tc>
                  <a:txBody>
                    <a:bodyPr/>
                    <a:lstStyle/>
                    <a:p>
                      <a:pPr algn="just" fontAlgn="ctr"/>
                      <a:r>
                        <a:rPr lang="ru-RU" sz="1200" b="0" i="0" u="none" strike="noStrike" dirty="0">
                          <a:solidFill>
                            <a:srgbClr val="000000"/>
                          </a:solidFill>
                          <a:effectLst/>
                          <a:latin typeface="Times New Roman"/>
                        </a:rPr>
                        <a:t>Осуществление государственных полномочий по осуществлению контроля за использование и сохранностью жилых помещений, нанимателями или членами семей нанимателей по договорам социального найма либо собственниками которых являются дети-сироты и дети, оставшиеся без попечения родителей, за обеспечением надлежащего санитарного и технического состояния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14 800,00</a:t>
                      </a:r>
                    </a:p>
                  </a:txBody>
                  <a:tcPr marL="9525" marR="9525" marT="9525" marB="0" anchor="ctr"/>
                </a:tc>
                <a:tc>
                  <a:txBody>
                    <a:bodyPr/>
                    <a:lstStyle/>
                    <a:p>
                      <a:pPr algn="ctr" fontAlgn="ctr"/>
                      <a:r>
                        <a:rPr lang="ru-RU" sz="1200" b="0" i="0" u="none" strike="noStrike">
                          <a:solidFill>
                            <a:srgbClr val="000000"/>
                          </a:solidFill>
                          <a:effectLst/>
                          <a:latin typeface="Times New Roman"/>
                        </a:rPr>
                        <a:t>15 300,00</a:t>
                      </a:r>
                    </a:p>
                  </a:txBody>
                  <a:tcPr marL="9525" marR="9525" marT="9525" marB="0" anchor="ctr"/>
                </a:tc>
                <a:tc>
                  <a:txBody>
                    <a:bodyPr/>
                    <a:lstStyle/>
                    <a:p>
                      <a:pPr algn="ctr" fontAlgn="ctr"/>
                      <a:r>
                        <a:rPr lang="ru-RU" sz="1200" b="0" i="0" u="none" strike="noStrike">
                          <a:solidFill>
                            <a:srgbClr val="000000"/>
                          </a:solidFill>
                          <a:effectLst/>
                          <a:latin typeface="Times New Roman"/>
                        </a:rPr>
                        <a:t>15 300,00</a:t>
                      </a:r>
                    </a:p>
                  </a:txBody>
                  <a:tcPr marL="9525" marR="9525" marT="9525" marB="0" anchor="ctr"/>
                </a:tc>
              </a:tr>
              <a:tr h="176206">
                <a:tc>
                  <a:txBody>
                    <a:bodyPr/>
                    <a:lstStyle/>
                    <a:p>
                      <a:pPr algn="just"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437 094,00</a:t>
                      </a:r>
                    </a:p>
                  </a:txBody>
                  <a:tcPr marL="9525" marR="9525" marT="9525" marB="0" anchor="ctr"/>
                </a:tc>
                <a:tc>
                  <a:txBody>
                    <a:bodyPr/>
                    <a:lstStyle/>
                    <a:p>
                      <a:pPr algn="ctr" fontAlgn="ctr"/>
                      <a:r>
                        <a:rPr lang="ru-RU" sz="1200" b="0" i="0" u="none" strike="noStrike">
                          <a:solidFill>
                            <a:srgbClr val="000000"/>
                          </a:solidFill>
                          <a:effectLst/>
                          <a:latin typeface="Times New Roman"/>
                        </a:rPr>
                        <a:t>609 893,00</a:t>
                      </a:r>
                    </a:p>
                  </a:txBody>
                  <a:tcPr marL="9525" marR="9525" marT="9525" marB="0" anchor="ctr"/>
                </a:tc>
                <a:tc>
                  <a:txBody>
                    <a:bodyPr/>
                    <a:lstStyle/>
                    <a:p>
                      <a:pPr algn="ctr" fontAlgn="ctr"/>
                      <a:r>
                        <a:rPr lang="ru-RU" sz="1200" b="0" i="0" u="none" strike="noStrike">
                          <a:solidFill>
                            <a:srgbClr val="000000"/>
                          </a:solidFill>
                          <a:effectLst/>
                          <a:latin typeface="Times New Roman"/>
                        </a:rPr>
                        <a:t>449 893,00</a:t>
                      </a:r>
                    </a:p>
                  </a:txBody>
                  <a:tcPr marL="9525" marR="9525" marT="9525" marB="0" anchor="ctr"/>
                </a:tc>
              </a:tr>
              <a:tr h="176206">
                <a:tc>
                  <a:txBody>
                    <a:bodyPr/>
                    <a:lstStyle/>
                    <a:p>
                      <a:pPr algn="just" fontAlgn="ctr"/>
                      <a:r>
                        <a:rPr lang="ru-RU" sz="1200" b="1" i="0" u="none" strike="noStrike" dirty="0">
                          <a:solidFill>
                            <a:srgbClr val="000000"/>
                          </a:solidFill>
                          <a:effectLst/>
                          <a:latin typeface="Times New Roman"/>
                        </a:rPr>
                        <a:t>Подпрограмма 2 «Социальная поддержка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a:solidFill>
                            <a:srgbClr val="000000"/>
                          </a:solidFill>
                          <a:effectLst/>
                          <a:latin typeface="Times New Roman"/>
                        </a:rPr>
                        <a:t>378 000,00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378 000,00</a:t>
                      </a:r>
                    </a:p>
                  </a:txBody>
                  <a:tcPr marL="9525" marR="9525" marT="9525" marB="0" anchor="ctr"/>
                </a:tc>
              </a:tr>
              <a:tr h="176206">
                <a:tc>
                  <a:txBody>
                    <a:bodyPr/>
                    <a:lstStyle/>
                    <a:p>
                      <a:pPr algn="just" fontAlgn="ctr"/>
                      <a:r>
                        <a:rPr lang="ru-RU" sz="1200" b="0" i="0" u="none" strike="noStrike" dirty="0">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c>
                  <a:txBody>
                    <a:bodyPr/>
                    <a:lstStyle/>
                    <a:p>
                      <a:pPr algn="ctr" fontAlgn="ctr"/>
                      <a:r>
                        <a:rPr lang="ru-RU" sz="1200" b="0" i="0" u="none" strike="noStrike">
                          <a:solidFill>
                            <a:srgbClr val="000000"/>
                          </a:solidFill>
                          <a:effectLst/>
                          <a:latin typeface="Times New Roman"/>
                        </a:rPr>
                        <a:t>236 000,00</a:t>
                      </a:r>
                    </a:p>
                  </a:txBody>
                  <a:tcPr marL="9525" marR="9525" marT="9525" marB="0" anchor="ctr"/>
                </a:tc>
              </a:tr>
              <a:tr h="211116">
                <a:tc>
                  <a:txBody>
                    <a:bodyPr/>
                    <a:lstStyle/>
                    <a:p>
                      <a:pPr algn="just" fontAlgn="ctr"/>
                      <a:r>
                        <a:rPr lang="ru-RU" sz="1200" b="0" i="0" u="none" strike="noStrike" dirty="0">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343688">
                <a:tc>
                  <a:txBody>
                    <a:bodyPr/>
                    <a:lstStyle/>
                    <a:p>
                      <a:pPr algn="just"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c>
                  <a:txBody>
                    <a:bodyPr/>
                    <a:lstStyle/>
                    <a:p>
                      <a:pPr algn="ctr" fontAlgn="ctr"/>
                      <a:r>
                        <a:rPr lang="ru-RU" sz="1200" b="0" i="0" u="none" strike="noStrike">
                          <a:solidFill>
                            <a:srgbClr val="000000"/>
                          </a:solidFill>
                          <a:effectLst/>
                          <a:latin typeface="Times New Roman"/>
                        </a:rPr>
                        <a:t>2 000,00</a:t>
                      </a:r>
                    </a:p>
                  </a:txBody>
                  <a:tcPr marL="9525" marR="9525" marT="9525" marB="0" anchor="ctr"/>
                </a:tc>
              </a:tr>
              <a:tr h="176206">
                <a:tc>
                  <a:txBody>
                    <a:bodyPr/>
                    <a:lstStyle/>
                    <a:p>
                      <a:pPr algn="just" fontAlgn="ctr"/>
                      <a:r>
                        <a:rPr lang="ru-RU" sz="1200" b="1" i="0" u="none" strike="noStrike" dirty="0">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350 000,00</a:t>
                      </a:r>
                    </a:p>
                  </a:txBody>
                  <a:tcPr marL="9525" marR="9525" marT="9525" marB="0" anchor="ctr"/>
                </a:tc>
                <a:tc>
                  <a:txBody>
                    <a:bodyPr/>
                    <a:lstStyle/>
                    <a:p>
                      <a:pPr algn="ctr" fontAlgn="ctr"/>
                      <a:r>
                        <a:rPr lang="ru-RU" sz="1200" b="1" i="0" u="none" strike="noStrike">
                          <a:solidFill>
                            <a:srgbClr val="000000"/>
                          </a:solidFill>
                          <a:effectLst/>
                          <a:latin typeface="Times New Roman"/>
                        </a:rPr>
                        <a:t>350 000,00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350 000,00</a:t>
                      </a:r>
                    </a:p>
                  </a:txBody>
                  <a:tcPr marL="9525" marR="9525" marT="9525" marB="0" anchor="ctr"/>
                </a:tc>
              </a:tr>
              <a:tr h="176206">
                <a:tc>
                  <a:txBody>
                    <a:bodyPr/>
                    <a:lstStyle/>
                    <a:p>
                      <a:pPr algn="just" fontAlgn="ctr"/>
                      <a:r>
                        <a:rPr lang="ru-RU" sz="1200" b="0" i="0" u="none" strike="noStrike">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r>
              <a:tr h="176206">
                <a:tc>
                  <a:txBody>
                    <a:bodyPr/>
                    <a:lstStyle/>
                    <a:p>
                      <a:pPr algn="just"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86 000,00</a:t>
                      </a:r>
                    </a:p>
                  </a:txBody>
                  <a:tcPr marL="9525" marR="9525" marT="9525" marB="0" anchor="ctr"/>
                </a:tc>
                <a:tc>
                  <a:txBody>
                    <a:bodyPr/>
                    <a:lstStyle/>
                    <a:p>
                      <a:pPr algn="ctr" fontAlgn="ctr"/>
                      <a:r>
                        <a:rPr lang="ru-RU" sz="1200" b="1" i="0" u="none" strike="noStrike">
                          <a:solidFill>
                            <a:srgbClr val="000000"/>
                          </a:solidFill>
                          <a:effectLst/>
                          <a:latin typeface="Times New Roman"/>
                        </a:rPr>
                        <a:t>196 000,00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343688">
                <a:tc>
                  <a:txBody>
                    <a:bodyPr/>
                    <a:lstStyle/>
                    <a:p>
                      <a:pPr algn="just"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66695">
                <a:tc>
                  <a:txBody>
                    <a:bodyPr/>
                    <a:lstStyle/>
                    <a:p>
                      <a:pPr algn="just" fontAlgn="ctr"/>
                      <a:r>
                        <a:rPr lang="ru-RU" sz="1200" b="0" i="0" u="none" strike="noStrike" dirty="0">
                          <a:solidFill>
                            <a:srgbClr val="000000"/>
                          </a:solidFill>
                          <a:effectLst/>
                          <a:latin typeface="Times New Roman"/>
                        </a:rPr>
                        <a:t>Адаптация </a:t>
                      </a:r>
                      <a:r>
                        <a:rPr lang="ru-RU" sz="1200" b="0" i="0" u="none" strike="noStrike" dirty="0" smtClean="0">
                          <a:solidFill>
                            <a:srgbClr val="000000"/>
                          </a:solidFill>
                          <a:effectLst/>
                          <a:latin typeface="Times New Roman"/>
                        </a:rPr>
                        <a:t>МУ сферы </a:t>
                      </a:r>
                      <a:r>
                        <a:rPr lang="ru-RU" sz="1200" b="0" i="0" u="none" strike="noStrike" dirty="0">
                          <a:solidFill>
                            <a:srgbClr val="000000"/>
                          </a:solidFill>
                          <a:effectLst/>
                          <a:latin typeface="Times New Roman"/>
                        </a:rPr>
                        <a:t>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3688">
                <a:tc>
                  <a:txBody>
                    <a:bodyPr/>
                    <a:lstStyle/>
                    <a:p>
                      <a:pPr algn="just"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a:t>
                      </a:r>
                      <a:r>
                        <a:rPr lang="ru-RU" sz="1200" b="0" i="0" u="none" strike="noStrike" dirty="0" smtClean="0">
                          <a:solidFill>
                            <a:srgbClr val="000000"/>
                          </a:solidFill>
                          <a:effectLst/>
                          <a:latin typeface="Times New Roman"/>
                        </a:rPr>
                        <a:t>населения</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76206">
                <a:tc>
                  <a:txBody>
                    <a:bodyPr/>
                    <a:lstStyle/>
                    <a:p>
                      <a:pPr algn="just" fontAlgn="ctr"/>
                      <a:r>
                        <a:rPr lang="ru-RU" sz="1200" b="1" i="0" u="none" strike="noStrike" dirty="0">
                          <a:solidFill>
                            <a:srgbClr val="000000"/>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tc>
              </a:tr>
              <a:tr h="176206">
                <a:tc>
                  <a:txBody>
                    <a:bodyPr/>
                    <a:lstStyle/>
                    <a:p>
                      <a:pPr algn="just" fontAlgn="ctr"/>
                      <a:r>
                        <a:rPr lang="ru-RU" sz="1200" b="0" i="0" u="none" strike="noStrike" dirty="0">
                          <a:solidFill>
                            <a:srgbClr val="000000"/>
                          </a:solidFill>
                          <a:effectLst/>
                          <a:latin typeface="Times New Roman"/>
                        </a:rPr>
                        <a:t>Финансовая поддержка социально ориентированных некоммерческих организаций</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723688512"/>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3126397912"/>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dirty="0">
                          <a:solidFill>
                            <a:srgbClr val="000000"/>
                          </a:solidFill>
                          <a:effectLst/>
                          <a:latin typeface="Times New Roman"/>
                        </a:rPr>
                        <a:t>98 882 350,63</a:t>
                      </a:r>
                    </a:p>
                  </a:txBody>
                  <a:tcPr marL="9525" marR="9525" marT="9525" marB="0" anchor="ctr"/>
                </a:tc>
                <a:tc>
                  <a:txBody>
                    <a:bodyPr/>
                    <a:lstStyle/>
                    <a:p>
                      <a:pPr algn="ctr" fontAlgn="ctr"/>
                      <a:r>
                        <a:rPr lang="ru-RU" sz="1200" b="1" i="0" u="none" strike="noStrike" dirty="0">
                          <a:solidFill>
                            <a:srgbClr val="000000"/>
                          </a:solidFill>
                          <a:effectLst/>
                          <a:latin typeface="Times New Roman"/>
                        </a:rPr>
                        <a:t>89 029 153,51</a:t>
                      </a:r>
                    </a:p>
                  </a:txBody>
                  <a:tcPr marL="9525" marR="9525" marT="9525" marB="0" anchor="ctr"/>
                </a:tc>
                <a:tc>
                  <a:txBody>
                    <a:bodyPr/>
                    <a:lstStyle/>
                    <a:p>
                      <a:pPr algn="ctr" fontAlgn="ctr"/>
                      <a:r>
                        <a:rPr lang="ru-RU" sz="1200" b="1" i="0" u="none" strike="noStrike" dirty="0">
                          <a:solidFill>
                            <a:srgbClr val="000000"/>
                          </a:solidFill>
                          <a:effectLst/>
                          <a:latin typeface="Times New Roman"/>
                        </a:rPr>
                        <a:t>89 387 168,69</a:t>
                      </a:r>
                    </a:p>
                  </a:txBody>
                  <a:tcPr marL="9525" marR="9525" marT="9525" marB="0" anchor="ctr"/>
                </a:tc>
              </a:tr>
              <a:tr h="247868">
                <a:tc>
                  <a:txBody>
                    <a:bodyPr/>
                    <a:lstStyle/>
                    <a:p>
                      <a:pPr algn="just" fontAlgn="ctr"/>
                      <a:r>
                        <a:rPr lang="ru-RU" sz="1200" b="1" i="0" u="none" strike="noStrike">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just" fontAlgn="ctr"/>
                      <a:r>
                        <a:rPr lang="ru-RU" sz="1200" b="0" i="0" u="none" strike="noStrike">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just" fontAlgn="ctr"/>
                      <a:r>
                        <a:rPr lang="ru-RU" sz="1200" b="1" i="0" u="none" strike="noStrike">
                          <a:solidFill>
                            <a:srgbClr val="000000"/>
                          </a:solidFill>
                          <a:effectLst/>
                          <a:latin typeface="Times New Roman"/>
                        </a:rPr>
                        <a:t>Подпрограмма 2 «Развитие кадрового потенциала»</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10 000,00</a:t>
                      </a:r>
                    </a:p>
                  </a:txBody>
                  <a:tcPr marL="9525" marR="9525" marT="9525" marB="0" anchor="ctr"/>
                </a:tc>
              </a:tr>
              <a:tr h="1051205">
                <a:tc>
                  <a:txBody>
                    <a:bodyPr/>
                    <a:lstStyle/>
                    <a:p>
                      <a:pPr algn="just"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259232">
                <a:tc>
                  <a:txBody>
                    <a:bodyPr/>
                    <a:lstStyle/>
                    <a:p>
                      <a:pPr algn="just" fontAlgn="ctr"/>
                      <a:r>
                        <a:rPr lang="ru-RU" sz="1200" b="1" i="0" u="none" strike="noStrike">
                          <a:solidFill>
                            <a:srgbClr val="000000"/>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85 831 117,24</a:t>
                      </a:r>
                    </a:p>
                  </a:txBody>
                  <a:tcPr marL="9525" marR="9525" marT="9525" marB="0" anchor="ctr"/>
                </a:tc>
                <a:tc>
                  <a:txBody>
                    <a:bodyPr/>
                    <a:lstStyle/>
                    <a:p>
                      <a:pPr algn="ctr" fontAlgn="ctr"/>
                      <a:r>
                        <a:rPr lang="ru-RU" sz="1200" b="1" i="0" u="none" strike="noStrike" dirty="0">
                          <a:solidFill>
                            <a:srgbClr val="000000"/>
                          </a:solidFill>
                          <a:effectLst/>
                          <a:latin typeface="Times New Roman"/>
                        </a:rPr>
                        <a:t>77 569 354,52</a:t>
                      </a:r>
                    </a:p>
                  </a:txBody>
                  <a:tcPr marL="9525" marR="9525" marT="9525" marB="0" anchor="ctr"/>
                </a:tc>
                <a:tc>
                  <a:txBody>
                    <a:bodyPr/>
                    <a:lstStyle/>
                    <a:p>
                      <a:pPr algn="ctr" fontAlgn="ctr"/>
                      <a:r>
                        <a:rPr lang="ru-RU" sz="1200" b="1" i="0" u="none" strike="noStrike" dirty="0">
                          <a:solidFill>
                            <a:srgbClr val="000000"/>
                          </a:solidFill>
                          <a:effectLst/>
                          <a:latin typeface="Times New Roman"/>
                        </a:rPr>
                        <a:t>77 810 369,70</a:t>
                      </a:r>
                    </a:p>
                  </a:txBody>
                  <a:tcPr marL="9525" marR="9525" marT="9525" marB="0" anchor="ctr"/>
                </a:tc>
              </a:tr>
              <a:tr h="413278">
                <a:tc>
                  <a:txBody>
                    <a:bodyPr/>
                    <a:lstStyle/>
                    <a:p>
                      <a:pPr algn="just"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82 462 434,21</a:t>
                      </a:r>
                    </a:p>
                  </a:txBody>
                  <a:tcPr marL="9525" marR="9525" marT="9525" marB="0" anchor="ctr"/>
                </a:tc>
                <a:tc>
                  <a:txBody>
                    <a:bodyPr/>
                    <a:lstStyle/>
                    <a:p>
                      <a:pPr algn="ctr" fontAlgn="ctr"/>
                      <a:r>
                        <a:rPr lang="ru-RU" sz="1200" b="0" i="0" u="none" strike="noStrike">
                          <a:solidFill>
                            <a:srgbClr val="000000"/>
                          </a:solidFill>
                          <a:effectLst/>
                          <a:latin typeface="Times New Roman"/>
                        </a:rPr>
                        <a:t>74 612 242,92</a:t>
                      </a:r>
                    </a:p>
                  </a:txBody>
                  <a:tcPr marL="9525" marR="9525" marT="9525" marB="0" anchor="ctr"/>
                </a:tc>
                <a:tc>
                  <a:txBody>
                    <a:bodyPr/>
                    <a:lstStyle/>
                    <a:p>
                      <a:pPr algn="ctr" fontAlgn="ctr"/>
                      <a:r>
                        <a:rPr lang="ru-RU" sz="1200" b="0" i="0" u="none" strike="noStrike">
                          <a:solidFill>
                            <a:srgbClr val="000000"/>
                          </a:solidFill>
                          <a:effectLst/>
                          <a:latin typeface="Times New Roman"/>
                        </a:rPr>
                        <a:t>74 841 258,10</a:t>
                      </a:r>
                    </a:p>
                  </a:txBody>
                  <a:tcPr marL="9525" marR="9525" marT="9525" marB="0" anchor="ctr"/>
                </a:tc>
              </a:tr>
              <a:tr h="413278">
                <a:tc>
                  <a:txBody>
                    <a:bodyPr/>
                    <a:lstStyle/>
                    <a:p>
                      <a:pPr algn="just"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3 368 683,03</a:t>
                      </a:r>
                    </a:p>
                  </a:txBody>
                  <a:tcPr marL="9525" marR="9525" marT="9525" marB="0" anchor="ctr"/>
                </a:tc>
                <a:tc>
                  <a:txBody>
                    <a:bodyPr/>
                    <a:lstStyle/>
                    <a:p>
                      <a:pPr algn="ctr" fontAlgn="ctr"/>
                      <a:r>
                        <a:rPr lang="ru-RU" sz="1200" b="0" i="0" u="none" strike="noStrike">
                          <a:solidFill>
                            <a:srgbClr val="000000"/>
                          </a:solidFill>
                          <a:effectLst/>
                          <a:latin typeface="Times New Roman"/>
                        </a:rPr>
                        <a:t>2 957 111,60</a:t>
                      </a:r>
                    </a:p>
                  </a:txBody>
                  <a:tcPr marL="9525" marR="9525" marT="9525" marB="0" anchor="ctr"/>
                </a:tc>
                <a:tc>
                  <a:txBody>
                    <a:bodyPr/>
                    <a:lstStyle/>
                    <a:p>
                      <a:pPr algn="ctr" fontAlgn="ctr"/>
                      <a:r>
                        <a:rPr lang="ru-RU" sz="1200" b="0" i="0" u="none" strike="noStrike">
                          <a:solidFill>
                            <a:srgbClr val="000000"/>
                          </a:solidFill>
                          <a:effectLst/>
                          <a:latin typeface="Times New Roman"/>
                        </a:rPr>
                        <a:t>2 969 111,60</a:t>
                      </a:r>
                    </a:p>
                  </a:txBody>
                  <a:tcPr marL="9525" marR="9525" marT="9525" marB="0" anchor="ctr"/>
                </a:tc>
              </a:tr>
              <a:tr h="413278">
                <a:tc>
                  <a:txBody>
                    <a:bodyPr/>
                    <a:lstStyle/>
                    <a:p>
                      <a:pPr algn="just" fontAlgn="ctr"/>
                      <a:r>
                        <a:rPr lang="ru-RU" sz="1200" b="1" i="0" u="none" strike="noStrike">
                          <a:solidFill>
                            <a:srgbClr val="000000"/>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12 991 233,39</a:t>
                      </a:r>
                    </a:p>
                  </a:txBody>
                  <a:tcPr marL="9525" marR="9525" marT="9525" marB="0" anchor="ctr"/>
                </a:tc>
                <a:tc>
                  <a:txBody>
                    <a:bodyPr/>
                    <a:lstStyle/>
                    <a:p>
                      <a:pPr algn="ctr" fontAlgn="ctr"/>
                      <a:r>
                        <a:rPr lang="ru-RU" sz="1200" b="1" i="0" u="none" strike="noStrike" dirty="0">
                          <a:solidFill>
                            <a:srgbClr val="000000"/>
                          </a:solidFill>
                          <a:effectLst/>
                          <a:latin typeface="Times New Roman"/>
                        </a:rPr>
                        <a:t>11 399 798,99</a:t>
                      </a:r>
                    </a:p>
                  </a:txBody>
                  <a:tcPr marL="9525" marR="9525" marT="9525" marB="0" anchor="ctr"/>
                </a:tc>
                <a:tc>
                  <a:txBody>
                    <a:bodyPr/>
                    <a:lstStyle/>
                    <a:p>
                      <a:pPr algn="ctr" fontAlgn="ctr"/>
                      <a:r>
                        <a:rPr lang="ru-RU" sz="1200" b="1" i="0" u="none" strike="noStrike" dirty="0">
                          <a:solidFill>
                            <a:srgbClr val="000000"/>
                          </a:solidFill>
                          <a:effectLst/>
                          <a:latin typeface="Times New Roman"/>
                        </a:rPr>
                        <a:t>11 516 798,99</a:t>
                      </a:r>
                    </a:p>
                  </a:txBody>
                  <a:tcPr marL="9525" marR="9525" marT="9525" marB="0" anchor="ctr"/>
                </a:tc>
              </a:tr>
              <a:tr h="413278">
                <a:tc>
                  <a:txBody>
                    <a:bodyPr/>
                    <a:lstStyle/>
                    <a:p>
                      <a:pPr algn="just"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12 991 233,39</a:t>
                      </a:r>
                    </a:p>
                  </a:txBody>
                  <a:tcPr marL="9525" marR="9525" marT="9525" marB="0" anchor="ctr"/>
                </a:tc>
                <a:tc>
                  <a:txBody>
                    <a:bodyPr/>
                    <a:lstStyle/>
                    <a:p>
                      <a:pPr algn="ctr" fontAlgn="ctr"/>
                      <a:r>
                        <a:rPr lang="ru-RU" sz="1200" b="0" i="0" u="none" strike="noStrike">
                          <a:solidFill>
                            <a:srgbClr val="000000"/>
                          </a:solidFill>
                          <a:effectLst/>
                          <a:latin typeface="Times New Roman"/>
                        </a:rPr>
                        <a:t>11 399 798,99</a:t>
                      </a:r>
                    </a:p>
                  </a:txBody>
                  <a:tcPr marL="9525" marR="9525" marT="9525" marB="0" anchor="ctr"/>
                </a:tc>
                <a:tc>
                  <a:txBody>
                    <a:bodyPr/>
                    <a:lstStyle/>
                    <a:p>
                      <a:pPr algn="ctr" fontAlgn="ctr"/>
                      <a:r>
                        <a:rPr lang="ru-RU" sz="1200" b="0" i="0" u="none" strike="noStrike" dirty="0">
                          <a:solidFill>
                            <a:srgbClr val="000000"/>
                          </a:solidFill>
                          <a:effectLst/>
                          <a:latin typeface="Times New Roman"/>
                        </a:rPr>
                        <a:t>11 516 798,99</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2816532948"/>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107504" y="15098"/>
            <a:ext cx="8928992"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752103385"/>
              </p:ext>
            </p:extLst>
          </p:nvPr>
        </p:nvGraphicFramePr>
        <p:xfrm>
          <a:off x="107503" y="1124745"/>
          <a:ext cx="8928993" cy="5439368"/>
        </p:xfrm>
        <a:graphic>
          <a:graphicData uri="http://schemas.openxmlformats.org/drawingml/2006/table">
            <a:tbl>
              <a:tblPr firstRow="1" bandRow="1">
                <a:tableStyleId>{5C22544A-7EE6-4342-B048-85BDC9FD1C3A}</a:tableStyleId>
              </a:tblPr>
              <a:tblGrid>
                <a:gridCol w="5486025"/>
                <a:gridCol w="1244204"/>
                <a:gridCol w="1171015"/>
                <a:gridCol w="1027749"/>
              </a:tblGrid>
              <a:tr h="281010">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2024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605412">
                <a:tc>
                  <a:txBody>
                    <a:bodyPr/>
                    <a:lstStyle/>
                    <a:p>
                      <a:pPr algn="just" fontAlgn="ctr"/>
                      <a:r>
                        <a:rPr lang="ru-RU" sz="12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solidFill>
                            <a:srgbClr val="000000"/>
                          </a:solidFill>
                          <a:effectLst/>
                          <a:latin typeface="Times New Roman"/>
                        </a:rPr>
                        <a:t>энергоэффективности</a:t>
                      </a:r>
                      <a:r>
                        <a:rPr lang="ru-RU" sz="1200" b="1" i="0" u="none" strike="noStrike" dirty="0">
                          <a:solidFill>
                            <a:srgbClr val="000000"/>
                          </a:solidFill>
                          <a:effectLst/>
                          <a:latin typeface="Times New Roman"/>
                        </a:rPr>
                        <a:t>»</a:t>
                      </a:r>
                    </a:p>
                  </a:txBody>
                  <a:tcPr marL="9525" marR="9525" marT="9525" marB="0" anchor="ctr"/>
                </a:tc>
                <a:tc>
                  <a:txBody>
                    <a:bodyPr/>
                    <a:lstStyle/>
                    <a:p>
                      <a:pPr algn="ctr" fontAlgn="ctr"/>
                      <a:r>
                        <a:rPr lang="ru-RU" sz="1200" b="1" i="0" u="none" strike="noStrike">
                          <a:solidFill>
                            <a:srgbClr val="000000"/>
                          </a:solidFill>
                          <a:effectLst/>
                          <a:latin typeface="Times New Roman"/>
                        </a:rPr>
                        <a:t>58 590 877,95</a:t>
                      </a:r>
                    </a:p>
                  </a:txBody>
                  <a:tcPr marL="9525" marR="9525" marT="9525" marB="0" anchor="ctr"/>
                </a:tc>
                <a:tc>
                  <a:txBody>
                    <a:bodyPr/>
                    <a:lstStyle/>
                    <a:p>
                      <a:pPr algn="ctr" fontAlgn="ctr"/>
                      <a:r>
                        <a:rPr lang="ru-RU" sz="1200" b="1" i="0" u="none" strike="noStrike">
                          <a:solidFill>
                            <a:srgbClr val="000000"/>
                          </a:solidFill>
                          <a:effectLst/>
                          <a:latin typeface="Times New Roman"/>
                        </a:rPr>
                        <a:t>45 521 182,55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45 363 289,35</a:t>
                      </a:r>
                    </a:p>
                  </a:txBody>
                  <a:tcPr marL="9525" marR="9525" marT="9525" marB="0" anchor="ctr"/>
                </a:tc>
              </a:tr>
              <a:tr h="407052">
                <a:tc>
                  <a:txBody>
                    <a:bodyPr/>
                    <a:lstStyle/>
                    <a:p>
                      <a:pPr algn="just" fontAlgn="ctr"/>
                      <a:r>
                        <a:rPr lang="ru-RU" sz="12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57 713 377,95</a:t>
                      </a:r>
                    </a:p>
                  </a:txBody>
                  <a:tcPr marL="9525" marR="9525" marT="9525" marB="0" anchor="ctr"/>
                </a:tc>
                <a:tc>
                  <a:txBody>
                    <a:bodyPr/>
                    <a:lstStyle/>
                    <a:p>
                      <a:pPr algn="ctr" fontAlgn="ctr"/>
                      <a:r>
                        <a:rPr lang="ru-RU" sz="1200" b="1" i="0" u="none" strike="noStrike">
                          <a:solidFill>
                            <a:srgbClr val="000000"/>
                          </a:solidFill>
                          <a:effectLst/>
                          <a:latin typeface="Times New Roman"/>
                        </a:rPr>
                        <a:t>44 653 682,55</a:t>
                      </a:r>
                    </a:p>
                  </a:txBody>
                  <a:tcPr marL="9525" marR="9525" marT="9525" marB="0" anchor="ctr"/>
                </a:tc>
                <a:tc>
                  <a:txBody>
                    <a:bodyPr/>
                    <a:lstStyle/>
                    <a:p>
                      <a:pPr algn="ctr" fontAlgn="ctr"/>
                      <a:r>
                        <a:rPr lang="ru-RU" sz="1200" b="1" i="0" u="none" strike="noStrike" dirty="0">
                          <a:solidFill>
                            <a:srgbClr val="000000"/>
                          </a:solidFill>
                          <a:effectLst/>
                          <a:latin typeface="Times New Roman"/>
                        </a:rPr>
                        <a:t>44 495 789,35</a:t>
                      </a:r>
                    </a:p>
                  </a:txBody>
                  <a:tcPr marL="9525" marR="9525" marT="9525" marB="0" anchor="ctr"/>
                </a:tc>
              </a:tr>
              <a:tr h="208692">
                <a:tc>
                  <a:txBody>
                    <a:bodyPr/>
                    <a:lstStyle/>
                    <a:p>
                      <a:pPr algn="just" fontAlgn="ctr"/>
                      <a:r>
                        <a:rPr lang="ru-RU" sz="12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8 512 420,23</a:t>
                      </a:r>
                    </a:p>
                  </a:txBody>
                  <a:tcPr marL="9525" marR="9525" marT="9525" marB="0" anchor="ctr"/>
                </a:tc>
                <a:tc>
                  <a:txBody>
                    <a:bodyPr/>
                    <a:lstStyle/>
                    <a:p>
                      <a:pPr algn="ctr" fontAlgn="ctr"/>
                      <a:r>
                        <a:rPr lang="ru-RU" sz="1200" b="0" i="0" u="none" strike="noStrike">
                          <a:solidFill>
                            <a:srgbClr val="000000"/>
                          </a:solidFill>
                          <a:effectLst/>
                          <a:latin typeface="Times New Roman"/>
                        </a:rPr>
                        <a:t>5 465 942,20</a:t>
                      </a:r>
                    </a:p>
                  </a:txBody>
                  <a:tcPr marL="9525" marR="9525" marT="9525" marB="0" anchor="ctr"/>
                </a:tc>
                <a:tc>
                  <a:txBody>
                    <a:bodyPr/>
                    <a:lstStyle/>
                    <a:p>
                      <a:pPr algn="ctr" fontAlgn="ctr"/>
                      <a:r>
                        <a:rPr lang="ru-RU" sz="1200" b="0" i="0" u="none" strike="noStrike">
                          <a:solidFill>
                            <a:srgbClr val="000000"/>
                          </a:solidFill>
                          <a:effectLst/>
                          <a:latin typeface="Times New Roman"/>
                        </a:rPr>
                        <a:t>5 289 649,00</a:t>
                      </a:r>
                    </a:p>
                  </a:txBody>
                  <a:tcPr marL="9525" marR="9525" marT="9525" marB="0" anchor="ctr"/>
                </a:tc>
              </a:tr>
              <a:tr h="407052">
                <a:tc>
                  <a:txBody>
                    <a:bodyPr/>
                    <a:lstStyle/>
                    <a:p>
                      <a:pPr algn="just" fontAlgn="ctr"/>
                      <a:r>
                        <a:rPr lang="ru-RU" sz="1200" b="0" i="0" u="none" strike="noStrike" dirty="0">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4 911 958,00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90705">
                <a:tc>
                  <a:txBody>
                    <a:bodyPr/>
                    <a:lstStyle/>
                    <a:p>
                      <a:pPr algn="just" fontAlgn="ctr"/>
                      <a:r>
                        <a:rPr lang="ru-RU" sz="1200" b="0" i="0" u="none" strike="noStrike" dirty="0">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43 115 615,72</a:t>
                      </a:r>
                    </a:p>
                  </a:txBody>
                  <a:tcPr marL="9525" marR="9525" marT="9525" marB="0" anchor="ctr"/>
                </a:tc>
                <a:tc>
                  <a:txBody>
                    <a:bodyPr/>
                    <a:lstStyle/>
                    <a:p>
                      <a:pPr algn="ctr" fontAlgn="ctr"/>
                      <a:r>
                        <a:rPr lang="ru-RU" sz="1200" b="0" i="0" u="none" strike="noStrike">
                          <a:solidFill>
                            <a:srgbClr val="000000"/>
                          </a:solidFill>
                          <a:effectLst/>
                          <a:latin typeface="Times New Roman"/>
                        </a:rPr>
                        <a:t>38 547 740,35</a:t>
                      </a:r>
                    </a:p>
                  </a:txBody>
                  <a:tcPr marL="9525" marR="9525" marT="9525" marB="0" anchor="ctr"/>
                </a:tc>
                <a:tc>
                  <a:txBody>
                    <a:bodyPr/>
                    <a:lstStyle/>
                    <a:p>
                      <a:pPr algn="ctr" fontAlgn="ctr"/>
                      <a:r>
                        <a:rPr lang="ru-RU" sz="1200" b="0" i="0" u="none" strike="noStrike">
                          <a:solidFill>
                            <a:srgbClr val="000000"/>
                          </a:solidFill>
                          <a:effectLst/>
                          <a:latin typeface="Times New Roman"/>
                        </a:rPr>
                        <a:t>38 596 140,35</a:t>
                      </a:r>
                    </a:p>
                  </a:txBody>
                  <a:tcPr marL="9525" marR="9525" marT="9525" marB="0" anchor="ctr"/>
                </a:tc>
              </a:tr>
              <a:tr h="407052">
                <a:tc>
                  <a:txBody>
                    <a:bodyPr/>
                    <a:lstStyle/>
                    <a:p>
                      <a:pPr algn="just" fontAlgn="ctr"/>
                      <a:r>
                        <a:rPr lang="ru-RU" sz="1200" b="0" i="0" u="none" strike="noStrike" dirty="0">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302 444,00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17360">
                <a:tc>
                  <a:txBody>
                    <a:bodyPr/>
                    <a:lstStyle/>
                    <a:p>
                      <a:pPr algn="just" fontAlgn="ctr"/>
                      <a:r>
                        <a:rPr lang="ru-RU" sz="12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62 740,00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722915">
                <a:tc>
                  <a:txBody>
                    <a:bodyPr/>
                    <a:lstStyle/>
                    <a:p>
                      <a:pPr algn="just" fontAlgn="ctr"/>
                      <a:r>
                        <a:rPr lang="ru-RU" sz="1200" b="0" i="0" u="none" strike="noStrike" dirty="0">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407052">
                <a:tc>
                  <a:txBody>
                    <a:bodyPr/>
                    <a:lstStyle/>
                    <a:p>
                      <a:pPr algn="just" fontAlgn="ctr"/>
                      <a:r>
                        <a:rPr lang="ru-RU" sz="1200" b="0" i="0" u="none" strike="noStrike" dirty="0">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308 200,00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110 000,00</a:t>
                      </a:r>
                    </a:p>
                  </a:txBody>
                  <a:tcPr marL="9525" marR="9525" marT="9525" marB="0" anchor="ctr"/>
                </a:tc>
              </a:tr>
              <a:tr h="407052">
                <a:tc>
                  <a:txBody>
                    <a:bodyPr/>
                    <a:lstStyle/>
                    <a:p>
                      <a:pPr algn="just"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877 500,00</a:t>
                      </a:r>
                    </a:p>
                  </a:txBody>
                  <a:tcPr marL="9525" marR="9525" marT="9525" marB="0" anchor="ctr"/>
                </a:tc>
                <a:tc>
                  <a:txBody>
                    <a:bodyPr/>
                    <a:lstStyle/>
                    <a:p>
                      <a:pPr algn="ctr" fontAlgn="ctr"/>
                      <a:r>
                        <a:rPr lang="ru-RU" sz="1200" b="1" i="0" u="none" strike="noStrike">
                          <a:solidFill>
                            <a:srgbClr val="000000"/>
                          </a:solidFill>
                          <a:effectLst/>
                          <a:latin typeface="Times New Roman"/>
                        </a:rPr>
                        <a:t>867 500,00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867 500,00</a:t>
                      </a:r>
                    </a:p>
                  </a:txBody>
                  <a:tcPr marL="9525" marR="9525" marT="9525" marB="0" anchor="ctr"/>
                </a:tc>
              </a:tr>
              <a:tr h="605412">
                <a:tc>
                  <a:txBody>
                    <a:bodyPr/>
                    <a:lstStyle/>
                    <a:p>
                      <a:pPr algn="just" fontAlgn="ctr"/>
                      <a:r>
                        <a:rPr lang="ru-RU" sz="1200" b="0" i="0" u="none" strike="noStrike" dirty="0">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c>
                  <a:txBody>
                    <a:bodyPr/>
                    <a:lstStyle/>
                    <a:p>
                      <a:pPr algn="ctr" fontAlgn="ctr"/>
                      <a:r>
                        <a:rPr lang="ru-RU" sz="1200" b="0" i="0" u="none" strike="noStrike">
                          <a:solidFill>
                            <a:srgbClr val="000000"/>
                          </a:solidFill>
                          <a:effectLst/>
                          <a:latin typeface="Times New Roman"/>
                        </a:rPr>
                        <a:t>817 500,00</a:t>
                      </a:r>
                    </a:p>
                  </a:txBody>
                  <a:tcPr marL="9525" marR="9525" marT="9525" marB="0" anchor="ctr"/>
                </a:tc>
              </a:tr>
              <a:tr h="254472">
                <a:tc>
                  <a:txBody>
                    <a:bodyPr/>
                    <a:lstStyle/>
                    <a:p>
                      <a:pPr algn="just" fontAlgn="ctr"/>
                      <a:r>
                        <a:rPr lang="ru-RU" sz="1200" b="0" i="0" u="none" strike="noStrike" dirty="0">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573472850"/>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712384"/>
            <a:ext cx="6264696" cy="28803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396887069"/>
              </p:ext>
            </p:extLst>
          </p:nvPr>
        </p:nvGraphicFramePr>
        <p:xfrm>
          <a:off x="1763688" y="5157192"/>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787591568"/>
              </p:ext>
            </p:extLst>
          </p:nvPr>
        </p:nvGraphicFramePr>
        <p:xfrm>
          <a:off x="107504" y="836713"/>
          <a:ext cx="8928992" cy="3655695"/>
        </p:xfrm>
        <a:graphic>
          <a:graphicData uri="http://schemas.openxmlformats.org/drawingml/2006/table">
            <a:tbl>
              <a:tblPr/>
              <a:tblGrid>
                <a:gridCol w="6120680"/>
                <a:gridCol w="936104"/>
                <a:gridCol w="936104"/>
                <a:gridCol w="936104"/>
              </a:tblGrid>
              <a:tr h="224655">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2024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3538">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17 149 460,89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15 491 775,44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14 041 098,79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1" i="0" u="none" strike="noStrike">
                          <a:solidFill>
                            <a:srgbClr val="000000"/>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2 290 969,93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1 673 187,89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222 511,24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112 507,00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37 900,00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66328">
                <a:tc>
                  <a:txBody>
                    <a:bodyPr/>
                    <a:lstStyle/>
                    <a:p>
                      <a:pPr algn="just" fontAlgn="ctr"/>
                      <a:r>
                        <a:rPr lang="ru-RU" sz="1200" b="0" i="0" u="none" strike="noStrike">
                          <a:solidFill>
                            <a:srgbClr val="000000"/>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172 511,24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172 511,24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3538">
                <a:tc>
                  <a:txBody>
                    <a:bodyPr/>
                    <a:lstStyle/>
                    <a:p>
                      <a:pPr algn="just" fontAlgn="ctr"/>
                      <a:r>
                        <a:rPr lang="ru-RU" sz="1200" b="0" i="0" u="none" strike="noStrike">
                          <a:solidFill>
                            <a:srgbClr val="000000"/>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34 747,88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0" i="0" u="none" strike="noStrike">
                          <a:solidFill>
                            <a:srgbClr val="000000"/>
                          </a:solidFill>
                          <a:effectLst/>
                          <a:latin typeface="Times New Roman"/>
                        </a:rPr>
                        <a:t>Комплексные 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993 703,81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864 641,57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just" fontAlgn="ctr"/>
                      <a:r>
                        <a:rPr lang="ru-RU" sz="1200" b="0" i="0" u="none" strike="noStrike">
                          <a:solidFill>
                            <a:srgbClr val="000000"/>
                          </a:solidFill>
                          <a:effectLst/>
                          <a:latin typeface="Times New Roman"/>
                        </a:rPr>
                        <a:t>Организация работ по разработке проектов межевания территории кадастровых кварталов для обеспечения проведения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927 500,00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just" fontAlgn="ctr"/>
                      <a:r>
                        <a:rPr lang="ru-RU" sz="1200" b="1" i="0" u="none" strike="noStrike">
                          <a:solidFill>
                            <a:srgbClr val="000000"/>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14 858 490,96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13 818 587,55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6718">
                <a:tc>
                  <a:txBody>
                    <a:bodyPr/>
                    <a:lstStyle/>
                    <a:p>
                      <a:pPr algn="just" fontAlgn="ctr"/>
                      <a:r>
                        <a:rPr lang="ru-RU" sz="1200" b="0" i="0" u="none" strike="noStrike">
                          <a:solidFill>
                            <a:srgbClr val="000000"/>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13 779 990,96</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13 818 587,55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13538">
                <a:tc>
                  <a:txBody>
                    <a:bodyPr/>
                    <a:lstStyle/>
                    <a:p>
                      <a:pPr algn="just" fontAlgn="ctr"/>
                      <a:r>
                        <a:rPr lang="ru-RU" sz="1200" b="0" i="0" u="none" strike="noStrike" dirty="0">
                          <a:solidFill>
                            <a:srgbClr val="000000"/>
                          </a:solidFill>
                          <a:effectLst/>
                          <a:latin typeface="Times New Roman"/>
                        </a:rPr>
                        <a:t>Проведение мероприятий по капитальному и текущему ремонту объектов недвижимого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1 078 500,00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13 307,5 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2024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7,8%</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3%</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67226"/>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593003800"/>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14 436 876,47</a:t>
                      </a:r>
                    </a:p>
                  </a:txBody>
                  <a:tcPr marL="9525" marR="9525" marT="9525" marB="0" anchor="ctr"/>
                </a:tc>
                <a:tc>
                  <a:txBody>
                    <a:bodyPr/>
                    <a:lstStyle/>
                    <a:p>
                      <a:pPr algn="ctr" fontAlgn="ctr"/>
                      <a:r>
                        <a:rPr lang="ru-RU" sz="1200" b="1" i="0" u="none" strike="noStrike" dirty="0">
                          <a:solidFill>
                            <a:srgbClr val="000000"/>
                          </a:solidFill>
                          <a:effectLst/>
                          <a:latin typeface="Times New Roman"/>
                        </a:rPr>
                        <a:t>13 025 218,34</a:t>
                      </a:r>
                    </a:p>
                  </a:txBody>
                  <a:tcPr marL="9525" marR="9525" marT="9525" marB="0" anchor="ctr"/>
                </a:tc>
                <a:tc>
                  <a:txBody>
                    <a:bodyPr/>
                    <a:lstStyle/>
                    <a:p>
                      <a:pPr algn="ctr" fontAlgn="ctr"/>
                      <a:r>
                        <a:rPr lang="ru-RU" sz="1200" b="1" i="0" u="none" strike="noStrike">
                          <a:solidFill>
                            <a:srgbClr val="000000"/>
                          </a:solidFill>
                          <a:effectLst/>
                          <a:latin typeface="Times New Roman"/>
                        </a:rPr>
                        <a:t>13 302 922,86</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4 437 266,50</a:t>
                      </a:r>
                    </a:p>
                  </a:txBody>
                  <a:tcPr marL="9525" marR="9525" marT="9525" marB="0" anchor="ctr"/>
                </a:tc>
                <a:tc>
                  <a:txBody>
                    <a:bodyPr/>
                    <a:lstStyle/>
                    <a:p>
                      <a:pPr algn="ctr" fontAlgn="ctr"/>
                      <a:r>
                        <a:rPr lang="ru-RU" sz="1200" b="1" i="0" u="none" strike="noStrike" dirty="0">
                          <a:solidFill>
                            <a:srgbClr val="000000"/>
                          </a:solidFill>
                          <a:effectLst/>
                          <a:latin typeface="Times New Roman"/>
                        </a:rPr>
                        <a:t>4 148 338,91</a:t>
                      </a:r>
                    </a:p>
                  </a:txBody>
                  <a:tcPr marL="9525" marR="9525" marT="9525" marB="0" anchor="ctr"/>
                </a:tc>
                <a:tc>
                  <a:txBody>
                    <a:bodyPr/>
                    <a:lstStyle/>
                    <a:p>
                      <a:pPr algn="ctr" fontAlgn="ctr"/>
                      <a:r>
                        <a:rPr lang="ru-RU" sz="1200" b="1" i="0" u="none" strike="noStrike" dirty="0">
                          <a:solidFill>
                            <a:srgbClr val="000000"/>
                          </a:solidFill>
                          <a:effectLst/>
                          <a:latin typeface="Times New Roman"/>
                        </a:rPr>
                        <a:t>4 377 113,43</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4 437 266,50</a:t>
                      </a:r>
                    </a:p>
                  </a:txBody>
                  <a:tcPr marL="9525" marR="9525" marT="9525" marB="0" anchor="ctr"/>
                </a:tc>
                <a:tc>
                  <a:txBody>
                    <a:bodyPr/>
                    <a:lstStyle/>
                    <a:p>
                      <a:pPr algn="ctr" fontAlgn="ctr"/>
                      <a:r>
                        <a:rPr lang="ru-RU" sz="1200" b="0" i="0" u="none" strike="noStrike">
                          <a:solidFill>
                            <a:srgbClr val="000000"/>
                          </a:solidFill>
                          <a:effectLst/>
                          <a:latin typeface="Times New Roman"/>
                        </a:rPr>
                        <a:t>4 148 338,91</a:t>
                      </a:r>
                    </a:p>
                  </a:txBody>
                  <a:tcPr marL="9525" marR="9525" marT="9525" marB="0" anchor="ctr"/>
                </a:tc>
                <a:tc>
                  <a:txBody>
                    <a:bodyPr/>
                    <a:lstStyle/>
                    <a:p>
                      <a:pPr algn="ctr" fontAlgn="ctr"/>
                      <a:r>
                        <a:rPr lang="ru-RU" sz="1200" b="0" i="0" u="none" strike="noStrike">
                          <a:solidFill>
                            <a:srgbClr val="000000"/>
                          </a:solidFill>
                          <a:effectLst/>
                          <a:latin typeface="Times New Roman"/>
                        </a:rPr>
                        <a:t>4 377 113,43</a:t>
                      </a:r>
                    </a:p>
                  </a:txBody>
                  <a:tcPr marL="9525" marR="9525" marT="9525" marB="0" anchor="ctr"/>
                </a:tc>
              </a:tr>
              <a:tr h="370840">
                <a:tc>
                  <a:txBody>
                    <a:bodyPr/>
                    <a:lstStyle/>
                    <a:p>
                      <a:pPr algn="just" fontAlgn="ctr"/>
                      <a:r>
                        <a:rPr lang="ru-RU" sz="1200" b="1" i="0" u="none" strike="noStrike" dirty="0">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9 999 609,97</a:t>
                      </a:r>
                    </a:p>
                  </a:txBody>
                  <a:tcPr marL="9525" marR="9525" marT="9525" marB="0" anchor="ctr"/>
                </a:tc>
                <a:tc>
                  <a:txBody>
                    <a:bodyPr/>
                    <a:lstStyle/>
                    <a:p>
                      <a:pPr algn="ctr" fontAlgn="ctr"/>
                      <a:r>
                        <a:rPr lang="ru-RU" sz="1200" b="0" i="0" u="none" strike="noStrike">
                          <a:solidFill>
                            <a:srgbClr val="000000"/>
                          </a:solidFill>
                          <a:effectLst/>
                          <a:latin typeface="Times New Roman"/>
                        </a:rPr>
                        <a:t>8 876 879,43</a:t>
                      </a:r>
                    </a:p>
                  </a:txBody>
                  <a:tcPr marL="9525" marR="9525" marT="9525" marB="0" anchor="ctr"/>
                </a:tc>
                <a:tc>
                  <a:txBody>
                    <a:bodyPr/>
                    <a:lstStyle/>
                    <a:p>
                      <a:pPr algn="ctr" fontAlgn="ctr"/>
                      <a:r>
                        <a:rPr lang="ru-RU" sz="1200" b="0" i="0" u="none" strike="noStrike">
                          <a:solidFill>
                            <a:srgbClr val="000000"/>
                          </a:solidFill>
                          <a:effectLst/>
                          <a:latin typeface="Times New Roman"/>
                        </a:rPr>
                        <a:t>8 925 809,43</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9 999 609,97</a:t>
                      </a:r>
                    </a:p>
                  </a:txBody>
                  <a:tcPr marL="9525" marR="9525" marT="9525" marB="0" anchor="ctr"/>
                </a:tc>
                <a:tc>
                  <a:txBody>
                    <a:bodyPr/>
                    <a:lstStyle/>
                    <a:p>
                      <a:pPr algn="ctr" fontAlgn="ctr"/>
                      <a:r>
                        <a:rPr lang="ru-RU" sz="1200" b="0" i="0" u="none" strike="noStrike">
                          <a:solidFill>
                            <a:srgbClr val="000000"/>
                          </a:solidFill>
                          <a:effectLst/>
                          <a:latin typeface="Times New Roman"/>
                        </a:rPr>
                        <a:t>8 876 879,43</a:t>
                      </a:r>
                    </a:p>
                  </a:txBody>
                  <a:tcPr marL="9525" marR="9525" marT="9525" marB="0" anchor="ctr"/>
                </a:tc>
                <a:tc>
                  <a:txBody>
                    <a:bodyPr/>
                    <a:lstStyle/>
                    <a:p>
                      <a:pPr algn="ctr" fontAlgn="ctr"/>
                      <a:r>
                        <a:rPr lang="ru-RU" sz="1200" b="0" i="0" u="none" strike="noStrike" dirty="0">
                          <a:solidFill>
                            <a:srgbClr val="000000"/>
                          </a:solidFill>
                          <a:effectLst/>
                          <a:latin typeface="Times New Roman"/>
                        </a:rPr>
                        <a:t>8 925 809,43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774028950"/>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497609529"/>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662138210"/>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1" i="0" u="none" strike="noStrike">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6 042 145,56</a:t>
                      </a:r>
                    </a:p>
                  </a:txBody>
                  <a:tcPr marL="9525" marR="9525" marT="9525" marB="0" anchor="ctr"/>
                </a:tc>
                <a:tc>
                  <a:txBody>
                    <a:bodyPr/>
                    <a:lstStyle/>
                    <a:p>
                      <a:pPr algn="ctr" fontAlgn="ctr"/>
                      <a:r>
                        <a:rPr lang="ru-RU" sz="1200" b="1" i="0" u="none" strike="noStrike" dirty="0">
                          <a:solidFill>
                            <a:srgbClr val="000000"/>
                          </a:solidFill>
                          <a:effectLst/>
                          <a:latin typeface="Times New Roman"/>
                        </a:rPr>
                        <a:t>6 398 694,44</a:t>
                      </a:r>
                    </a:p>
                  </a:txBody>
                  <a:tcPr marL="9525" marR="9525" marT="9525" marB="0" anchor="ctr"/>
                </a:tc>
              </a:tr>
              <a:tr h="370840">
                <a:tc>
                  <a:txBody>
                    <a:bodyPr/>
                    <a:lstStyle/>
                    <a:p>
                      <a:pPr algn="just"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a:solidFill>
                            <a:srgbClr val="000000"/>
                          </a:solidFill>
                          <a:effectLst/>
                          <a:latin typeface="Times New Roman"/>
                        </a:rPr>
                        <a:t>6 042 145,56</a:t>
                      </a:r>
                    </a:p>
                  </a:txBody>
                  <a:tcPr marL="9525" marR="9525" marT="9525" marB="0" anchor="ctr"/>
                </a:tc>
                <a:tc>
                  <a:txBody>
                    <a:bodyPr/>
                    <a:lstStyle/>
                    <a:p>
                      <a:pPr algn="ctr" fontAlgn="ctr"/>
                      <a:r>
                        <a:rPr lang="ru-RU" sz="1200" b="0" i="0" u="none" strike="noStrike" dirty="0">
                          <a:solidFill>
                            <a:srgbClr val="000000"/>
                          </a:solidFill>
                          <a:effectLst/>
                          <a:latin typeface="Times New Roman"/>
                        </a:rPr>
                        <a:t>6 398 694,44</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2676128514"/>
              </p:ext>
            </p:extLst>
          </p:nvPr>
        </p:nvGraphicFramePr>
        <p:xfrm>
          <a:off x="202184" y="1196752"/>
          <a:ext cx="8834312" cy="3816423"/>
        </p:xfrm>
        <a:graphic>
          <a:graphicData uri="http://schemas.openxmlformats.org/drawingml/2006/table">
            <a:tbl>
              <a:tblPr/>
              <a:tblGrid>
                <a:gridCol w="6055778"/>
                <a:gridCol w="926178"/>
                <a:gridCol w="926178"/>
                <a:gridCol w="926178"/>
              </a:tblGrid>
              <a:tr h="311382">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425988">
                <a:tc>
                  <a:txBody>
                    <a:bodyPr/>
                    <a:lstStyle/>
                    <a:p>
                      <a:pPr algn="just" fontAlgn="ctr"/>
                      <a:r>
                        <a:rPr lang="ru-RU" sz="1200" b="1" i="0" u="none" strike="noStrike">
                          <a:solidFill>
                            <a:srgbClr val="000000"/>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2 679 682,17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2 179 231,59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2 179 231,59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18400">
                <a:tc>
                  <a:txBody>
                    <a:bodyPr/>
                    <a:lstStyle/>
                    <a:p>
                      <a:pPr algn="just" fontAlgn="ctr"/>
                      <a:r>
                        <a:rPr lang="ru-RU" sz="1200" b="1" i="0" u="none" strike="noStrike">
                          <a:solidFill>
                            <a:srgbClr val="000000"/>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633577">
                <a:tc>
                  <a:txBody>
                    <a:bodyPr/>
                    <a:lstStyle/>
                    <a:p>
                      <a:pPr algn="just" fontAlgn="ctr"/>
                      <a:r>
                        <a:rPr lang="ru-RU" sz="1200" b="0" i="0" u="none" strike="noStrike">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33935">
                <a:tc>
                  <a:txBody>
                    <a:bodyPr/>
                    <a:lstStyle/>
                    <a:p>
                      <a:pPr algn="just" fontAlgn="ctr"/>
                      <a:r>
                        <a:rPr lang="ru-RU" sz="1200" b="1" i="0" u="none" strike="noStrike">
                          <a:solidFill>
                            <a:srgbClr val="000000"/>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2 529 682,17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2 029 231,59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2 029 231,59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1 576 387,14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1 341 787,14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841165">
                <a:tc>
                  <a:txBody>
                    <a:bodyPr/>
                    <a:lstStyle/>
                    <a:p>
                      <a:pPr algn="just"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409 850,58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144 000,00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425988">
                <a:tc>
                  <a:txBody>
                    <a:bodyPr/>
                    <a:lstStyle/>
                    <a:p>
                      <a:pPr algn="just"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543 444,45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543 444,45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1686287411"/>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569660"/>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149754089"/>
              </p:ext>
            </p:extLst>
          </p:nvPr>
        </p:nvGraphicFramePr>
        <p:xfrm>
          <a:off x="72009" y="908722"/>
          <a:ext cx="8964488" cy="4536501"/>
        </p:xfrm>
        <a:graphic>
          <a:graphicData uri="http://schemas.openxmlformats.org/drawingml/2006/table">
            <a:tbl>
              <a:tblPr firstRow="1" bandRow="1">
                <a:tableStyleId>{5C22544A-7EE6-4342-B048-85BDC9FD1C3A}</a:tableStyleId>
              </a:tblPr>
              <a:tblGrid>
                <a:gridCol w="5414843"/>
                <a:gridCol w="1183215"/>
                <a:gridCol w="1183215"/>
                <a:gridCol w="1183215"/>
              </a:tblGrid>
              <a:tr h="28991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2024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71275">
                <a:tc>
                  <a:txBody>
                    <a:bodyPr/>
                    <a:lstStyle/>
                    <a:p>
                      <a:pPr algn="just"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3 011 535,16</a:t>
                      </a:r>
                    </a:p>
                  </a:txBody>
                  <a:tcPr marL="9525" marR="9525" marT="9525" marB="0" anchor="ctr"/>
                </a:tc>
                <a:tc>
                  <a:txBody>
                    <a:bodyPr/>
                    <a:lstStyle/>
                    <a:p>
                      <a:pPr algn="ctr" fontAlgn="ctr"/>
                      <a:r>
                        <a:rPr lang="ru-RU" sz="1200" b="1" i="0" u="none" strike="noStrike">
                          <a:solidFill>
                            <a:srgbClr val="000000"/>
                          </a:solidFill>
                          <a:effectLst/>
                          <a:latin typeface="Times New Roman"/>
                        </a:rPr>
                        <a:t>9 567 358,12</a:t>
                      </a:r>
                    </a:p>
                  </a:txBody>
                  <a:tcPr marL="9525" marR="9525" marT="9525" marB="0" anchor="ctr"/>
                </a:tc>
                <a:tc>
                  <a:txBody>
                    <a:bodyPr/>
                    <a:lstStyle/>
                    <a:p>
                      <a:pPr algn="ctr" fontAlgn="ctr"/>
                      <a:r>
                        <a:rPr lang="ru-RU" sz="1200" b="1" i="0" u="none" strike="noStrike" dirty="0">
                          <a:solidFill>
                            <a:srgbClr val="000000"/>
                          </a:solidFill>
                          <a:effectLst/>
                          <a:latin typeface="Times New Roman"/>
                        </a:rPr>
                        <a:t>16 773 994,12</a:t>
                      </a:r>
                    </a:p>
                  </a:txBody>
                  <a:tcPr marL="9525" marR="9525" marT="9525" marB="0" anchor="ctr"/>
                </a:tc>
              </a:tr>
              <a:tr h="271275">
                <a:tc>
                  <a:txBody>
                    <a:bodyPr/>
                    <a:lstStyle/>
                    <a:p>
                      <a:pPr algn="just"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899 280,95</a:t>
                      </a:r>
                    </a:p>
                  </a:txBody>
                  <a:tcPr marL="9525" marR="9525" marT="9525" marB="0" anchor="ctr"/>
                </a:tc>
                <a:tc>
                  <a:txBody>
                    <a:bodyPr/>
                    <a:lstStyle/>
                    <a:p>
                      <a:pPr algn="ctr" fontAlgn="ctr"/>
                      <a:r>
                        <a:rPr lang="ru-RU" sz="1200" b="0" i="0" u="none" strike="noStrike">
                          <a:solidFill>
                            <a:srgbClr val="000000"/>
                          </a:solidFill>
                          <a:effectLst/>
                          <a:latin typeface="Times New Roman"/>
                        </a:rPr>
                        <a:t>818 271,04</a:t>
                      </a:r>
                    </a:p>
                  </a:txBody>
                  <a:tcPr marL="9525" marR="9525" marT="9525" marB="0" anchor="ctr"/>
                </a:tc>
                <a:tc>
                  <a:txBody>
                    <a:bodyPr/>
                    <a:lstStyle/>
                    <a:p>
                      <a:pPr algn="ctr" fontAlgn="ctr"/>
                      <a:r>
                        <a:rPr lang="ru-RU" sz="1200" b="0" i="0" u="none" strike="noStrike">
                          <a:solidFill>
                            <a:srgbClr val="000000"/>
                          </a:solidFill>
                          <a:effectLst/>
                          <a:latin typeface="Times New Roman"/>
                        </a:rPr>
                        <a:t>822 021,04</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1 064 296,21</a:t>
                      </a:r>
                    </a:p>
                  </a:txBody>
                  <a:tcPr marL="9525" marR="9525" marT="9525" marB="0" anchor="ctr"/>
                </a:tc>
                <a:tc>
                  <a:txBody>
                    <a:bodyPr/>
                    <a:lstStyle/>
                    <a:p>
                      <a:pPr algn="ctr" fontAlgn="ctr"/>
                      <a:r>
                        <a:rPr lang="ru-RU" sz="1200" b="0" i="0" u="none" strike="noStrike">
                          <a:solidFill>
                            <a:srgbClr val="000000"/>
                          </a:solidFill>
                          <a:effectLst/>
                          <a:latin typeface="Times New Roman"/>
                        </a:rPr>
                        <a:t>963 964,08</a:t>
                      </a:r>
                    </a:p>
                  </a:txBody>
                  <a:tcPr marL="9525" marR="9525" marT="9525" marB="0" anchor="ctr"/>
                </a:tc>
                <a:tc>
                  <a:txBody>
                    <a:bodyPr/>
                    <a:lstStyle/>
                    <a:p>
                      <a:pPr algn="ctr" fontAlgn="ctr"/>
                      <a:r>
                        <a:rPr lang="ru-RU" sz="1200" b="0" i="0" u="none" strike="noStrike">
                          <a:solidFill>
                            <a:srgbClr val="000000"/>
                          </a:solidFill>
                          <a:effectLst/>
                          <a:latin typeface="Times New Roman"/>
                        </a:rPr>
                        <a:t>967 714,08</a:t>
                      </a:r>
                    </a:p>
                  </a:txBody>
                  <a:tcPr marL="9525" marR="9525" marT="9525" marB="0" anchor="ctr"/>
                </a:tc>
              </a:tr>
              <a:tr h="404189">
                <a:tc>
                  <a:txBody>
                    <a:bodyPr/>
                    <a:lstStyle/>
                    <a:p>
                      <a:pPr algn="just"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r>
              <a:tr h="396613">
                <a:tc>
                  <a:txBody>
                    <a:bodyPr/>
                    <a:lstStyle/>
                    <a:p>
                      <a:pPr algn="just"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589887">
                <a:tc>
                  <a:txBody>
                    <a:bodyPr/>
                    <a:lstStyle/>
                    <a:p>
                      <a:pPr algn="just"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171 058,00</a:t>
                      </a:r>
                    </a:p>
                  </a:txBody>
                  <a:tcPr marL="9525" marR="9525" marT="9525" marB="0" anchor="ctr"/>
                </a:tc>
                <a:tc>
                  <a:txBody>
                    <a:bodyPr/>
                    <a:lstStyle/>
                    <a:p>
                      <a:pPr algn="ctr" fontAlgn="ctr"/>
                      <a:r>
                        <a:rPr lang="ru-RU" sz="1200" b="0" i="0" u="none" strike="noStrike">
                          <a:solidFill>
                            <a:srgbClr val="000000"/>
                          </a:solidFill>
                          <a:effectLst/>
                          <a:latin typeface="Times New Roman"/>
                        </a:rPr>
                        <a:t>7 623,00</a:t>
                      </a:r>
                    </a:p>
                  </a:txBody>
                  <a:tcPr marL="9525" marR="9525" marT="9525" marB="0" anchor="ctr"/>
                </a:tc>
                <a:tc>
                  <a:txBody>
                    <a:bodyPr/>
                    <a:lstStyle/>
                    <a:p>
                      <a:pPr algn="ctr" fontAlgn="ctr"/>
                      <a:r>
                        <a:rPr lang="ru-RU" sz="1200" b="0" i="0" u="none" strike="noStrike">
                          <a:solidFill>
                            <a:srgbClr val="000000"/>
                          </a:solidFill>
                          <a:effectLst/>
                          <a:latin typeface="Times New Roman"/>
                        </a:rPr>
                        <a:t>6 759,00</a:t>
                      </a:r>
                    </a:p>
                  </a:txBody>
                  <a:tcPr marL="9525" marR="9525" marT="9525" marB="0" anchor="ctr"/>
                </a:tc>
              </a:tr>
              <a:tr h="783161">
                <a:tc>
                  <a:txBody>
                    <a:bodyPr/>
                    <a:lstStyle/>
                    <a:p>
                      <a:pPr algn="just"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26 900,00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c>
                  <a:txBody>
                    <a:bodyPr/>
                    <a:lstStyle/>
                    <a:p>
                      <a:pPr algn="ctr" fontAlgn="ctr"/>
                      <a:r>
                        <a:rPr lang="ru-RU" sz="1200" b="0" i="0" u="none" strike="noStrike">
                          <a:solidFill>
                            <a:srgbClr val="000000"/>
                          </a:solidFill>
                          <a:effectLst/>
                          <a:latin typeface="Times New Roman"/>
                        </a:rPr>
                        <a:t>27 500,00</a:t>
                      </a:r>
                    </a:p>
                  </a:txBody>
                  <a:tcPr marL="9525" marR="9525" marT="9525" marB="0" anchor="ctr"/>
                </a:tc>
              </a:tr>
              <a:tr h="736965">
                <a:tc>
                  <a:txBody>
                    <a:bodyPr/>
                    <a:lstStyle/>
                    <a:p>
                      <a:pPr algn="just"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6 900 000,00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14 100 000,00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951697474"/>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1176917287"/>
              </p:ext>
            </p:extLst>
          </p:nvPr>
        </p:nvGraphicFramePr>
        <p:xfrm>
          <a:off x="179512" y="1270080"/>
          <a:ext cx="8784977" cy="265248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smtClean="0">
                          <a:solidFill>
                            <a:srgbClr val="000000"/>
                          </a:solidFill>
                          <a:effectLst/>
                          <a:latin typeface="Times New Roman"/>
                        </a:rPr>
                        <a:t>147 459,4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1 696,4</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22 633,5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2498,3</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170 253,5</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1 696,4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2498,3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627105936"/>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2022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714746964"/>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2024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654 331 699,71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615 479 723,54</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622 951 048,39</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1 963 577,16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1 782 235,12</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1 789 735,12</a:t>
                      </a:r>
                    </a:p>
                  </a:txBody>
                  <a:tcPr marL="9525" marR="9525" marT="9525" marB="0" anchor="ctr">
                    <a:cell3D prstMaterial="dkEdge">
                      <a:bevel w="50800" prst="hardEdge"/>
                      <a:lightRig rig="flood" dir="t"/>
                    </a:cell3D>
                  </a:tcPr>
                </a:tc>
              </a:tr>
              <a:tr h="275929">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308 140 492,76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268 415 639,78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267 773 592,16</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329 740 753,32</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325 306 630,30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325 934 798,25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14 436 876,47</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19 925 218,34</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27 402 922,86</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2642224549"/>
              </p:ext>
            </p:extLst>
          </p:nvPr>
        </p:nvGraphicFramePr>
        <p:xfrm>
          <a:off x="18292" y="4053453"/>
          <a:ext cx="9125708" cy="28418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446852604"/>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171 314,8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76 700,0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75 450,0</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76</a:t>
                      </a:r>
                      <a:r>
                        <a:rPr lang="ru-RU" sz="1100" b="0"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400</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171 314,8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172 061,4</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 175 687,2</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45 350,0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45 600,0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61 132,8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55 052,1</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56 163,9</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4 437,3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4 148,3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4 377,1</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В соответствии с приказом Минфина РК от 11.10.2021 г. № 220 «Об утверждении перечня муниципальных образований в Республике Коми на 2022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39279967"/>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61391329"/>
              </p:ext>
            </p:extLst>
          </p:nvPr>
        </p:nvGraphicFramePr>
        <p:xfrm>
          <a:off x="-468560" y="37212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806785594"/>
              </p:ext>
            </p:extLst>
          </p:nvPr>
        </p:nvGraphicFramePr>
        <p:xfrm>
          <a:off x="4139952" y="420509"/>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817125914"/>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746290909"/>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2240472054"/>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2021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2021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2"/>
            <a:ext cx="9144000" cy="544828"/>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0120"/>
            <a:ext cx="7728300" cy="544828"/>
          </a:xfrm>
          <a:prstGeom prst="rect">
            <a:avLst/>
          </a:prstGeom>
          <a:noFill/>
          <a:ln>
            <a:noFill/>
          </a:ln>
        </p:spPr>
        <p:txBody>
          <a:bodyPr lIns="90000" tIns="45000" rIns="90000" bIns="45000"/>
          <a:lstStyle/>
          <a:p>
            <a:pPr algn="ctr"/>
            <a:r>
              <a:rPr lang="ru-RU" b="1" strike="noStrike" spc="-1" dirty="0" smtClean="0">
                <a:solidFill>
                  <a:srgbClr val="21409A"/>
                </a:solidFill>
                <a:latin typeface="Times New Roman"/>
              </a:rPr>
              <a:t>Региональный проект «Народный бюджет» </a:t>
            </a:r>
          </a:p>
          <a:p>
            <a:pPr algn="ctr"/>
            <a:r>
              <a:rPr lang="ru-RU" b="1" strike="noStrike" spc="-1" dirty="0" smtClean="0">
                <a:solidFill>
                  <a:srgbClr val="21409A"/>
                </a:solidFill>
                <a:latin typeface="Times New Roman"/>
              </a:rPr>
              <a:t>на </a:t>
            </a:r>
            <a:r>
              <a:rPr lang="ru-RU" b="1" strike="noStrike" spc="-1" dirty="0" smtClean="0">
                <a:solidFill>
                  <a:srgbClr val="21409A"/>
                </a:solidFill>
                <a:latin typeface="Times New Roman"/>
              </a:rPr>
              <a:t>2022 год, руб.</a:t>
            </a:r>
            <a:endParaRPr lang="ru-RU" b="0" strike="noStrike" spc="-1" dirty="0">
              <a:latin typeface="Arial"/>
            </a:endParaRPr>
          </a:p>
        </p:txBody>
      </p:sp>
      <p:pic>
        <p:nvPicPr>
          <p:cNvPr id="5" name="Рисунок 267"/>
          <p:cNvPicPr/>
          <p:nvPr/>
        </p:nvPicPr>
        <p:blipFill>
          <a:blip r:embed="rId3"/>
          <a:stretch/>
        </p:blipFill>
        <p:spPr>
          <a:xfrm>
            <a:off x="0" y="3851"/>
            <a:ext cx="1151200" cy="544829"/>
          </a:xfrm>
          <a:prstGeom prst="rect">
            <a:avLst/>
          </a:prstGeom>
          <a:ln>
            <a:noFill/>
          </a:ln>
        </p:spPr>
      </p:pic>
      <p:graphicFrame>
        <p:nvGraphicFramePr>
          <p:cNvPr id="8" name="Таблица 7"/>
          <p:cNvGraphicFramePr>
            <a:graphicFrameLocks noGrp="1"/>
          </p:cNvGraphicFramePr>
          <p:nvPr>
            <p:extLst>
              <p:ext uri="{D42A27DB-BD31-4B8C-83A1-F6EECF244321}">
                <p14:modId xmlns:p14="http://schemas.microsoft.com/office/powerpoint/2010/main" val="708796981"/>
              </p:ext>
            </p:extLst>
          </p:nvPr>
        </p:nvGraphicFramePr>
        <p:xfrm>
          <a:off x="107504" y="580976"/>
          <a:ext cx="8928991" cy="6084486"/>
        </p:xfrm>
        <a:graphic>
          <a:graphicData uri="http://schemas.openxmlformats.org/drawingml/2006/table">
            <a:tbl>
              <a:tblPr>
                <a:tableStyleId>{284E427A-3D55-4303-BF80-6455036E1DE7}</a:tableStyleId>
              </a:tblPr>
              <a:tblGrid>
                <a:gridCol w="288032"/>
                <a:gridCol w="5328592"/>
                <a:gridCol w="897024"/>
                <a:gridCol w="812639"/>
                <a:gridCol w="812639"/>
                <a:gridCol w="790065"/>
              </a:tblGrid>
              <a:tr h="175968">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Наименование проекта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rowSpan="2">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Место реализации</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gridSpan="3">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Объем финансирования</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hMerge="1">
                  <a:txBody>
                    <a:bodyPr/>
                    <a:lstStyle/>
                    <a:p>
                      <a:endParaRPr lang="ru-RU"/>
                    </a:p>
                  </a:txBody>
                  <a:tcPr/>
                </a:tc>
                <a:tc hMerge="1">
                  <a:txBody>
                    <a:bodyPr/>
                    <a:lstStyle/>
                    <a:p>
                      <a:endParaRPr lang="ru-RU"/>
                    </a:p>
                  </a:txBody>
                  <a:tcPr/>
                </a:tc>
              </a:tr>
              <a:tr h="17596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РБ</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МБ</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c>
                  <a:txBody>
                    <a:bodyPr/>
                    <a:lstStyle/>
                    <a:p>
                      <a:pPr algn="ctr" rtl="0" fontAlgn="ctr"/>
                      <a:r>
                        <a:rPr lang="ru-RU" sz="1000" b="0" u="none" strike="noStrike" dirty="0">
                          <a:effectLst/>
                          <a:latin typeface="Times New Roman" panose="02020603050405020304" pitchFamily="18" charset="0"/>
                          <a:cs typeface="Times New Roman" panose="02020603050405020304" pitchFamily="18" charset="0"/>
                        </a:rPr>
                        <a:t>Иные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12" marR="4912" marT="4912"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уличного спортивного комплекса для МБДОУ «Детский сад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Дюймовочка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359</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26,4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Ремонтные работы здания МБОУ «СОШ №2 им. Г.В. Кравченко»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342,4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9,1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Оснащение</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детского сада современным игровым оборудованием для занятий робототехникой (</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МБДОУ «Детский сад «Сказка»)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389,3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56,0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площадки для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этнопраздника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«Обряды народов Республики</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Коми» в 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339,0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33,4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МБУК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Вуктыльская</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центральная библиотека»</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 </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МБУ ДОД «Детская</a:t>
                      </a:r>
                      <a:r>
                        <a:rPr lang="ru-RU"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музыкальная школа</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г. Вуктыл</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помещений филиала МБУ «Клубно-спортивный комплекс» «Дом культуры»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с.Дутово</a:t>
                      </a: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игрового зала МБУ «Клубно-спортивный комплекс»</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74328">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тренажерного зала МБУ «Клубно-спортивный комплекс»</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г. Вуктыл</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672,4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5,7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подъездного пути к кладбищу в п. Лемтыбож</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 Лемтыбож</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1 112,9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h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r>
              <a:tr h="180290">
                <a:tc vMerge="1">
                  <a:txBody>
                    <a:bodyPr/>
                    <a:lstStyle/>
                    <a:p>
                      <a:pPr algn="ctr" rtl="0" fontAlgn="ctr"/>
                      <a:endParaRPr lang="ru-RU" sz="1200" b="1" i="0" u="none" strike="noStrike" dirty="0">
                        <a:solidFill>
                          <a:srgbClr val="000000"/>
                        </a:solidFill>
                        <a:effectLst/>
                        <a:latin typeface="Times New Roman"/>
                      </a:endParaRPr>
                    </a:p>
                  </a:txBody>
                  <a:tcPr marL="9525" marR="9525" marT="9525" marB="0" anchor="ctr"/>
                </a:tc>
                <a:tc vMerge="1">
                  <a:txBody>
                    <a:bodyPr/>
                    <a:lstStyle/>
                    <a:p>
                      <a:pPr algn="ctr" rtl="0" fontAlgn="t"/>
                      <a:endParaRPr lang="ru-RU" sz="1400" b="1" i="0" u="none" strike="noStrike" dirty="0">
                        <a:solidFill>
                          <a:srgbClr val="000000"/>
                        </a:solidFill>
                        <a:effectLst/>
                        <a:latin typeface="Times New Roman"/>
                      </a:endParaRPr>
                    </a:p>
                  </a:txBody>
                  <a:tcPr marL="9525" marR="9525" marT="9525" marB="0"/>
                </a:tc>
                <a:tc vMerge="1">
                  <a:txBody>
                    <a:bodyPr/>
                    <a:lstStyle/>
                    <a:p>
                      <a:pPr algn="ctr" rtl="0" fontAlgn="ctr"/>
                      <a:endParaRPr lang="ru-RU" sz="1200" b="1" i="0" u="none" strike="noStrike" dirty="0">
                        <a:solidFill>
                          <a:srgbClr val="000000"/>
                        </a:solidFill>
                        <a:effectLst/>
                        <a:latin typeface="Times New Roman"/>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1 000,0</a:t>
                      </a: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1,8</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96796">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колодцев в 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Шердино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п</a:t>
                      </a: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Шердино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669,3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2-х мостов по автомобильной дороге в 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Подчерье</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1 114,0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1 000,0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111,1</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2,9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уличного освещения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673,6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14</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Обустройство уличного освещения 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Лемты</a:t>
                      </a:r>
                      <a:endParaRPr lang="ru-RU"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п.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Лемты</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668,3</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1,6</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15</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algn="ctr" rtl="0" fontAlgn="t"/>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Ремонт колодцев 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rowSpan="2">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с. </a:t>
                      </a:r>
                      <a:r>
                        <a:rPr lang="ru-RU" sz="1000" b="0" i="0" u="none" strike="noStrike" dirty="0" err="1" smtClean="0">
                          <a:solidFill>
                            <a:srgbClr val="000000"/>
                          </a:solidFill>
                          <a:effectLst/>
                          <a:latin typeface="Times New Roman" panose="02020603050405020304" pitchFamily="18" charset="0"/>
                          <a:cs typeface="Times New Roman" panose="02020603050405020304" pitchFamily="18" charset="0"/>
                        </a:rPr>
                        <a:t>Дутово</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673,9</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ru-RU"/>
                    </a:p>
                  </a:txBody>
                  <a:tcPr/>
                </a:tc>
                <a:tc hMerge="1">
                  <a:txBody>
                    <a:bodyPr/>
                    <a:lstStyle/>
                    <a:p>
                      <a:endParaRPr lang="ru-RU"/>
                    </a:p>
                  </a:txBody>
                  <a:tcPr/>
                </a:tc>
              </a:tr>
              <a:tr h="180290">
                <a:tc vMerge="1">
                  <a:txBody>
                    <a:bodyPr/>
                    <a:lstStyle/>
                    <a:p>
                      <a:pPr algn="ctr" rtl="0" fontAlgn="ctr"/>
                      <a:endParaRPr lang="ru-RU" sz="1400" b="1" i="0" u="none" strike="noStrike" dirty="0">
                        <a:solidFill>
                          <a:srgbClr val="000000"/>
                        </a:solidFill>
                        <a:effectLst/>
                        <a:latin typeface="Times New Roman"/>
                      </a:endParaRPr>
                    </a:p>
                  </a:txBody>
                  <a:tcPr marL="9525" marR="9525" marT="9525" marB="0" anchor="ctr"/>
                </a:tc>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66,7</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7,2</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290">
                <a:tc rowSpan="2" gridSpan="3">
                  <a:txBody>
                    <a:bodyPr/>
                    <a:lstStyle/>
                    <a:p>
                      <a:pPr algn="r" rtl="0" fontAlgn="b"/>
                      <a:r>
                        <a:rPr lang="ru-RU" sz="1100" b="1" i="0" u="none" strike="noStrike" dirty="0">
                          <a:solidFill>
                            <a:srgbClr val="000000"/>
                          </a:solidFill>
                          <a:effectLst/>
                          <a:latin typeface="Times New Roman"/>
                        </a:rPr>
                        <a:t>Всего</a:t>
                      </a:r>
                    </a:p>
                  </a:txBody>
                  <a:tcPr marL="9525" marR="9525" marT="9525" marB="0" anchor="b"/>
                </a:tc>
                <a:tc rowSpan="2" hMerge="1">
                  <a:txBody>
                    <a:bodyPr/>
                    <a:lstStyle/>
                    <a:p>
                      <a:endParaRPr lang="ru-RU"/>
                    </a:p>
                  </a:txBody>
                  <a:tcPr/>
                </a:tc>
                <a:tc rowSpan="2" hMerge="1">
                  <a:txBody>
                    <a:bodyPr/>
                    <a:lstStyle/>
                    <a:p>
                      <a:endParaRPr lang="ru-RU"/>
                    </a:p>
                  </a:txBody>
                  <a:tcPr/>
                </a:tc>
                <a:tc gridSpan="3">
                  <a:txBody>
                    <a:bodyPr/>
                    <a:lstStyle/>
                    <a:p>
                      <a:pPr algn="ctr" rtl="0" fontAlgn="ctr"/>
                      <a:r>
                        <a:rPr lang="ru-RU" sz="1100" b="1" i="0" u="none" strike="noStrike">
                          <a:solidFill>
                            <a:srgbClr val="000000"/>
                          </a:solidFill>
                          <a:effectLst/>
                          <a:latin typeface="Times New Roman"/>
                        </a:rPr>
                        <a:t>9 705,40</a:t>
                      </a:r>
                    </a:p>
                  </a:txBody>
                  <a:tcPr marL="9525" marR="9525" marT="9525" marB="0" anchor="ctr"/>
                </a:tc>
                <a:tc hMerge="1">
                  <a:txBody>
                    <a:bodyPr/>
                    <a:lstStyle/>
                    <a:p>
                      <a:endParaRPr lang="ru-RU"/>
                    </a:p>
                  </a:txBody>
                  <a:tcPr/>
                </a:tc>
                <a:tc hMerge="1">
                  <a:txBody>
                    <a:bodyPr/>
                    <a:lstStyle/>
                    <a:p>
                      <a:endParaRPr lang="ru-RU"/>
                    </a:p>
                  </a:txBody>
                  <a:tcPr/>
                </a:tc>
              </a:tr>
              <a:tr h="18029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ctr" rtl="0" fontAlgn="b"/>
                      <a:r>
                        <a:rPr lang="ru-RU" sz="1100" b="1" i="0" u="none" strike="noStrike">
                          <a:solidFill>
                            <a:srgbClr val="000000"/>
                          </a:solidFill>
                          <a:effectLst/>
                          <a:latin typeface="Times New Roman"/>
                        </a:rPr>
                        <a:t>8 600,00</a:t>
                      </a:r>
                    </a:p>
                  </a:txBody>
                  <a:tcPr marL="9525" marR="9525" marT="9525" marB="0" anchor="b"/>
                </a:tc>
                <a:tc>
                  <a:txBody>
                    <a:bodyPr/>
                    <a:lstStyle/>
                    <a:p>
                      <a:pPr algn="ctr" rtl="0" fontAlgn="b"/>
                      <a:r>
                        <a:rPr lang="ru-RU" sz="1100" b="1" i="0" u="none" strike="noStrike">
                          <a:solidFill>
                            <a:srgbClr val="000000"/>
                          </a:solidFill>
                          <a:effectLst/>
                          <a:latin typeface="Times New Roman"/>
                        </a:rPr>
                        <a:t>955,80</a:t>
                      </a:r>
                    </a:p>
                  </a:txBody>
                  <a:tcPr marL="9525" marR="9525" marT="9525" marB="0" anchor="b"/>
                </a:tc>
                <a:tc>
                  <a:txBody>
                    <a:bodyPr/>
                    <a:lstStyle/>
                    <a:p>
                      <a:pPr algn="ctr" rtl="0" fontAlgn="b"/>
                      <a:r>
                        <a:rPr lang="ru-RU" sz="1100" b="1" i="0" u="none" strike="noStrike" dirty="0">
                          <a:solidFill>
                            <a:srgbClr val="000000"/>
                          </a:solidFill>
                          <a:effectLst/>
                          <a:latin typeface="Times New Roman"/>
                        </a:rPr>
                        <a:t>149,60</a:t>
                      </a:r>
                    </a:p>
                  </a:txBody>
                  <a:tcPr marL="9525" marR="9525" marT="9525" marB="0" anchor="b"/>
                </a:tc>
              </a:tr>
            </a:tbl>
          </a:graphicData>
        </a:graphic>
      </p:graphicFrame>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2021 - 2022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11" name="Диаграмма 10"/>
          <p:cNvGraphicFramePr/>
          <p:nvPr>
            <p:extLst>
              <p:ext uri="{D42A27DB-BD31-4B8C-83A1-F6EECF244321}">
                <p14:modId xmlns:p14="http://schemas.microsoft.com/office/powerpoint/2010/main" val="3425720286"/>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5724128" y="5566995"/>
            <a:ext cx="968535"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+ 2 </a:t>
            </a:r>
            <a:r>
              <a:rPr lang="ru-RU" sz="1600" b="1" dirty="0" smtClean="0">
                <a:latin typeface="Times New Roman" panose="02020603050405020304" pitchFamily="18" charset="0"/>
                <a:cs typeface="Times New Roman" panose="02020603050405020304" pitchFamily="18" charset="0"/>
              </a:rPr>
              <a:t>424,</a:t>
            </a:r>
            <a:r>
              <a:rPr lang="en-US" sz="1600" b="1" dirty="0" smtClean="0">
                <a:latin typeface="Times New Roman" panose="02020603050405020304" pitchFamily="18" charset="0"/>
                <a:cs typeface="Times New Roman" panose="02020603050405020304" pitchFamily="18" charset="0"/>
              </a:rPr>
              <a:t>8</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1151222966"/>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1572697318"/>
              </p:ext>
            </p:extLst>
          </p:nvPr>
        </p:nvGraphicFramePr>
        <p:xfrm>
          <a:off x="134634" y="1196752"/>
          <a:ext cx="8874732" cy="256490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W:\Финансовое управление\Отдел бюджетного планирования\Бобрецова Наталья Геннадьевна\ОГиДХ фото по НБ\Лемтыбож дор. на кладб.НБ 08.06.21г\IMG_3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28" y="4616227"/>
            <a:ext cx="2706167" cy="2029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W:\Финансовое управление\Отдел бюджетного планирования\Бобрецова Наталья Геннадьевна\ОГиДХ фото по НБ\Лемтыбож дор. на кладб. НБ 02.06.21г\IMG_37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08" y="2380306"/>
            <a:ext cx="2636742" cy="1977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Заголовок 1"/>
          <p:cNvSpPr txBox="1">
            <a:spLocks/>
          </p:cNvSpPr>
          <p:nvPr/>
        </p:nvSpPr>
        <p:spPr>
          <a:xfrm>
            <a:off x="0" y="3851"/>
            <a:ext cx="9144000" cy="6602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2021 год (исполнение),  </a:t>
            </a:r>
            <a:r>
              <a:rPr lang="ru-RU" sz="2000" b="1" strike="noStrike" spc="-1" dirty="0" smtClean="0">
                <a:solidFill>
                  <a:srgbClr val="21409A"/>
                </a:solidFill>
                <a:latin typeface="Times New Roman"/>
              </a:rPr>
              <a:t>тыс. руб</a:t>
            </a:r>
            <a:r>
              <a:rPr lang="ru-RU" sz="2000" b="1" strike="noStrike" spc="-1" dirty="0" smtClean="0">
                <a:solidFill>
                  <a:srgbClr val="21409A"/>
                </a:solidFill>
                <a:latin typeface="Times New Roman"/>
              </a:rPr>
              <a:t>.</a:t>
            </a:r>
            <a:endParaRPr lang="ru-RU" sz="2000" b="0" strike="noStrike" spc="-1" dirty="0">
              <a:latin typeface="Arial"/>
            </a:endParaRPr>
          </a:p>
        </p:txBody>
      </p:sp>
      <p:pic>
        <p:nvPicPr>
          <p:cNvPr id="4" name="Рисунок 267"/>
          <p:cNvPicPr/>
          <p:nvPr/>
        </p:nvPicPr>
        <p:blipFill>
          <a:blip r:embed="rId5"/>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167185689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6684516"/>
                <a:gridCol w="2172468"/>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2021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2021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год</a:t>
                      </a:r>
                      <a:endParaRPr lang="ru-RU" sz="1200" b="1"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7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280</a:t>
                      </a:r>
                      <a:r>
                        <a:rPr lang="en-US" sz="1200" b="1" i="0" u="none" strike="noStrike" dirty="0" smtClean="0">
                          <a:solidFill>
                            <a:schemeClr val="tx1"/>
                          </a:solidFill>
                          <a:effectLst/>
                          <a:latin typeface="Times New Roman" panose="02020603050405020304" pitchFamily="18" charset="0"/>
                          <a:cs typeface="Times New Roman" panose="02020603050405020304" pitchFamily="18" charset="0"/>
                        </a:rPr>
                        <a:t>,</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6 805,7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996444" cy="276999"/>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Обустройство дороги к кладбищу в </a:t>
            </a:r>
            <a:r>
              <a:rPr lang="ru-RU" sz="1200" b="1" dirty="0" err="1">
                <a:latin typeface="Times New Roman" panose="02020603050405020304" pitchFamily="18" charset="0"/>
                <a:cs typeface="Times New Roman" panose="02020603050405020304" pitchFamily="18" charset="0"/>
              </a:rPr>
              <a:t>п.Лемтыбож</a:t>
            </a:r>
            <a:r>
              <a:rPr lang="ru-RU" sz="1100" b="1"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4390112" y="2145882"/>
            <a:ext cx="4608512" cy="276999"/>
          </a:xfrm>
          <a:prstGeom prst="rect">
            <a:avLst/>
          </a:prstGeom>
        </p:spPr>
        <p:txBody>
          <a:bodyPr wrap="square">
            <a:spAutoFit/>
          </a:bodyPr>
          <a:lstStyle/>
          <a:p>
            <a:pPr algn="ctr"/>
            <a:r>
              <a:rPr lang="ru-RU" sz="1200" b="1" dirty="0" smtClean="0">
                <a:latin typeface="Times New Roman" panose="02020603050405020304" pitchFamily="18" charset="0"/>
                <a:cs typeface="Times New Roman" panose="02020603050405020304" pitchFamily="18" charset="0"/>
              </a:rPr>
              <a:t>«Хоровод </a:t>
            </a:r>
            <a:r>
              <a:rPr lang="ru-RU" sz="1200" b="1" dirty="0">
                <a:latin typeface="Times New Roman" panose="02020603050405020304" pitchFamily="18" charset="0"/>
                <a:cs typeface="Times New Roman" panose="02020603050405020304" pitchFamily="18" charset="0"/>
              </a:rPr>
              <a:t>дружбы» Центра национальных культур г</a:t>
            </a:r>
            <a:r>
              <a:rPr lang="ru-RU" sz="1200" b="1" dirty="0" smtClean="0">
                <a:latin typeface="Times New Roman" panose="02020603050405020304" pitchFamily="18" charset="0"/>
                <a:cs typeface="Times New Roman" panose="02020603050405020304" pitchFamily="18" charset="0"/>
              </a:rPr>
              <a:t>. Вуктыл</a:t>
            </a:r>
            <a:r>
              <a:rPr lang="ru-RU" sz="12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977982" y="3889631"/>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399879" y="6165304"/>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dtoDDXlQd9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37120">
            <a:off x="3679708" y="2465186"/>
            <a:ext cx="2267744" cy="17008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gz1nxf9XSl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6621">
            <a:off x="7277459" y="2384918"/>
            <a:ext cx="1762328" cy="1810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J0cdCvy6oF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7467" y="4258963"/>
            <a:ext cx="1773801" cy="13095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r0gay8LKMj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83525">
            <a:off x="3789205" y="5201142"/>
            <a:ext cx="2048749" cy="1482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k3R6o9Elj1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12" y="2882735"/>
            <a:ext cx="1979712" cy="14847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W:\Финансовое управление\Отдел бюджетного планирования\Бобрецова Наталья Геннадьевна\Народный бюджет\Вуктыл  Реализация проекта в сфере национальной политики - «Хоровод дружбы»\YR83kjKmiH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051" y="4941168"/>
            <a:ext cx="1320573" cy="17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a:t>
            </a:r>
            <a:r>
              <a:rPr lang="ru-RU" sz="2000" b="1" spc="-1" dirty="0" smtClean="0">
                <a:solidFill>
                  <a:srgbClr val="21409A"/>
                </a:solidFill>
                <a:latin typeface="Times New Roman"/>
              </a:rPr>
              <a:t>2021 </a:t>
            </a:r>
            <a:r>
              <a:rPr lang="ru-RU" sz="2000" b="1" spc="-1" dirty="0">
                <a:solidFill>
                  <a:srgbClr val="21409A"/>
                </a:solidFill>
                <a:latin typeface="Times New Roman"/>
              </a:rPr>
              <a:t>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10" name="Прямоугольник 9"/>
          <p:cNvSpPr/>
          <p:nvPr/>
        </p:nvSpPr>
        <p:spPr>
          <a:xfrm>
            <a:off x="449375" y="800412"/>
            <a:ext cx="3528392" cy="276999"/>
          </a:xfrm>
          <a:prstGeom prst="rect">
            <a:avLst/>
          </a:prstGeom>
        </p:spPr>
        <p:txBody>
          <a:bodyPr wrap="square">
            <a:spAutoFit/>
          </a:bodyPr>
          <a:lstStyle/>
          <a:p>
            <a:r>
              <a:rPr lang="ru-RU" sz="1200" b="1" dirty="0">
                <a:latin typeface="Times New Roman" panose="02020603050405020304" pitchFamily="18" charset="0"/>
                <a:cs typeface="Times New Roman" panose="02020603050405020304" pitchFamily="18" charset="0"/>
              </a:rPr>
              <a:t>«Благоустройство «Визит центра» </a:t>
            </a:r>
            <a:r>
              <a:rPr lang="ru-RU" sz="1200" b="1" dirty="0" smtClean="0">
                <a:latin typeface="Times New Roman" panose="02020603050405020304" pitchFamily="18" charset="0"/>
                <a:cs typeface="Times New Roman" panose="02020603050405020304" pitchFamily="18" charset="0"/>
              </a:rPr>
              <a:t>г. Вуктыл»</a:t>
            </a:r>
            <a:endParaRPr lang="ru-RU" sz="1200" b="1" dirty="0">
              <a:latin typeface="Times New Roman" panose="02020603050405020304" pitchFamily="18" charset="0"/>
              <a:cs typeface="Times New Roman" panose="02020603050405020304" pitchFamily="18" charset="0"/>
            </a:endParaRPr>
          </a:p>
        </p:txBody>
      </p:sp>
      <p:pic>
        <p:nvPicPr>
          <p:cNvPr id="4098" name="Picture 2" descr="W:\Финансовое управление\Отдел бюджетного планирования\Бобрецова Наталья Геннадьевна\Народный бюджет\Вуктыл Благоустройство Визит-центра\7SoHS7SErd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577" y="1124744"/>
            <a:ext cx="2232654" cy="1030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W:\Финансовое управление\Отдел бюджетного планирования\Бобрецова Наталья Геннадьевна\Народный бюджет\Вуктыл Благоустройство Визит-центра\bG_fzMTyGj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2708920"/>
            <a:ext cx="1080120" cy="233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W:\Финансовое управление\Отдел бюджетного планирования\Бобрецова Наталья Геннадьевна\Народный бюджет\Вуктыл Благоустройство Визит-центра\iHrvahc7b6U.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119" y="2420888"/>
            <a:ext cx="1862162" cy="133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1" name="Picture 5" descr="W:\Финансовое управление\Отдел бюджетного планирования\Бобрецова Наталья Геннадьевна\Народный бюджет\Вуктыл Благоустройство Визит-центра\Lequ2CMu_m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699" y="4005064"/>
            <a:ext cx="1827582" cy="1306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2" name="Picture 6" descr="W:\Финансовое управление\Отдел бюджетного планирования\Бобрецова Наталья Геннадьевна\Народный бюджет\Вуктыл Благоустройство Визит-центра\ntb36GU43V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1196752"/>
            <a:ext cx="1515641" cy="1322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3" name="Picture 7" descr="W:\Финансовое управление\Отдел бюджетного планирования\Бобрецова Наталья Геннадьевна\Народный бюджет\Вуктыл Благоустройство Визит-центра\qrhPVqa8Cm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1329" y="5486792"/>
            <a:ext cx="1787691" cy="134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4" name="Picture 8" descr="W:\Финансовое управление\Отдел бюджетного планирования\Бобрецова Наталья Геннадьевна\Народный бюджет\Вуктыл Благоустройство Визит-центра\YmY9euHHav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751" y="5407511"/>
            <a:ext cx="1998239" cy="1383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Прямоугольник 11"/>
          <p:cNvSpPr/>
          <p:nvPr/>
        </p:nvSpPr>
        <p:spPr>
          <a:xfrm>
            <a:off x="4499992" y="926788"/>
            <a:ext cx="4572000" cy="276999"/>
          </a:xfrm>
          <a:prstGeom prst="rect">
            <a:avLst/>
          </a:prstGeom>
        </p:spPr>
        <p:txBody>
          <a:bodyPr>
            <a:spAutoFit/>
          </a:bodyPr>
          <a:lstStyle/>
          <a:p>
            <a:r>
              <a:rPr lang="ru-RU" sz="1200" b="1" dirty="0">
                <a:latin typeface="Times New Roman" panose="02020603050405020304" pitchFamily="18" charset="0"/>
                <a:cs typeface="Times New Roman" panose="02020603050405020304" pitchFamily="18" charset="0"/>
              </a:rPr>
              <a:t>«Объект культуры — культурный объект» </a:t>
            </a:r>
            <a:r>
              <a:rPr lang="ru-RU" sz="1200" b="1" dirty="0" err="1">
                <a:latin typeface="Times New Roman" panose="02020603050405020304" pitchFamily="18" charset="0"/>
                <a:cs typeface="Times New Roman" panose="02020603050405020304" pitchFamily="18" charset="0"/>
              </a:rPr>
              <a:t>п.Лемтыбож</a:t>
            </a:r>
            <a:endParaRPr lang="ru-RU" sz="1200" b="1" dirty="0">
              <a:latin typeface="Times New Roman" panose="02020603050405020304" pitchFamily="18" charset="0"/>
              <a:cs typeface="Times New Roman" panose="02020603050405020304" pitchFamily="18" charset="0"/>
            </a:endParaRPr>
          </a:p>
        </p:txBody>
      </p:sp>
      <p:pic>
        <p:nvPicPr>
          <p:cNvPr id="4105" name="Picture 9" descr="W:\Финансовое управление\Отдел бюджетного планирования\Бобрецова Наталья Геннадьевна\Народный бюджет\Лемтыбож В Доме культуры отремонтировали кровлю\9ZIE4pXuWT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6096" y="1414931"/>
            <a:ext cx="2520280" cy="1890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Прямоугольник 13"/>
          <p:cNvSpPr/>
          <p:nvPr/>
        </p:nvSpPr>
        <p:spPr>
          <a:xfrm>
            <a:off x="4392409" y="3646954"/>
            <a:ext cx="4572000" cy="461665"/>
          </a:xfrm>
          <a:prstGeom prst="rect">
            <a:avLst/>
          </a:prstGeom>
        </p:spPr>
        <p:txBody>
          <a:bodyPr>
            <a:spAutoFit/>
          </a:bodyPr>
          <a:lstStyle/>
          <a:p>
            <a:pPr algn="ctr"/>
            <a:r>
              <a:rPr lang="ru-RU" sz="1200" b="1" dirty="0">
                <a:latin typeface="Times New Roman" panose="02020603050405020304" pitchFamily="18" charset="0"/>
                <a:cs typeface="Times New Roman" panose="02020603050405020304" pitchFamily="18" charset="0"/>
              </a:rPr>
              <a:t>Строительство пешеходного тротуара  (на участке «верхний и нижний поселок»)  </a:t>
            </a:r>
            <a:r>
              <a:rPr lang="ru-RU" sz="1200" b="1" dirty="0" err="1">
                <a:latin typeface="Times New Roman" panose="02020603050405020304" pitchFamily="18" charset="0"/>
                <a:cs typeface="Times New Roman" panose="02020603050405020304" pitchFamily="18" charset="0"/>
              </a:rPr>
              <a:t>п.Шердино</a:t>
            </a:r>
            <a:endParaRPr lang="ru-RU" sz="1200" b="1" dirty="0">
              <a:latin typeface="Times New Roman" panose="02020603050405020304" pitchFamily="18" charset="0"/>
              <a:cs typeface="Times New Roman" panose="02020603050405020304" pitchFamily="18" charset="0"/>
            </a:endParaRPr>
          </a:p>
        </p:txBody>
      </p:sp>
      <p:pic>
        <p:nvPicPr>
          <p:cNvPr id="4106" name="Picture 10"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M_ki0w7ul2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43192" y="4208735"/>
            <a:ext cx="1953656"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7" name="Picture 11" descr="W:\Финансовое управление\Отдел бюджетного планирования\Бобрецова Наталья Геннадьевна\Народный бюджет\п. Шердино Тротуар между нижней и верхней частью посёлка\qLmb98tNPXI.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4989" y="4253125"/>
            <a:ext cx="1953657" cy="2604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18050" y="4658277"/>
            <a:ext cx="633507"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Было</a:t>
            </a:r>
            <a:endParaRPr lang="ru-RU" sz="14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7703266" y="4504388"/>
            <a:ext cx="684611"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Стало</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a:t>
            </a:r>
            <a:r>
              <a:rPr lang="ru-RU" sz="2000" b="1" spc="-1" dirty="0" smtClean="0">
                <a:solidFill>
                  <a:srgbClr val="21409A"/>
                </a:solidFill>
                <a:latin typeface="Times New Roman"/>
              </a:rPr>
              <a:t>2021 </a:t>
            </a:r>
            <a:r>
              <a:rPr lang="ru-RU" sz="2000" b="1" spc="-1" dirty="0">
                <a:solidFill>
                  <a:srgbClr val="21409A"/>
                </a:solidFill>
                <a:latin typeface="Times New Roman"/>
              </a:rPr>
              <a:t>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sp>
        <p:nvSpPr>
          <p:cNvPr id="5" name="Прямоугольник 4"/>
          <p:cNvSpPr/>
          <p:nvPr/>
        </p:nvSpPr>
        <p:spPr>
          <a:xfrm>
            <a:off x="143506" y="787883"/>
            <a:ext cx="3780421"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a:t>
            </a:r>
            <a:r>
              <a:rPr lang="ru-RU" sz="1100" b="1" dirty="0" err="1">
                <a:latin typeface="Times New Roman" panose="02020603050405020304" pitchFamily="18" charset="0"/>
                <a:cs typeface="Times New Roman" panose="02020603050405020304" pitchFamily="18" charset="0"/>
              </a:rPr>
              <a:t>улично</a:t>
            </a:r>
            <a:r>
              <a:rPr lang="ru-RU" sz="1100" b="1" dirty="0">
                <a:latin typeface="Times New Roman" panose="02020603050405020304" pitchFamily="18" charset="0"/>
                <a:cs typeface="Times New Roman" panose="02020603050405020304" pitchFamily="18" charset="0"/>
              </a:rPr>
              <a:t> - дорожной сети </a:t>
            </a:r>
            <a:r>
              <a:rPr lang="ru-RU" sz="1100" b="1" dirty="0" err="1">
                <a:latin typeface="Times New Roman" panose="02020603050405020304" pitchFamily="18" charset="0"/>
                <a:cs typeface="Times New Roman" panose="02020603050405020304" pitchFamily="18" charset="0"/>
              </a:rPr>
              <a:t>г.Вуктыл</a:t>
            </a:r>
            <a:r>
              <a:rPr lang="ru-RU" sz="1100" b="1" dirty="0">
                <a:latin typeface="Times New Roman" panose="02020603050405020304" pitchFamily="18" charset="0"/>
                <a:cs typeface="Times New Roman" panose="02020603050405020304" pitchFamily="18" charset="0"/>
              </a:rPr>
              <a:t>   «Участок по ул. Газовиков, д.1 - пр. Пионерский, </a:t>
            </a:r>
            <a:r>
              <a:rPr lang="ru-RU" sz="1100" b="1" dirty="0" smtClean="0">
                <a:latin typeface="Times New Roman" panose="02020603050405020304" pitchFamily="18" charset="0"/>
                <a:cs typeface="Times New Roman" panose="02020603050405020304" pitchFamily="18" charset="0"/>
              </a:rPr>
              <a:t>д.13»</a:t>
            </a:r>
            <a:endParaRPr lang="ru-RU" sz="1100" b="1" dirty="0">
              <a:latin typeface="Times New Roman" panose="02020603050405020304" pitchFamily="18" charset="0"/>
              <a:cs typeface="Times New Roman" panose="02020603050405020304" pitchFamily="18" charset="0"/>
            </a:endParaRPr>
          </a:p>
        </p:txBody>
      </p:sp>
      <p:pic>
        <p:nvPicPr>
          <p:cNvPr id="5122" name="Picture 2"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Jzykbpmehj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833" y="141277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P0f4bIPFx1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8684" y="3212976"/>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4" name="Picture 4" descr="W:\Финансовое управление\Отдел бюджетного планирования\Бобрецова Наталья Геннадьевна\Народный бюджет\Вуктыл Асфальтирование участка дороги от «горбатого моста» до перекрёстка между ул.Газовиков 1 и по.Пионерский 13\y9KqMN55t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833" y="5085184"/>
            <a:ext cx="2075723" cy="1556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Прямоугольник 7"/>
          <p:cNvSpPr/>
          <p:nvPr/>
        </p:nvSpPr>
        <p:spPr>
          <a:xfrm>
            <a:off x="4273896" y="1003941"/>
            <a:ext cx="4572000" cy="461665"/>
          </a:xfrm>
          <a:prstGeom prst="rect">
            <a:avLst/>
          </a:prstGeom>
        </p:spPr>
        <p:txBody>
          <a:bodyPr>
            <a:spAutoFit/>
          </a:bodyPr>
          <a:lstStyle/>
          <a:p>
            <a:pPr algn="ctr"/>
            <a:r>
              <a:rPr lang="ru-RU" sz="1200" b="1" dirty="0" smtClean="0">
                <a:latin typeface="Times New Roman" panose="02020603050405020304" pitchFamily="18" charset="0"/>
                <a:cs typeface="Times New Roman" panose="02020603050405020304" pitchFamily="18" charset="0"/>
              </a:rPr>
              <a:t>«Устройство </a:t>
            </a:r>
            <a:r>
              <a:rPr lang="ru-RU" sz="1200" b="1" dirty="0">
                <a:latin typeface="Times New Roman" panose="02020603050405020304" pitchFamily="18" charset="0"/>
                <a:cs typeface="Times New Roman" panose="02020603050405020304" pitchFamily="18" charset="0"/>
              </a:rPr>
              <a:t>пешеходной дорожки в районе  пр. Пионерский, д.9 - пр. Пионерский, д. 11 </a:t>
            </a:r>
            <a:r>
              <a:rPr lang="ru-RU" sz="1200" b="1" dirty="0" err="1" smtClean="0">
                <a:latin typeface="Times New Roman" panose="02020603050405020304" pitchFamily="18" charset="0"/>
                <a:cs typeface="Times New Roman" panose="02020603050405020304" pitchFamily="18" charset="0"/>
              </a:rPr>
              <a:t>г.Вуктыл</a:t>
            </a:r>
            <a:r>
              <a:rPr lang="ru-RU" sz="1200" b="1" dirty="0" smtClean="0">
                <a:latin typeface="Times New Roman" panose="02020603050405020304" pitchFamily="18" charset="0"/>
                <a:cs typeface="Times New Roman" panose="02020603050405020304" pitchFamily="18" charset="0"/>
              </a:rPr>
              <a:t>»</a:t>
            </a:r>
            <a:endParaRPr lang="ru-RU" sz="1200" b="1" dirty="0">
              <a:latin typeface="Times New Roman" panose="02020603050405020304" pitchFamily="18" charset="0"/>
              <a:cs typeface="Times New Roman" panose="02020603050405020304" pitchFamily="18" charset="0"/>
            </a:endParaRPr>
          </a:p>
        </p:txBody>
      </p:sp>
      <p:pic>
        <p:nvPicPr>
          <p:cNvPr id="5125" name="Picture 5"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6n5VQQh1f2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5752" y="1628800"/>
            <a:ext cx="1728192" cy="219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i2sI9B2Eq_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5729" y="1628800"/>
            <a:ext cx="1670382" cy="222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7" name="Picture 7"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VQJbNKzJS6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0224" y="4151646"/>
            <a:ext cx="1869672"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8" name="Picture 8" descr="W:\Финансовое управление\Отдел бюджетного планирования\Бобрецова Наталья Геннадьевна\Народный бюджет\Вуктыл Благоустройство территории возле Почты в рамках реализации «Народного бюджета»\yyvQRuFgUd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4378" y="4653136"/>
            <a:ext cx="2171733" cy="16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970521045"/>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17 131,5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17 206,1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17 568,7</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13 307,5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19 630,0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18 464,4</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18 688,5</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2022 -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2024 – 800,0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6 828,0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14 035,8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6 900,0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2024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14 100,0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Финансового управления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59169</TotalTime>
  <Words>14846</Words>
  <Application>Microsoft Office PowerPoint</Application>
  <PresentationFormat>Экран (4:3)</PresentationFormat>
  <Paragraphs>3693</Paragraphs>
  <Slides>90</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2728</cp:revision>
  <cp:lastPrinted>2021-12-21T07:46:38Z</cp:lastPrinted>
  <dcterms:created xsi:type="dcterms:W3CDTF">2009-09-22T13:30:24Z</dcterms:created>
  <dcterms:modified xsi:type="dcterms:W3CDTF">2022-05-05T06:06:51Z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