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33.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34.xml" ContentType="application/vnd.openxmlformats-officedocument.presentationml.notesSlide+xml"/>
  <Override PartName="/ppt/charts/chart11.xml" ContentType="application/vnd.openxmlformats-officedocument.drawingml.chart+xml"/>
  <Override PartName="/ppt/drawings/drawing1.xml" ContentType="application/vnd.openxmlformats-officedocument.drawingml.chartshapes+xml"/>
  <Override PartName="/ppt/charts/chart12.xml" ContentType="application/vnd.openxmlformats-officedocument.drawingml.chart+xml"/>
  <Override PartName="/ppt/drawings/drawing2.xml" ContentType="application/vnd.openxmlformats-officedocument.drawingml.chartshapes+xml"/>
  <Override PartName="/ppt/charts/chart13.xml" ContentType="application/vnd.openxmlformats-officedocument.drawingml.chart+xml"/>
  <Override PartName="/ppt/drawings/drawing3.xml" ContentType="application/vnd.openxmlformats-officedocument.drawingml.chartshapes+xml"/>
  <Override PartName="/ppt/notesSlides/notesSlide35.xml" ContentType="application/vnd.openxmlformats-officedocument.presentationml.notesSlide+xml"/>
  <Override PartName="/ppt/charts/chart14.xml" ContentType="application/vnd.openxmlformats-officedocument.drawingml.chart+xml"/>
  <Override PartName="/ppt/drawings/drawing4.xml" ContentType="application/vnd.openxmlformats-officedocument.drawingml.chartshapes+xml"/>
  <Override PartName="/ppt/charts/chart15.xml" ContentType="application/vnd.openxmlformats-officedocument.drawingml.chart+xml"/>
  <Override PartName="/ppt/drawings/drawing5.xml" ContentType="application/vnd.openxmlformats-officedocument.drawingml.chartshapes+xml"/>
  <Override PartName="/ppt/charts/chart16.xml" ContentType="application/vnd.openxmlformats-officedocument.drawingml.chart+xml"/>
  <Override PartName="/ppt/drawings/drawing6.xml" ContentType="application/vnd.openxmlformats-officedocument.drawingml.chartshapes+xml"/>
  <Override PartName="/ppt/notesSlides/notesSlide36.xml" ContentType="application/vnd.openxmlformats-officedocument.presentationml.notesSlide+xml"/>
  <Override PartName="/ppt/charts/chart17.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0.xml" ContentType="application/vnd.openxmlformats-officedocument.drawingml.chart+xml"/>
  <Override PartName="/ppt/notesSlides/notesSlide43.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3.xml" ContentType="application/vnd.openxmlformats-officedocument.drawingml.chart+xml"/>
  <Override PartName="/ppt/notesSlides/notesSlide49.xml" ContentType="application/vnd.openxmlformats-officedocument.presentationml.notesSlide+xml"/>
  <Override PartName="/ppt/charts/chart24.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5.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6.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27.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28.xml" ContentType="application/vnd.openxmlformats-officedocument.drawingml.chart+xml"/>
  <Override PartName="/ppt/notesSlides/notesSlide58.xml" ContentType="application/vnd.openxmlformats-officedocument.presentationml.notesSlide+xml"/>
  <Override PartName="/ppt/charts/chart29.xml" ContentType="application/vnd.openxmlformats-officedocument.drawingml.chart+xml"/>
  <Override PartName="/ppt/notesSlides/notesSlide59.xml" ContentType="application/vnd.openxmlformats-officedocument.presentationml.notesSlide+xml"/>
  <Override PartName="/ppt/charts/chart30.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31.xml" ContentType="application/vnd.openxmlformats-officedocument.drawingml.chart+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32.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33.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34.xml" ContentType="application/vnd.openxmlformats-officedocument.drawingml.chart+xml"/>
  <Override PartName="/ppt/notesSlides/notesSlide68.xml" ContentType="application/vnd.openxmlformats-officedocument.presentationml.notesSlide+xml"/>
  <Override PartName="/ppt/charts/chart35.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36.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37.xml" ContentType="application/vnd.openxmlformats-officedocument.drawingml.chart+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38.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39.xml" ContentType="application/vnd.openxmlformats-officedocument.drawingml.chart+xml"/>
  <Override PartName="/ppt/notesSlides/notesSlide77.xml" ContentType="application/vnd.openxmlformats-officedocument.presentationml.notesSlide+xml"/>
  <Override PartName="/ppt/charts/chart40.xml" ContentType="application/vnd.openxmlformats-officedocument.drawingml.chart+xml"/>
  <Override PartName="/ppt/notesSlides/notesSlide78.xml" ContentType="application/vnd.openxmlformats-officedocument.presentationml.notesSlide+xml"/>
  <Override PartName="/ppt/charts/chart41.xml" ContentType="application/vnd.openxmlformats-officedocument.drawingml.chart+xml"/>
  <Override PartName="/ppt/drawings/drawing7.xml" ContentType="application/vnd.openxmlformats-officedocument.drawingml.chartshapes+xml"/>
  <Override PartName="/ppt/notesSlides/notesSlide79.xml" ContentType="application/vnd.openxmlformats-officedocument.presentationml.notesSlide+xml"/>
  <Override PartName="/ppt/charts/chart42.xml" ContentType="application/vnd.openxmlformats-officedocument.drawingml.chart+xml"/>
  <Override PartName="/ppt/drawings/drawing8.xml" ContentType="application/vnd.openxmlformats-officedocument.drawingml.chartshapes+xml"/>
  <Override PartName="/ppt/notesSlides/notesSlide80.xml" ContentType="application/vnd.openxmlformats-officedocument.presentationml.notesSlide+xml"/>
  <Override PartName="/ppt/charts/chart43.xml" ContentType="application/vnd.openxmlformats-officedocument.drawingml.chart+xml"/>
  <Override PartName="/ppt/drawings/drawing9.xml" ContentType="application/vnd.openxmlformats-officedocument.drawingml.chartshapes+xml"/>
  <Override PartName="/ppt/charts/chart44.xml" ContentType="application/vnd.openxmlformats-officedocument.drawingml.chart+xml"/>
  <Override PartName="/ppt/drawings/drawing10.xml" ContentType="application/vnd.openxmlformats-officedocument.drawingml.chartshapes+xml"/>
  <Override PartName="/ppt/notesSlides/notesSlide81.xml" ContentType="application/vnd.openxmlformats-officedocument.presentationml.notesSlide+xml"/>
  <Override PartName="/ppt/charts/chart45.xml" ContentType="application/vnd.openxmlformats-officedocument.drawingml.chart+xml"/>
  <Override PartName="/ppt/notesSlides/notesSlide8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3.xml" ContentType="application/vnd.openxmlformats-officedocument.presentationml.notesSlide+xml"/>
  <Override PartName="/ppt/charts/chart46.xml" ContentType="application/vnd.openxmlformats-officedocument.drawingml.chart+xml"/>
  <Override PartName="/ppt/drawings/drawing11.xml" ContentType="application/vnd.openxmlformats-officedocument.drawingml.chartshapes+xml"/>
  <Override PartName="/ppt/charts/chart47.xml" ContentType="application/vnd.openxmlformats-officedocument.drawingml.chart+xml"/>
  <Override PartName="/ppt/charts/chart48.xml" ContentType="application/vnd.openxmlformats-officedocument.drawingml.chart+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Lst>
  <p:notesMasterIdLst>
    <p:notesMasterId r:id="rId92"/>
  </p:notesMasterIdLst>
  <p:sldIdLst>
    <p:sldId id="256" r:id="rId2"/>
    <p:sldId id="257" r:id="rId3"/>
    <p:sldId id="258" r:id="rId4"/>
    <p:sldId id="259" r:id="rId5"/>
    <p:sldId id="369" r:id="rId6"/>
    <p:sldId id="260" r:id="rId7"/>
    <p:sldId id="261" r:id="rId8"/>
    <p:sldId id="262" r:id="rId9"/>
    <p:sldId id="367" r:id="rId10"/>
    <p:sldId id="263" r:id="rId11"/>
    <p:sldId id="264" r:id="rId12"/>
    <p:sldId id="265" r:id="rId13"/>
    <p:sldId id="266" r:id="rId14"/>
    <p:sldId id="267" r:id="rId15"/>
    <p:sldId id="268" r:id="rId16"/>
    <p:sldId id="269" r:id="rId17"/>
    <p:sldId id="270" r:id="rId18"/>
    <p:sldId id="370" r:id="rId19"/>
    <p:sldId id="371" r:id="rId20"/>
    <p:sldId id="274" r:id="rId21"/>
    <p:sldId id="275" r:id="rId22"/>
    <p:sldId id="276" r:id="rId23"/>
    <p:sldId id="277" r:id="rId24"/>
    <p:sldId id="354" r:id="rId25"/>
    <p:sldId id="355" r:id="rId26"/>
    <p:sldId id="279" r:id="rId27"/>
    <p:sldId id="280" r:id="rId28"/>
    <p:sldId id="281" r:id="rId29"/>
    <p:sldId id="282" r:id="rId30"/>
    <p:sldId id="283" r:id="rId31"/>
    <p:sldId id="366" r:id="rId32"/>
    <p:sldId id="286" r:id="rId33"/>
    <p:sldId id="288" r:id="rId34"/>
    <p:sldId id="373" r:id="rId35"/>
    <p:sldId id="372" r:id="rId36"/>
    <p:sldId id="363" r:id="rId37"/>
    <p:sldId id="290" r:id="rId38"/>
    <p:sldId id="291" r:id="rId39"/>
    <p:sldId id="284" r:id="rId40"/>
    <p:sldId id="285" r:id="rId41"/>
    <p:sldId id="356" r:id="rId42"/>
    <p:sldId id="296" r:id="rId43"/>
    <p:sldId id="338" r:id="rId44"/>
    <p:sldId id="379" r:id="rId45"/>
    <p:sldId id="361" r:id="rId46"/>
    <p:sldId id="360" r:id="rId47"/>
    <p:sldId id="364" r:id="rId48"/>
    <p:sldId id="287" r:id="rId49"/>
    <p:sldId id="298" r:id="rId50"/>
    <p:sldId id="349" r:id="rId51"/>
    <p:sldId id="299" r:id="rId52"/>
    <p:sldId id="300" r:id="rId53"/>
    <p:sldId id="302" r:id="rId54"/>
    <p:sldId id="339" r:id="rId55"/>
    <p:sldId id="306" r:id="rId56"/>
    <p:sldId id="307" r:id="rId57"/>
    <p:sldId id="308" r:id="rId58"/>
    <p:sldId id="340" r:id="rId59"/>
    <p:sldId id="310" r:id="rId60"/>
    <p:sldId id="313" r:id="rId61"/>
    <p:sldId id="314" r:id="rId62"/>
    <p:sldId id="315" r:id="rId63"/>
    <p:sldId id="316" r:id="rId64"/>
    <p:sldId id="317" r:id="rId65"/>
    <p:sldId id="318" r:id="rId66"/>
    <p:sldId id="319" r:id="rId67"/>
    <p:sldId id="320" r:id="rId68"/>
    <p:sldId id="321" r:id="rId69"/>
    <p:sldId id="322" r:id="rId70"/>
    <p:sldId id="323" r:id="rId71"/>
    <p:sldId id="357" r:id="rId72"/>
    <p:sldId id="325" r:id="rId73"/>
    <p:sldId id="358" r:id="rId74"/>
    <p:sldId id="327" r:id="rId75"/>
    <p:sldId id="378" r:id="rId76"/>
    <p:sldId id="375" r:id="rId77"/>
    <p:sldId id="328" r:id="rId78"/>
    <p:sldId id="329" r:id="rId79"/>
    <p:sldId id="330" r:id="rId80"/>
    <p:sldId id="331" r:id="rId81"/>
    <p:sldId id="332" r:id="rId82"/>
    <p:sldId id="333" r:id="rId83"/>
    <p:sldId id="334" r:id="rId84"/>
    <p:sldId id="335" r:id="rId85"/>
    <p:sldId id="376" r:id="rId86"/>
    <p:sldId id="365" r:id="rId87"/>
    <p:sldId id="350" r:id="rId88"/>
    <p:sldId id="351" r:id="rId89"/>
    <p:sldId id="352" r:id="rId90"/>
    <p:sldId id="368" r:id="rId91"/>
  </p:sldIdLst>
  <p:sldSz cx="9144000" cy="6858000" type="screen4x3"/>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66"/>
    <a:srgbClr val="66FFFF"/>
    <a:srgbClr val="6600CC"/>
    <a:srgbClr val="FF66FF"/>
    <a:srgbClr val="F17763"/>
    <a:srgbClr val="FF66CC"/>
    <a:srgbClr val="000000"/>
    <a:srgbClr val="FFFF66"/>
    <a:srgbClr val="458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0504" autoAdjust="0"/>
  </p:normalViewPr>
  <p:slideViewPr>
    <p:cSldViewPr>
      <p:cViewPr>
        <p:scale>
          <a:sx n="94" d="100"/>
          <a:sy n="94" d="100"/>
        </p:scale>
        <p:origin x="-1284"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29.jpeg"/></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44.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6.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46.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334249898159466"/>
          <c:y val="2.5697057990368661E-2"/>
        </c:manualLayout>
      </c:layout>
      <c:overlay val="0"/>
      <c:txPr>
        <a:bodyPr/>
        <a:lstStyle/>
        <a:p>
          <a:pPr>
            <a:defRPr sz="1600">
              <a:solidFill>
                <a:srgbClr val="FF0000"/>
              </a:solidFill>
              <a:latin typeface="Times New Roman" panose="02020603050405020304" pitchFamily="18" charset="0"/>
              <a:cs typeface="Times New Roman" panose="02020603050405020304" pitchFamily="18" charset="0"/>
            </a:defRPr>
          </a:pPr>
          <a:endParaRPr lang="ru-RU"/>
        </a:p>
      </c:txPr>
    </c:title>
    <c:autoTitleDeleted val="0"/>
    <c:plotArea>
      <c:layout>
        <c:manualLayout>
          <c:layoutTarget val="inner"/>
          <c:xMode val="edge"/>
          <c:yMode val="edge"/>
          <c:x val="7.4447232200537408E-2"/>
          <c:y val="0.15494044487610109"/>
          <c:w val="0.90556399083229422"/>
          <c:h val="0.7422416467699946"/>
        </c:manualLayout>
      </c:layout>
      <c:lineChart>
        <c:grouping val="stacked"/>
        <c:varyColors val="0"/>
        <c:ser>
          <c:idx val="0"/>
          <c:order val="0"/>
          <c:tx>
            <c:strRef>
              <c:f>Лист1!$B$1</c:f>
              <c:strCache>
                <c:ptCount val="1"/>
                <c:pt idx="0">
                  <c:v>Долговая нагрузка, %</c:v>
                </c:pt>
              </c:strCache>
            </c:strRef>
          </c:tx>
          <c:marker>
            <c:spPr>
              <a:solidFill>
                <a:srgbClr val="FF0000"/>
              </a:solidFill>
            </c:spPr>
          </c:marker>
          <c:dPt>
            <c:idx val="0"/>
            <c:bubble3D val="0"/>
            <c:spPr>
              <a:ln>
                <a:solidFill>
                  <a:srgbClr val="FF0000"/>
                </a:solidFill>
              </a:ln>
            </c:spPr>
          </c:dPt>
          <c:dPt>
            <c:idx val="1"/>
            <c:bubble3D val="0"/>
            <c:spPr>
              <a:ln>
                <a:solidFill>
                  <a:srgbClr val="FF0000"/>
                </a:solidFill>
              </a:ln>
            </c:spPr>
          </c:dPt>
          <c:dPt>
            <c:idx val="2"/>
            <c:marker>
              <c:spPr>
                <a:solidFill>
                  <a:srgbClr val="FF0000"/>
                </a:solidFill>
                <a:ln>
                  <a:solidFill>
                    <a:srgbClr val="FF0000"/>
                  </a:solidFill>
                </a:ln>
              </c:spPr>
            </c:marker>
            <c:bubble3D val="0"/>
            <c:spPr>
              <a:ln>
                <a:solidFill>
                  <a:srgbClr val="FF0000"/>
                </a:solidFill>
              </a:ln>
            </c:spPr>
          </c:dPt>
          <c:dLbls>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numRef>
              <c:f>Лист1!$A$2:$A$4</c:f>
              <c:numCache>
                <c:formatCode>General</c:formatCode>
                <c:ptCount val="3"/>
                <c:pt idx="0">
                  <c:v>2022</c:v>
                </c:pt>
                <c:pt idx="1">
                  <c:v>2023</c:v>
                </c:pt>
                <c:pt idx="2">
                  <c:v>2024</c:v>
                </c:pt>
              </c:numCache>
            </c:numRef>
          </c:cat>
          <c:val>
            <c:numRef>
              <c:f>Лист1!$B$2:$B$4</c:f>
              <c:numCache>
                <c:formatCode>General</c:formatCode>
                <c:ptCount val="3"/>
                <c:pt idx="0">
                  <c:v>45.4</c:v>
                </c:pt>
                <c:pt idx="1">
                  <c:v>44.1</c:v>
                </c:pt>
                <c:pt idx="2">
                  <c:v>43.6</c:v>
                </c:pt>
              </c:numCache>
            </c:numRef>
          </c:val>
          <c:smooth val="0"/>
        </c:ser>
        <c:dLbls>
          <c:showLegendKey val="0"/>
          <c:showVal val="0"/>
          <c:showCatName val="0"/>
          <c:showSerName val="0"/>
          <c:showPercent val="0"/>
          <c:showBubbleSize val="0"/>
        </c:dLbls>
        <c:marker val="1"/>
        <c:smooth val="0"/>
        <c:axId val="84427264"/>
        <c:axId val="82992448"/>
      </c:lineChart>
      <c:catAx>
        <c:axId val="84427264"/>
        <c:scaling>
          <c:orientation val="minMax"/>
        </c:scaling>
        <c:delete val="0"/>
        <c:axPos val="b"/>
        <c:numFmt formatCode="General" sourceLinked="1"/>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82992448"/>
        <c:crosses val="autoZero"/>
        <c:auto val="1"/>
        <c:lblAlgn val="ctr"/>
        <c:lblOffset val="100"/>
        <c:noMultiLvlLbl val="0"/>
      </c:catAx>
      <c:valAx>
        <c:axId val="82992448"/>
        <c:scaling>
          <c:orientation val="minMax"/>
        </c:scaling>
        <c:delete val="1"/>
        <c:axPos val="l"/>
        <c:numFmt formatCode="General" sourceLinked="1"/>
        <c:majorTickMark val="out"/>
        <c:minorTickMark val="none"/>
        <c:tickLblPos val="nextTo"/>
        <c:crossAx val="84427264"/>
        <c:crosses val="autoZero"/>
        <c:crossBetween val="between"/>
      </c:valAx>
    </c:plotArea>
    <c:plotVisOnly val="1"/>
    <c:dispBlanksAs val="zero"/>
    <c:showDLblsOverMax val="0"/>
  </c:chart>
  <c:spPr>
    <a:gradFill>
      <a:gsLst>
        <a:gs pos="0">
          <a:srgbClr val="E6FF00"/>
        </a:gs>
        <a:gs pos="100000">
          <a:srgbClr val="FF3333"/>
        </a:gs>
      </a:gsLst>
      <a:path path="circle">
        <a:fillToRect l="50000" t="50000" r="50000" b="50000"/>
      </a:path>
    </a:gradFill>
  </c:spPr>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400" baseline="0">
                <a:latin typeface="Times New Roman" panose="02020603050405020304" pitchFamily="18" charset="0"/>
              </a:defRPr>
            </a:pPr>
            <a:r>
              <a:rPr lang="ru-RU" dirty="0" smtClean="0"/>
              <a:t>Ожидаемое исполнение </a:t>
            </a:r>
            <a:r>
              <a:rPr lang="ru-RU" dirty="0"/>
              <a:t>бюджета за </a:t>
            </a:r>
            <a:r>
              <a:rPr lang="ru-RU" dirty="0" smtClean="0"/>
              <a:t>2021 год</a:t>
            </a:r>
            <a:endParaRPr lang="ru-RU" dirty="0"/>
          </a:p>
        </c:rich>
      </c:tx>
      <c:layout>
        <c:manualLayout>
          <c:xMode val="edge"/>
          <c:yMode val="edge"/>
          <c:x val="0.17702367747669615"/>
          <c:y val="3.7286994374655019E-2"/>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
          <c:y val="0.27581023366516477"/>
          <c:w val="0.63878923847171099"/>
          <c:h val="0.63951354662929483"/>
        </c:manualLayout>
      </c:layout>
      <c:pie3DChart>
        <c:varyColors val="1"/>
        <c:ser>
          <c:idx val="0"/>
          <c:order val="0"/>
          <c:tx>
            <c:strRef>
              <c:f>Лист1!$B$1</c:f>
              <c:strCache>
                <c:ptCount val="1"/>
                <c:pt idx="0">
                  <c:v>Столбец1</c:v>
                </c:pt>
              </c:strCache>
            </c:strRef>
          </c:tx>
          <c:explosion val="25"/>
          <c:dPt>
            <c:idx val="0"/>
            <c:bubble3D val="0"/>
            <c:spPr>
              <a:solidFill>
                <a:srgbClr val="FFFF00"/>
              </a:solidFill>
            </c:spPr>
          </c:dPt>
          <c:dPt>
            <c:idx val="1"/>
            <c:bubble3D val="0"/>
            <c:spPr>
              <a:solidFill>
                <a:srgbClr val="FF66FF"/>
              </a:solidFill>
              <a:scene3d>
                <a:camera prst="orthographicFront"/>
                <a:lightRig rig="balanced" dir="t">
                  <a:rot lat="0" lon="0" rev="19200000"/>
                </a:lightRig>
              </a:scene3d>
              <a:sp3d prstMaterial="matte">
                <a:bevelT w="60000" h="50800" prst="relaxedInset"/>
                <a:contourClr>
                  <a:srgbClr val="000000"/>
                </a:contourClr>
              </a:sp3d>
            </c:spPr>
          </c:dPt>
          <c:dPt>
            <c:idx val="2"/>
            <c:bubble3D val="0"/>
            <c:spPr>
              <a:solidFill>
                <a:srgbClr val="0000FF"/>
              </a:solidFill>
            </c:spPr>
          </c:dPt>
          <c:dLbls>
            <c:dLbl>
              <c:idx val="0"/>
              <c:layout>
                <c:manualLayout>
                  <c:x val="-9.6033012460981032E-2"/>
                  <c:y val="5.1798811330298431E-3"/>
                </c:manualLayout>
              </c:layout>
              <c:numFmt formatCode="#,##0.00" sourceLinked="0"/>
              <c:spPr/>
              <c:txPr>
                <a:bodyPr/>
                <a:lstStyle/>
                <a:p>
                  <a:pPr>
                    <a:defRPr sz="1200" b="1" i="0" baseline="0">
                      <a:latin typeface="Times New Roman" panose="02020603050405020304" pitchFamily="18" charset="0"/>
                    </a:defRPr>
                  </a:pPr>
                  <a:endParaRPr lang="ru-RU"/>
                </a:p>
              </c:txPr>
              <c:dLblPos val="bestFit"/>
              <c:showLegendKey val="0"/>
              <c:showVal val="1"/>
              <c:showCatName val="0"/>
              <c:showSerName val="0"/>
              <c:showPercent val="0"/>
              <c:showBubbleSize val="0"/>
            </c:dLbl>
            <c:dLbl>
              <c:idx val="1"/>
              <c:layout>
                <c:manualLayout>
                  <c:x val="8.846788080894237E-2"/>
                  <c:y val="-0.10906307958185803"/>
                </c:manualLayout>
              </c:layout>
              <c:numFmt formatCode="#,##0.00" sourceLinked="0"/>
              <c:spPr/>
              <c:txPr>
                <a:bodyPr/>
                <a:lstStyle/>
                <a:p>
                  <a:pPr>
                    <a:defRPr sz="1200" b="1" i="0" baseline="0">
                      <a:latin typeface="Times New Roman" panose="02020603050405020304" pitchFamily="18" charset="0"/>
                    </a:defRPr>
                  </a:pPr>
                  <a:endParaRPr lang="ru-RU"/>
                </a:p>
              </c:txPr>
              <c:dLblPos val="bestFit"/>
              <c:showLegendKey val="0"/>
              <c:showVal val="1"/>
              <c:showCatName val="0"/>
              <c:showSerName val="0"/>
              <c:showPercent val="0"/>
              <c:showBubbleSize val="0"/>
            </c:dLbl>
            <c:dLbl>
              <c:idx val="2"/>
              <c:numFmt formatCode="#,##0.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доходы</c:v>
                </c:pt>
                <c:pt idx="1">
                  <c:v>расходы</c:v>
                </c:pt>
                <c:pt idx="2">
                  <c:v>дефицит/профицит</c:v>
                </c:pt>
              </c:strCache>
            </c:strRef>
          </c:cat>
          <c:val>
            <c:numRef>
              <c:f>Лист1!$B$2:$B$4</c:f>
              <c:numCache>
                <c:formatCode>#,##0.00</c:formatCode>
                <c:ptCount val="3"/>
                <c:pt idx="0">
                  <c:v>666228275.01999998</c:v>
                </c:pt>
                <c:pt idx="1">
                  <c:v>676702694.01999998</c:v>
                </c:pt>
                <c:pt idx="2">
                  <c:v>-10474419</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5701998613057335"/>
          <c:y val="0.32390800975529555"/>
          <c:w val="0.22394073149578361"/>
          <c:h val="0.48494404400606989"/>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9.1831194383419756E-3"/>
          <c:w val="0.8258447183064781"/>
          <c:h val="0.79985019585637429"/>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2020 год (факт)</c:v>
                </c:pt>
                <c:pt idx="1">
                  <c:v>2021 год (план)</c:v>
                </c:pt>
                <c:pt idx="2">
                  <c:v>2022 год (план)</c:v>
                </c:pt>
                <c:pt idx="3">
                  <c:v>2023 год (план)</c:v>
                </c:pt>
                <c:pt idx="4">
                  <c:v>2024 год (план)</c:v>
                </c:pt>
              </c:strCache>
            </c:strRef>
          </c:cat>
          <c:val>
            <c:numRef>
              <c:f>Лист1!$B$2:$B$6</c:f>
              <c:numCache>
                <c:formatCode>#,##0.00</c:formatCode>
                <c:ptCount val="5"/>
                <c:pt idx="0">
                  <c:v>833360.41</c:v>
                </c:pt>
                <c:pt idx="1">
                  <c:v>676907.35</c:v>
                </c:pt>
                <c:pt idx="2">
                  <c:v>630572.22</c:v>
                </c:pt>
                <c:pt idx="3">
                  <c:v>615429.72</c:v>
                </c:pt>
                <c:pt idx="4">
                  <c:v>622901.05000000005</c:v>
                </c:pt>
              </c:numCache>
            </c:numRef>
          </c:val>
        </c:ser>
        <c:dLbls>
          <c:showLegendKey val="0"/>
          <c:showVal val="0"/>
          <c:showCatName val="0"/>
          <c:showSerName val="0"/>
          <c:showPercent val="0"/>
          <c:showBubbleSize val="0"/>
        </c:dLbls>
        <c:gapWidth val="150"/>
        <c:axId val="127029248"/>
        <c:axId val="117816640"/>
      </c:barChart>
      <c:catAx>
        <c:axId val="12702924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17816640"/>
        <c:crosses val="autoZero"/>
        <c:auto val="1"/>
        <c:lblAlgn val="ctr"/>
        <c:lblOffset val="100"/>
        <c:noMultiLvlLbl val="0"/>
      </c:catAx>
      <c:valAx>
        <c:axId val="117816640"/>
        <c:scaling>
          <c:orientation val="minMax"/>
        </c:scaling>
        <c:delete val="1"/>
        <c:axPos val="l"/>
        <c:majorGridlines>
          <c:spPr>
            <a:ln>
              <a:noFill/>
            </a:ln>
          </c:spPr>
        </c:majorGridlines>
        <c:numFmt formatCode="#,##0.00" sourceLinked="1"/>
        <c:majorTickMark val="out"/>
        <c:minorTickMark val="none"/>
        <c:tickLblPos val="nextTo"/>
        <c:crossAx val="127029248"/>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0541815171060477"/>
          <c:h val="0.13394210679100171"/>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2.6251298095685362E-2"/>
          <c:w val="0.8258447183064781"/>
          <c:h val="0.77140369618277194"/>
        </c:manualLayout>
      </c:layout>
      <c:barChart>
        <c:barDir val="col"/>
        <c:grouping val="clustered"/>
        <c:varyColors val="0"/>
        <c:ser>
          <c:idx val="0"/>
          <c:order val="0"/>
          <c:tx>
            <c:strRef>
              <c:f>Лист1!$B$1</c:f>
              <c:strCache>
                <c:ptCount val="1"/>
                <c:pt idx="0">
                  <c:v>Расходы</c:v>
                </c:pt>
              </c:strCache>
            </c:strRef>
          </c:tx>
          <c:spPr>
            <a:solidFill>
              <a:srgbClr val="92D05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2020 год (факт)</c:v>
                </c:pt>
                <c:pt idx="1">
                  <c:v>2021 год (план)</c:v>
                </c:pt>
                <c:pt idx="2">
                  <c:v>2022 год (план)</c:v>
                </c:pt>
                <c:pt idx="3">
                  <c:v>2023 год (план)</c:v>
                </c:pt>
                <c:pt idx="4">
                  <c:v>2024 год (план)</c:v>
                </c:pt>
              </c:strCache>
            </c:strRef>
          </c:cat>
          <c:val>
            <c:numRef>
              <c:f>Лист1!$B$2:$B$6</c:f>
              <c:numCache>
                <c:formatCode>#,##0.00</c:formatCode>
                <c:ptCount val="5"/>
                <c:pt idx="0">
                  <c:v>848233.48</c:v>
                </c:pt>
                <c:pt idx="1">
                  <c:v>687381.77</c:v>
                </c:pt>
                <c:pt idx="2">
                  <c:v>630622.22</c:v>
                </c:pt>
                <c:pt idx="3">
                  <c:v>615479.72</c:v>
                </c:pt>
                <c:pt idx="4">
                  <c:v>622951.05000000005</c:v>
                </c:pt>
              </c:numCache>
            </c:numRef>
          </c:val>
        </c:ser>
        <c:dLbls>
          <c:showLegendKey val="0"/>
          <c:showVal val="0"/>
          <c:showCatName val="0"/>
          <c:showSerName val="0"/>
          <c:showPercent val="0"/>
          <c:showBubbleSize val="0"/>
        </c:dLbls>
        <c:gapWidth val="150"/>
        <c:axId val="127030272"/>
        <c:axId val="117786304"/>
      </c:barChart>
      <c:catAx>
        <c:axId val="12703027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17786304"/>
        <c:crosses val="autoZero"/>
        <c:auto val="1"/>
        <c:lblAlgn val="ctr"/>
        <c:lblOffset val="100"/>
        <c:noMultiLvlLbl val="0"/>
      </c:catAx>
      <c:valAx>
        <c:axId val="117786304"/>
        <c:scaling>
          <c:orientation val="minMax"/>
        </c:scaling>
        <c:delete val="1"/>
        <c:axPos val="l"/>
        <c:majorGridlines>
          <c:spPr>
            <a:ln>
              <a:noFill/>
            </a:ln>
          </c:spPr>
        </c:majorGridlines>
        <c:numFmt formatCode="#,##0.00" sourceLinked="1"/>
        <c:majorTickMark val="out"/>
        <c:minorTickMark val="none"/>
        <c:tickLblPos val="nextTo"/>
        <c:crossAx val="127030272"/>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1380881363211413"/>
          <c:h val="0.1297564159537829"/>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2.3130270471739701E-2"/>
          <c:y val="7.7618042439728918E-2"/>
          <c:w val="0.8258447183064781"/>
          <c:h val="0.88428007999111213"/>
        </c:manualLayout>
      </c:layout>
      <c:barChart>
        <c:barDir val="col"/>
        <c:grouping val="clustered"/>
        <c:varyColors val="0"/>
        <c:ser>
          <c:idx val="0"/>
          <c:order val="0"/>
          <c:tx>
            <c:strRef>
              <c:f>Лист1!$B$1</c:f>
              <c:strCache>
                <c:ptCount val="1"/>
                <c:pt idx="0">
                  <c:v>Дефицит / профицит</c:v>
                </c:pt>
              </c:strCache>
            </c:strRef>
          </c:tx>
          <c:spPr>
            <a:solidFill>
              <a:srgbClr val="FF0000"/>
            </a:solidFill>
          </c:spPr>
          <c:invertIfNegative val="0"/>
          <c:dLbls>
            <c:dLbl>
              <c:idx val="1"/>
              <c:layout>
                <c:manualLayout>
                  <c:x val="2.8080992596353905E-3"/>
                  <c:y val="0.41129759099746355"/>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2020 год (факт)</c:v>
                </c:pt>
                <c:pt idx="1">
                  <c:v>2021 год (план)</c:v>
                </c:pt>
                <c:pt idx="2">
                  <c:v>2022 год (план)</c:v>
                </c:pt>
                <c:pt idx="3">
                  <c:v>2023 год (план)</c:v>
                </c:pt>
                <c:pt idx="4">
                  <c:v>2023 год (план)</c:v>
                </c:pt>
              </c:strCache>
            </c:strRef>
          </c:cat>
          <c:val>
            <c:numRef>
              <c:f>Лист1!$B$2:$B$6</c:f>
              <c:numCache>
                <c:formatCode>#,##0.00</c:formatCode>
                <c:ptCount val="5"/>
                <c:pt idx="0">
                  <c:v>-14873.07</c:v>
                </c:pt>
                <c:pt idx="1">
                  <c:v>-10474.42</c:v>
                </c:pt>
                <c:pt idx="2">
                  <c:v>-50</c:v>
                </c:pt>
                <c:pt idx="3">
                  <c:v>-50</c:v>
                </c:pt>
                <c:pt idx="4">
                  <c:v>-50</c:v>
                </c:pt>
              </c:numCache>
            </c:numRef>
          </c:val>
        </c:ser>
        <c:dLbls>
          <c:showLegendKey val="0"/>
          <c:showVal val="0"/>
          <c:showCatName val="0"/>
          <c:showSerName val="0"/>
          <c:showPercent val="0"/>
          <c:showBubbleSize val="0"/>
        </c:dLbls>
        <c:gapWidth val="150"/>
        <c:axId val="127032832"/>
        <c:axId val="117787456"/>
      </c:barChart>
      <c:catAx>
        <c:axId val="127032832"/>
        <c:scaling>
          <c:orientation val="minMax"/>
        </c:scaling>
        <c:delete val="1"/>
        <c:axPos val="b"/>
        <c:majorTickMark val="out"/>
        <c:minorTickMark val="none"/>
        <c:tickLblPos val="nextTo"/>
        <c:crossAx val="117787456"/>
        <c:crosses val="autoZero"/>
        <c:auto val="1"/>
        <c:lblAlgn val="ctr"/>
        <c:lblOffset val="100"/>
        <c:noMultiLvlLbl val="0"/>
      </c:catAx>
      <c:valAx>
        <c:axId val="117787456"/>
        <c:scaling>
          <c:orientation val="minMax"/>
        </c:scaling>
        <c:delete val="1"/>
        <c:axPos val="l"/>
        <c:majorGridlines>
          <c:spPr>
            <a:ln>
              <a:noFill/>
            </a:ln>
          </c:spPr>
        </c:majorGridlines>
        <c:numFmt formatCode="#,##0.00" sourceLinked="1"/>
        <c:majorTickMark val="out"/>
        <c:minorTickMark val="none"/>
        <c:tickLblPos val="nextTo"/>
        <c:crossAx val="127032832"/>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0725351492200736"/>
          <c:y val="3.2220355277445163E-2"/>
          <c:w val="0.19274650486863468"/>
          <c:h val="0.16608821242084212"/>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8.4252019837302045E-2"/>
          <c:y val="1.2578498592536486E-3"/>
          <c:w val="0.79803735798902986"/>
          <c:h val="0.99874222835999937"/>
        </c:manualLayout>
      </c:layout>
      <c:pie3DChart>
        <c:varyColors val="1"/>
        <c:ser>
          <c:idx val="0"/>
          <c:order val="0"/>
          <c:tx>
            <c:strRef>
              <c:f>Лист1!$B$1</c:f>
              <c:strCache>
                <c:ptCount val="1"/>
                <c:pt idx="0">
                  <c:v>2022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layout/>
              <c:tx>
                <c:rich>
                  <a:bodyPr/>
                  <a:lstStyle/>
                  <a:p>
                    <a:r>
                      <a:rPr lang="en-US" sz="1200" dirty="0" smtClean="0"/>
                      <a:t>2</a:t>
                    </a:r>
                    <a:r>
                      <a:rPr lang="ru-RU" sz="1200" dirty="0" smtClean="0"/>
                      <a:t>21</a:t>
                    </a:r>
                    <a:r>
                      <a:rPr lang="en-US" sz="1200" dirty="0" smtClean="0"/>
                      <a:t> </a:t>
                    </a:r>
                    <a:r>
                      <a:rPr lang="ru-RU" sz="1200" dirty="0" smtClean="0"/>
                      <a:t>854,5</a:t>
                    </a:r>
                    <a:endParaRPr lang="en-US" dirty="0"/>
                  </a:p>
                </c:rich>
              </c:tx>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257183</c:v>
                </c:pt>
                <c:pt idx="1">
                  <c:v>373389.2</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2023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2023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272990.09999999998</c:v>
                </c:pt>
                <c:pt idx="1">
                  <c:v>342439.6</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5.9999002378420551E-4"/>
          <c:y val="0.74513819842802276"/>
          <c:w val="0.95871677828369362"/>
          <c:h val="0.25486192156193888"/>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2024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6.2655736664180173E-2"/>
          <c:y val="1.2577716400006187E-3"/>
          <c:w val="0.79803735798902986"/>
          <c:h val="0.99874222835999937"/>
        </c:manualLayout>
      </c:layout>
      <c:pie3DChart>
        <c:varyColors val="1"/>
        <c:ser>
          <c:idx val="0"/>
          <c:order val="0"/>
          <c:tx>
            <c:strRef>
              <c:f>Лист1!$B$1</c:f>
              <c:strCache>
                <c:ptCount val="1"/>
                <c:pt idx="0">
                  <c:v>2024 год</c:v>
                </c:pt>
              </c:strCache>
            </c:strRef>
          </c:tx>
          <c:explosion val="31"/>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280487.09999999998</c:v>
                </c:pt>
                <c:pt idx="1">
                  <c:v>342413.9</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Безвозмездные поступления</c:v>
                </c:pt>
              </c:strCache>
            </c:strRef>
          </c:tx>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2020 (факт)</c:v>
                </c:pt>
                <c:pt idx="1">
                  <c:v>2021 (план)</c:v>
                </c:pt>
                <c:pt idx="2">
                  <c:v>2022 (план)</c:v>
                </c:pt>
                <c:pt idx="3">
                  <c:v>2023 (план)</c:v>
                </c:pt>
                <c:pt idx="4">
                  <c:v>2024 (план)</c:v>
                </c:pt>
              </c:strCache>
            </c:strRef>
          </c:cat>
          <c:val>
            <c:numRef>
              <c:f>Лист1!$B$2:$B$6</c:f>
              <c:numCache>
                <c:formatCode>#,##0.0</c:formatCode>
                <c:ptCount val="5"/>
                <c:pt idx="0">
                  <c:v>601540.9</c:v>
                </c:pt>
                <c:pt idx="1">
                  <c:v>416063.7</c:v>
                </c:pt>
                <c:pt idx="2">
                  <c:v>373389.24</c:v>
                </c:pt>
                <c:pt idx="3">
                  <c:v>342439.62</c:v>
                </c:pt>
                <c:pt idx="4">
                  <c:v>342413.93</c:v>
                </c:pt>
              </c:numCache>
            </c:numRef>
          </c:val>
        </c:ser>
        <c:ser>
          <c:idx val="1"/>
          <c:order val="1"/>
          <c:tx>
            <c:strRef>
              <c:f>Лист1!$C$1</c:f>
              <c:strCache>
                <c:ptCount val="1"/>
                <c:pt idx="0">
                  <c:v>Налоговые доходы</c:v>
                </c:pt>
              </c:strCache>
            </c:strRef>
          </c:tx>
          <c:spPr>
            <a:solidFill>
              <a:srgbClr val="66FF66"/>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2020 (факт)</c:v>
                </c:pt>
                <c:pt idx="1">
                  <c:v>2021 (план)</c:v>
                </c:pt>
                <c:pt idx="2">
                  <c:v>2022 (план)</c:v>
                </c:pt>
                <c:pt idx="3">
                  <c:v>2023 (план)</c:v>
                </c:pt>
                <c:pt idx="4">
                  <c:v>2024 (план)</c:v>
                </c:pt>
              </c:strCache>
            </c:strRef>
          </c:cat>
          <c:val>
            <c:numRef>
              <c:f>Лист1!$C$2:$C$6</c:f>
              <c:numCache>
                <c:formatCode>#,##0.0</c:formatCode>
                <c:ptCount val="5"/>
                <c:pt idx="0">
                  <c:v>186074.8</c:v>
                </c:pt>
                <c:pt idx="1">
                  <c:v>189540</c:v>
                </c:pt>
                <c:pt idx="2">
                  <c:v>219799.03</c:v>
                </c:pt>
                <c:pt idx="3">
                  <c:v>237638.16</c:v>
                </c:pt>
                <c:pt idx="4">
                  <c:v>244633.07</c:v>
                </c:pt>
              </c:numCache>
            </c:numRef>
          </c:val>
        </c:ser>
        <c:ser>
          <c:idx val="2"/>
          <c:order val="2"/>
          <c:tx>
            <c:strRef>
              <c:f>Лист1!$D$1</c:f>
              <c:strCache>
                <c:ptCount val="1"/>
                <c:pt idx="0">
                  <c:v>Неналоговые доходы</c:v>
                </c:pt>
              </c:strCache>
            </c:strRef>
          </c:tx>
          <c:spPr>
            <a:solidFill>
              <a:srgbClr val="66FFFF"/>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2020 (факт)</c:v>
                </c:pt>
                <c:pt idx="1">
                  <c:v>2021 (план)</c:v>
                </c:pt>
                <c:pt idx="2">
                  <c:v>2022 (план)</c:v>
                </c:pt>
                <c:pt idx="3">
                  <c:v>2023 (план)</c:v>
                </c:pt>
                <c:pt idx="4">
                  <c:v>2024 (план)</c:v>
                </c:pt>
              </c:strCache>
            </c:strRef>
          </c:cat>
          <c:val>
            <c:numRef>
              <c:f>Лист1!$D$2:$D$6</c:f>
              <c:numCache>
                <c:formatCode>#,##0.0</c:formatCode>
                <c:ptCount val="5"/>
                <c:pt idx="0">
                  <c:v>45744.6</c:v>
                </c:pt>
                <c:pt idx="1">
                  <c:v>71303.7</c:v>
                </c:pt>
                <c:pt idx="2">
                  <c:v>37383.949999999997</c:v>
                </c:pt>
                <c:pt idx="3">
                  <c:v>35351.949999999997</c:v>
                </c:pt>
                <c:pt idx="4">
                  <c:v>35854.050000000003</c:v>
                </c:pt>
              </c:numCache>
            </c:numRef>
          </c:val>
        </c:ser>
        <c:dLbls>
          <c:showLegendKey val="0"/>
          <c:showVal val="0"/>
          <c:showCatName val="0"/>
          <c:showSerName val="0"/>
          <c:showPercent val="0"/>
          <c:showBubbleSize val="0"/>
        </c:dLbls>
        <c:axId val="128611840"/>
        <c:axId val="126936192"/>
      </c:areaChart>
      <c:catAx>
        <c:axId val="128611840"/>
        <c:scaling>
          <c:orientation val="minMax"/>
        </c:scaling>
        <c:delete val="0"/>
        <c:axPos val="b"/>
        <c:numFmt formatCode="General" sourceLinked="1"/>
        <c:majorTickMark val="out"/>
        <c:minorTickMark val="none"/>
        <c:tickLblPos val="nextTo"/>
        <c:txPr>
          <a:bodyPr/>
          <a:lstStyle/>
          <a:p>
            <a:pPr>
              <a:defRPr sz="1200" b="1" i="0" baseline="0">
                <a:latin typeface="Times New Roman" panose="02020603050405020304" pitchFamily="18" charset="0"/>
              </a:defRPr>
            </a:pPr>
            <a:endParaRPr lang="ru-RU"/>
          </a:p>
        </c:txPr>
        <c:crossAx val="126936192"/>
        <c:crosses val="autoZero"/>
        <c:auto val="1"/>
        <c:lblAlgn val="ctr"/>
        <c:lblOffset val="100"/>
        <c:noMultiLvlLbl val="0"/>
      </c:catAx>
      <c:valAx>
        <c:axId val="126936192"/>
        <c:scaling>
          <c:orientation val="minMax"/>
        </c:scaling>
        <c:delete val="1"/>
        <c:axPos val="l"/>
        <c:numFmt formatCode="#,##0.0" sourceLinked="1"/>
        <c:majorTickMark val="out"/>
        <c:minorTickMark val="none"/>
        <c:tickLblPos val="nextTo"/>
        <c:crossAx val="128611840"/>
        <c:crosses val="autoZero"/>
        <c:crossBetween val="midCat"/>
      </c:valAx>
    </c:plotArea>
    <c:legend>
      <c:legendPos val="r"/>
      <c:layout>
        <c:manualLayout>
          <c:xMode val="edge"/>
          <c:yMode val="edge"/>
          <c:x val="0.17990293883557565"/>
          <c:y val="0.92282767628224194"/>
          <c:w val="0.63939081905289208"/>
          <c:h val="5.8827533493993445E-2"/>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536302876916115"/>
          <c:y val="7.0652404123623974E-2"/>
          <c:w val="0.43036376716950153"/>
          <c:h val="0.77303223765374907"/>
        </c:manualLayout>
      </c:layout>
      <c:barChart>
        <c:barDir val="bar"/>
        <c:grouping val="clustered"/>
        <c:varyColors val="0"/>
        <c:ser>
          <c:idx val="0"/>
          <c:order val="0"/>
          <c:tx>
            <c:strRef>
              <c:f>Лист1!$B$1</c:f>
              <c:strCache>
                <c:ptCount val="1"/>
                <c:pt idx="0">
                  <c:v>Безвозмездные поступления бюджета МО ГО "Вуктыл"</c:v>
                </c:pt>
              </c:strCache>
            </c:strRef>
          </c:tx>
          <c:invertIfNegative val="0"/>
          <c:dPt>
            <c:idx val="1"/>
            <c:invertIfNegative val="0"/>
            <c:bubble3D val="0"/>
            <c:spPr>
              <a:solidFill>
                <a:srgbClr val="66FF66"/>
              </a:solidFill>
            </c:spPr>
          </c:dPt>
          <c:dPt>
            <c:idx val="2"/>
            <c:invertIfNegative val="0"/>
            <c:bubble3D val="0"/>
            <c:spPr>
              <a:solidFill>
                <a:srgbClr val="FF66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2024 год</c:v>
                </c:pt>
                <c:pt idx="1">
                  <c:v>2023 год</c:v>
                </c:pt>
                <c:pt idx="2">
                  <c:v>2022 год</c:v>
                </c:pt>
              </c:strCache>
            </c:strRef>
          </c:cat>
          <c:val>
            <c:numRef>
              <c:f>Лист1!$B$2:$B$4</c:f>
              <c:numCache>
                <c:formatCode>#,##0.0</c:formatCode>
                <c:ptCount val="3"/>
                <c:pt idx="0">
                  <c:v>312792.7</c:v>
                </c:pt>
                <c:pt idx="1">
                  <c:v>342439.6</c:v>
                </c:pt>
                <c:pt idx="2">
                  <c:v>342413.9</c:v>
                </c:pt>
              </c:numCache>
            </c:numRef>
          </c:val>
        </c:ser>
        <c:dLbls>
          <c:showLegendKey val="0"/>
          <c:showVal val="0"/>
          <c:showCatName val="0"/>
          <c:showSerName val="0"/>
          <c:showPercent val="0"/>
          <c:showBubbleSize val="0"/>
        </c:dLbls>
        <c:gapWidth val="150"/>
        <c:axId val="129227264"/>
        <c:axId val="126941376"/>
      </c:barChart>
      <c:catAx>
        <c:axId val="129227264"/>
        <c:scaling>
          <c:orientation val="minMax"/>
        </c:scaling>
        <c:delete val="0"/>
        <c:axPos val="l"/>
        <c:majorTickMark val="out"/>
        <c:minorTickMark val="none"/>
        <c:tickLblPos val="nextTo"/>
        <c:txPr>
          <a:bodyPr/>
          <a:lstStyle/>
          <a:p>
            <a:pPr>
              <a:defRPr sz="1400" b="1" i="0" baseline="0">
                <a:latin typeface="Times New Roman" panose="02020603050405020304" pitchFamily="18" charset="0"/>
              </a:defRPr>
            </a:pPr>
            <a:endParaRPr lang="ru-RU"/>
          </a:p>
        </c:txPr>
        <c:crossAx val="126941376"/>
        <c:crosses val="autoZero"/>
        <c:auto val="1"/>
        <c:lblAlgn val="ctr"/>
        <c:lblOffset val="100"/>
        <c:noMultiLvlLbl val="0"/>
      </c:catAx>
      <c:valAx>
        <c:axId val="126941376"/>
        <c:scaling>
          <c:orientation val="minMax"/>
        </c:scaling>
        <c:delete val="1"/>
        <c:axPos val="b"/>
        <c:numFmt formatCode="#,##0.0" sourceLinked="1"/>
        <c:majorTickMark val="out"/>
        <c:minorTickMark val="none"/>
        <c:tickLblPos val="nextTo"/>
        <c:crossAx val="129227264"/>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plotVisOnly val="1"/>
    <c:dispBlanksAs val="gap"/>
    <c:showDLblsOverMax val="0"/>
  </c:chart>
  <c:txPr>
    <a:bodyPr/>
    <a:lstStyle/>
    <a:p>
      <a:pPr>
        <a:defRPr sz="1800"/>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2.2916666666666665E-2"/>
          <c:y val="0.21096968533585339"/>
          <c:w val="0.89138648293963252"/>
          <c:h val="0.6347799122897686"/>
        </c:manualLayout>
      </c:layout>
      <c:barChart>
        <c:barDir val="col"/>
        <c:grouping val="clustered"/>
        <c:varyColors val="0"/>
        <c:ser>
          <c:idx val="0"/>
          <c:order val="0"/>
          <c:tx>
            <c:strRef>
              <c:f>Лист1!$B$1</c:f>
              <c:strCache>
                <c:ptCount val="1"/>
                <c:pt idx="0">
                  <c:v>Дотации</c:v>
                </c:pt>
              </c:strCache>
            </c:strRef>
          </c:tx>
          <c:spPr>
            <a:solidFill>
              <a:srgbClr val="00B0F0"/>
            </a:solidFill>
          </c:spPr>
          <c:invertIfNegative val="0"/>
          <c:dLbls>
            <c:dLbl>
              <c:idx val="0"/>
              <c:layout>
                <c:manualLayout>
                  <c:x val="-4.1666666666666666E-3"/>
                  <c:y val="3.3960821286402765E-2"/>
                </c:manualLayout>
              </c:layout>
              <c:showLegendKey val="0"/>
              <c:showVal val="1"/>
              <c:showCatName val="0"/>
              <c:showSerName val="0"/>
              <c:showPercent val="0"/>
              <c:showBubbleSize val="0"/>
            </c:dLbl>
            <c:numFmt formatCode="#,##0.0" sourceLinked="0"/>
            <c:txPr>
              <a:bodyPr rot="-5400000" vert="horz"/>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#,##0.0</c:formatCode>
                <c:ptCount val="3"/>
                <c:pt idx="0">
                  <c:v>32691.4</c:v>
                </c:pt>
                <c:pt idx="1">
                  <c:v>79.7</c:v>
                </c:pt>
                <c:pt idx="2">
                  <c:v>179.8</c:v>
                </c:pt>
              </c:numCache>
            </c:numRef>
          </c:val>
        </c:ser>
        <c:ser>
          <c:idx val="1"/>
          <c:order val="1"/>
          <c:tx>
            <c:strRef>
              <c:f>Лист1!$C$1</c:f>
              <c:strCache>
                <c:ptCount val="1"/>
                <c:pt idx="0">
                  <c:v>Субсидии</c:v>
                </c:pt>
              </c:strCache>
            </c:strRef>
          </c:tx>
          <c:spPr>
            <a:solidFill>
              <a:srgbClr val="FFFF66"/>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Лист1!$C$2:$C$4</c:f>
              <c:numCache>
                <c:formatCode>#,##0.0</c:formatCode>
                <c:ptCount val="3"/>
                <c:pt idx="0">
                  <c:v>81023.899999999994</c:v>
                </c:pt>
                <c:pt idx="1">
                  <c:v>81000</c:v>
                </c:pt>
                <c:pt idx="2">
                  <c:v>80615.100000000006</c:v>
                </c:pt>
              </c:numCache>
            </c:numRef>
          </c:val>
        </c:ser>
        <c:ser>
          <c:idx val="2"/>
          <c:order val="2"/>
          <c:tx>
            <c:strRef>
              <c:f>Лист1!$D$1</c:f>
              <c:strCache>
                <c:ptCount val="1"/>
                <c:pt idx="0">
                  <c:v>Субвенции</c:v>
                </c:pt>
              </c:strCache>
            </c:strRef>
          </c:tx>
          <c:spPr>
            <a:solidFill>
              <a:srgbClr val="45874B"/>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Лист1!$D$2:$D$4</c:f>
              <c:numCache>
                <c:formatCode>#,##0.0</c:formatCode>
                <c:ptCount val="3"/>
                <c:pt idx="0">
                  <c:v>246779.6</c:v>
                </c:pt>
                <c:pt idx="1">
                  <c:v>248465.7</c:v>
                </c:pt>
                <c:pt idx="2">
                  <c:v>248525.2</c:v>
                </c:pt>
              </c:numCache>
            </c:numRef>
          </c:val>
        </c:ser>
        <c:ser>
          <c:idx val="3"/>
          <c:order val="3"/>
          <c:tx>
            <c:strRef>
              <c:f>Лист1!$E$1</c:f>
              <c:strCache>
                <c:ptCount val="1"/>
                <c:pt idx="0">
                  <c:v>Иные МБТ</c:v>
                </c:pt>
              </c:strCache>
            </c:strRef>
          </c:tx>
          <c:spPr>
            <a:solidFill>
              <a:srgbClr val="6600CC"/>
            </a:solidFill>
          </c:spPr>
          <c:invertIfNegative val="0"/>
          <c:dLbls>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Лист1!$E$2:$E$4</c:f>
              <c:numCache>
                <c:formatCode>#,##0.0</c:formatCode>
                <c:ptCount val="3"/>
                <c:pt idx="0">
                  <c:v>12894.3</c:v>
                </c:pt>
                <c:pt idx="1">
                  <c:v>12894.3</c:v>
                </c:pt>
                <c:pt idx="2">
                  <c:v>13093.8</c:v>
                </c:pt>
              </c:numCache>
            </c:numRef>
          </c:val>
        </c:ser>
        <c:dLbls>
          <c:showLegendKey val="0"/>
          <c:showVal val="0"/>
          <c:showCatName val="0"/>
          <c:showSerName val="0"/>
          <c:showPercent val="0"/>
          <c:showBubbleSize val="0"/>
        </c:dLbls>
        <c:gapWidth val="150"/>
        <c:axId val="128281600"/>
        <c:axId val="129138688"/>
      </c:barChart>
      <c:catAx>
        <c:axId val="128281600"/>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29138688"/>
        <c:crosses val="autoZero"/>
        <c:auto val="1"/>
        <c:lblAlgn val="ctr"/>
        <c:lblOffset val="100"/>
        <c:noMultiLvlLbl val="0"/>
      </c:catAx>
      <c:valAx>
        <c:axId val="129138688"/>
        <c:scaling>
          <c:orientation val="minMax"/>
        </c:scaling>
        <c:delete val="1"/>
        <c:axPos val="l"/>
        <c:majorGridlines>
          <c:spPr>
            <a:ln>
              <a:noFill/>
            </a:ln>
          </c:spPr>
        </c:majorGridlines>
        <c:numFmt formatCode="#,##0.0" sourceLinked="1"/>
        <c:majorTickMark val="out"/>
        <c:minorTickMark val="none"/>
        <c:tickLblPos val="nextTo"/>
        <c:crossAx val="128281600"/>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2.1740649606299213E-2"/>
          <c:y val="4.2003631538515265E-3"/>
          <c:w val="0.91229068241469813"/>
          <c:h val="0.21331010144264134"/>
        </c:manualLayout>
      </c:layout>
      <c:overlay val="0"/>
      <c:txPr>
        <a:bodyPr/>
        <a:lstStyle/>
        <a:p>
          <a:pPr>
            <a:defRPr sz="106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7868484768957585"/>
          <c:y val="0"/>
          <c:w val="0.77823822353536276"/>
          <c:h val="0.53893206208232647"/>
        </c:manualLayout>
      </c:layout>
      <c:bar3DChart>
        <c:barDir val="col"/>
        <c:grouping val="clustered"/>
        <c:varyColors val="0"/>
        <c:ser>
          <c:idx val="0"/>
          <c:order val="0"/>
          <c:tx>
            <c:strRef>
              <c:f>Лист1!$B$1</c:f>
              <c:strCache>
                <c:ptCount val="1"/>
                <c:pt idx="0">
                  <c:v>доходы</c:v>
                </c:pt>
              </c:strCache>
            </c:strRef>
          </c:tx>
          <c:invertIfNegative val="0"/>
          <c:dLbls>
            <c:dLbl>
              <c:idx val="0"/>
              <c:layout>
                <c:manualLayout>
                  <c:x val="-3.1200995882060462E-3"/>
                  <c:y val="5.3398588931775947E-3"/>
                </c:manualLayout>
              </c:layout>
              <c:showLegendKey val="0"/>
              <c:showVal val="1"/>
              <c:showCatName val="0"/>
              <c:showSerName val="0"/>
              <c:showPercent val="0"/>
              <c:showBubbleSize val="0"/>
            </c:dLbl>
            <c:numFmt formatCode="#,##0.00" sourceLinked="0"/>
            <c:txPr>
              <a:bodyPr rot="-5400000" vert="horz"/>
              <a:lstStyle/>
              <a:p>
                <a:pPr>
                  <a:defRPr sz="1200" b="1" baseline="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Лист1!$B$2:$B$7</c:f>
              <c:numCache>
                <c:formatCode>#,##0.0</c:formatCode>
                <c:ptCount val="6"/>
                <c:pt idx="0">
                  <c:v>7282.3</c:v>
                </c:pt>
                <c:pt idx="1">
                  <c:v>3175</c:v>
                </c:pt>
                <c:pt idx="2">
                  <c:v>1289.8</c:v>
                </c:pt>
                <c:pt idx="3">
                  <c:v>3302.3</c:v>
                </c:pt>
                <c:pt idx="4">
                  <c:v>2253.9</c:v>
                </c:pt>
                <c:pt idx="5">
                  <c:v>526.20000000000005</c:v>
                </c:pt>
              </c:numCache>
            </c:numRef>
          </c:val>
        </c:ser>
        <c:ser>
          <c:idx val="1"/>
          <c:order val="1"/>
          <c:tx>
            <c:strRef>
              <c:f>Лист1!$C$1</c:f>
              <c:strCache>
                <c:ptCount val="1"/>
                <c:pt idx="0">
                  <c:v>расходы</c:v>
                </c:pt>
              </c:strCache>
            </c:strRef>
          </c:tx>
          <c:invertIfNegative val="0"/>
          <c:dLbls>
            <c:dLbl>
              <c:idx val="0"/>
              <c:layout>
                <c:manualLayout>
                  <c:x val="7.7700838340366552E-4"/>
                  <c:y val="5.3398588931775947E-3"/>
                </c:manualLayout>
              </c:layout>
              <c:showLegendKey val="0"/>
              <c:showVal val="1"/>
              <c:showCatName val="0"/>
              <c:showSerName val="0"/>
              <c:showPercent val="0"/>
              <c:showBubbleSize val="0"/>
            </c:dLbl>
            <c:txPr>
              <a:bodyPr rot="-5400000" vert="horz"/>
              <a:lstStyle/>
              <a:p>
                <a:pPr>
                  <a:defRPr sz="1200" b="1" baseline="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Лист1!$C$2:$C$7</c:f>
              <c:numCache>
                <c:formatCode>#,##0.0</c:formatCode>
                <c:ptCount val="6"/>
                <c:pt idx="0">
                  <c:v>7346.5</c:v>
                </c:pt>
                <c:pt idx="1">
                  <c:v>3184.5</c:v>
                </c:pt>
                <c:pt idx="2">
                  <c:v>1261.9000000000001</c:v>
                </c:pt>
                <c:pt idx="3">
                  <c:v>3267.3</c:v>
                </c:pt>
                <c:pt idx="4">
                  <c:v>2304.6</c:v>
                </c:pt>
                <c:pt idx="5">
                  <c:v>510.8</c:v>
                </c:pt>
              </c:numCache>
            </c:numRef>
          </c:val>
        </c:ser>
        <c:dLbls>
          <c:showLegendKey val="0"/>
          <c:showVal val="0"/>
          <c:showCatName val="0"/>
          <c:showSerName val="0"/>
          <c:showPercent val="0"/>
          <c:showBubbleSize val="0"/>
        </c:dLbls>
        <c:gapWidth val="150"/>
        <c:shape val="cylinder"/>
        <c:axId val="108167168"/>
        <c:axId val="38357248"/>
        <c:axId val="0"/>
      </c:bar3DChart>
      <c:catAx>
        <c:axId val="10816716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cs typeface="Times New Roman" panose="02020603050405020304" pitchFamily="18" charset="0"/>
              </a:defRPr>
            </a:pPr>
            <a:endParaRPr lang="ru-RU"/>
          </a:p>
        </c:txPr>
        <c:crossAx val="38357248"/>
        <c:crosses val="autoZero"/>
        <c:auto val="1"/>
        <c:lblAlgn val="ctr"/>
        <c:lblOffset val="100"/>
        <c:noMultiLvlLbl val="0"/>
      </c:catAx>
      <c:valAx>
        <c:axId val="38357248"/>
        <c:scaling>
          <c:orientation val="minMax"/>
        </c:scaling>
        <c:delete val="1"/>
        <c:axPos val="l"/>
        <c:numFmt formatCode="#,##0.0" sourceLinked="1"/>
        <c:majorTickMark val="out"/>
        <c:minorTickMark val="none"/>
        <c:tickLblPos val="nextTo"/>
        <c:crossAx val="108167168"/>
        <c:crosses val="autoZero"/>
        <c:crossBetween val="between"/>
      </c:valAx>
    </c:plotArea>
    <c:legend>
      <c:legendPos val="r"/>
      <c:layout>
        <c:manualLayout>
          <c:xMode val="edge"/>
          <c:yMode val="edge"/>
          <c:x val="1.4481289511501851E-2"/>
          <c:y val="0.23323229354869135"/>
          <c:w val="0.18053572371740118"/>
          <c:h val="0.18658736732314865"/>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6955734426593766"/>
          <c:y val="6.2241501999074633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54148912871247457"/>
          <c:y val="0.17636929230085549"/>
          <c:w val="0.45278324584426949"/>
          <c:h val="0.62026171419594356"/>
        </c:manualLayout>
      </c:layout>
      <c:pie3DChart>
        <c:varyColors val="1"/>
        <c:ser>
          <c:idx val="0"/>
          <c:order val="0"/>
          <c:tx>
            <c:strRef>
              <c:f>Лист1!$B$1</c:f>
              <c:strCache>
                <c:ptCount val="1"/>
                <c:pt idx="0">
                  <c:v>2022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646609798775142"/>
                  <c:y val="5.1577327060405862E-3"/>
                </c:manualLayout>
              </c:layout>
              <c:showLegendKey val="0"/>
              <c:showVal val="1"/>
              <c:showCatName val="0"/>
              <c:showSerName val="0"/>
              <c:showPercent val="0"/>
              <c:showBubbleSize val="0"/>
            </c:dLbl>
            <c:dLbl>
              <c:idx val="1"/>
              <c:layout>
                <c:manualLayout>
                  <c:x val="3.6020559930008751E-2"/>
                  <c:y val="-0.15131990552023136"/>
                </c:manualLayout>
              </c:layout>
              <c:showLegendKey val="0"/>
              <c:showVal val="1"/>
              <c:showCatName val="0"/>
              <c:showSerName val="0"/>
              <c:showPercent val="0"/>
              <c:showBubbleSize val="0"/>
            </c:dLbl>
            <c:dLbl>
              <c:idx val="7"/>
              <c:layout>
                <c:manualLayout>
                  <c:x val="9.3423665791776023E-2"/>
                  <c:y val="1.4107196503035865E-2"/>
                </c:manualLayout>
              </c:layout>
              <c:showLegendKey val="0"/>
              <c:showVal val="1"/>
              <c:showCatName val="0"/>
              <c:showSerName val="0"/>
              <c:showPercent val="0"/>
              <c:showBubbleSize val="0"/>
            </c:dLbl>
            <c:dLbl>
              <c:idx val="8"/>
              <c:layout>
                <c:manualLayout>
                  <c:x val="5.6927930883639545E-2"/>
                  <c:y val="3.9419912686141402E-2"/>
                </c:manualLayout>
              </c:layout>
              <c:showLegendKey val="0"/>
              <c:showVal val="1"/>
              <c:showCatName val="0"/>
              <c:showSerName val="0"/>
              <c:showPercent val="0"/>
              <c:showBubbleSize val="0"/>
            </c:dLbl>
            <c:dLbl>
              <c:idx val="10"/>
              <c:layout>
                <c:manualLayout>
                  <c:x val="1.3897801837270341E-2"/>
                  <c:y val="-4.5451851974346045E-3"/>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Лист1!$A$2:$A$15</c:f>
              <c:strCache>
                <c:ptCount val="14"/>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 "Обеспечение охраны общественного порядка и профилактики правонарушений"</c:v>
                </c:pt>
                <c:pt idx="13">
                  <c:v>Непрограммные расходы</c:v>
                </c:pt>
              </c:strCache>
            </c:strRef>
          </c:cat>
          <c:val>
            <c:numRef>
              <c:f>Лист1!$B$2:$B$15</c:f>
              <c:numCache>
                <c:formatCode>#,##0.0</c:formatCode>
                <c:ptCount val="14"/>
                <c:pt idx="0">
                  <c:v>50</c:v>
                </c:pt>
                <c:pt idx="1">
                  <c:v>11.6</c:v>
                </c:pt>
                <c:pt idx="2">
                  <c:v>1.6</c:v>
                </c:pt>
                <c:pt idx="3">
                  <c:v>0.7</c:v>
                </c:pt>
                <c:pt idx="4">
                  <c:v>0.1</c:v>
                </c:pt>
                <c:pt idx="5">
                  <c:v>5.9</c:v>
                </c:pt>
                <c:pt idx="6">
                  <c:v>0.4</c:v>
                </c:pt>
                <c:pt idx="7">
                  <c:v>15.2</c:v>
                </c:pt>
                <c:pt idx="8">
                  <c:v>8.1999999999999993</c:v>
                </c:pt>
                <c:pt idx="9">
                  <c:v>2.2999999999999998</c:v>
                </c:pt>
                <c:pt idx="10">
                  <c:v>2.2000000000000002</c:v>
                </c:pt>
                <c:pt idx="11">
                  <c:v>0.9</c:v>
                </c:pt>
                <c:pt idx="12">
                  <c:v>0.4</c:v>
                </c:pt>
                <c:pt idx="13">
                  <c:v>0.5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
          <c:y val="0"/>
          <c:w val="0.50163506124234469"/>
          <c:h val="0.99175696402437508"/>
        </c:manualLayout>
      </c:layout>
      <c:overlay val="0"/>
      <c:txPr>
        <a:bodyPr/>
        <a:lstStyle/>
        <a:p>
          <a:pPr>
            <a:defRPr sz="11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2.8878905053910001E-2"/>
          <c:y val="0"/>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3520847018578881E-2"/>
          <c:y val="5.0391162227936576E-2"/>
          <c:w val="0.43666604843293239"/>
          <c:h val="0.59466408418290706"/>
        </c:manualLayout>
      </c:layout>
      <c:pie3DChart>
        <c:varyColors val="1"/>
        <c:ser>
          <c:idx val="0"/>
          <c:order val="0"/>
          <c:tx>
            <c:strRef>
              <c:f>Лист1!$B$1</c:f>
              <c:strCache>
                <c:ptCount val="1"/>
                <c:pt idx="0">
                  <c:v>2023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43570226614387"/>
                  <c:y val="-6.3819207678223383E-2"/>
                </c:manualLayout>
              </c:layout>
              <c:showLegendKey val="0"/>
              <c:showVal val="1"/>
              <c:showCatName val="0"/>
              <c:showSerName val="0"/>
              <c:showPercent val="0"/>
              <c:showBubbleSize val="0"/>
            </c:dLbl>
            <c:dLbl>
              <c:idx val="1"/>
              <c:layout>
                <c:manualLayout>
                  <c:x val="3.7245299505472056E-2"/>
                  <c:y val="-0.1198698284866976"/>
                </c:manualLayout>
              </c:layout>
              <c:showLegendKey val="0"/>
              <c:showVal val="1"/>
              <c:showCatName val="0"/>
              <c:showSerName val="0"/>
              <c:showPercent val="0"/>
              <c:showBubbleSize val="0"/>
            </c:dLbl>
            <c:dLbl>
              <c:idx val="7"/>
              <c:layout>
                <c:manualLayout>
                  <c:x val="6.9829057634729214E-2"/>
                  <c:y val="7.5441874822574822E-3"/>
                </c:manualLayout>
              </c:layout>
              <c:showLegendKey val="0"/>
              <c:showVal val="1"/>
              <c:showCatName val="0"/>
              <c:showSerName val="0"/>
              <c:showPercent val="0"/>
              <c:showBubbleSize val="0"/>
            </c:dLbl>
            <c:dLbl>
              <c:idx val="8"/>
              <c:layout>
                <c:manualLayout>
                  <c:x val="5.104091231822603E-2"/>
                  <c:y val="2.5676868442158704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Лист1!$A$2:$A$15</c:f>
              <c:strCache>
                <c:ptCount val="14"/>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 "Обеспечение охраны общественного порядка и профилактики правонарушений"</c:v>
                </c:pt>
                <c:pt idx="13">
                  <c:v>Непрограммные расходы</c:v>
                </c:pt>
              </c:strCache>
            </c:strRef>
          </c:cat>
          <c:val>
            <c:numRef>
              <c:f>Лист1!$B$2:$B$15</c:f>
              <c:numCache>
                <c:formatCode>0.0</c:formatCode>
                <c:ptCount val="14"/>
                <c:pt idx="0">
                  <c:v>51</c:v>
                </c:pt>
                <c:pt idx="1">
                  <c:v>10.9</c:v>
                </c:pt>
                <c:pt idx="2">
                  <c:v>1.5</c:v>
                </c:pt>
                <c:pt idx="3">
                  <c:v>0.5</c:v>
                </c:pt>
                <c:pt idx="4">
                  <c:v>0.1</c:v>
                </c:pt>
                <c:pt idx="5">
                  <c:v>5.9</c:v>
                </c:pt>
                <c:pt idx="6">
                  <c:v>0.7</c:v>
                </c:pt>
                <c:pt idx="7">
                  <c:v>14.5</c:v>
                </c:pt>
                <c:pt idx="8">
                  <c:v>7.4</c:v>
                </c:pt>
                <c:pt idx="9">
                  <c:v>2.5</c:v>
                </c:pt>
                <c:pt idx="10">
                  <c:v>2.1</c:v>
                </c:pt>
                <c:pt idx="11">
                  <c:v>1</c:v>
                </c:pt>
                <c:pt idx="12">
                  <c:v>0.4</c:v>
                </c:pt>
                <c:pt idx="13">
                  <c:v>1.6</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2.5656589195599687E-3"/>
          <c:y val="0.58192667895895867"/>
          <c:w val="0.98883096096820322"/>
          <c:h val="0.4056552811379465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75567947647394018"/>
          <c:y val="1.6949884356283647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2669179230981503"/>
          <c:y val="0"/>
          <c:w val="0.85742242797395274"/>
          <c:h val="1"/>
        </c:manualLayout>
      </c:layout>
      <c:pie3DChart>
        <c:varyColors val="1"/>
        <c:ser>
          <c:idx val="0"/>
          <c:order val="0"/>
          <c:tx>
            <c:strRef>
              <c:f>Лист1!$B$1</c:f>
              <c:strCache>
                <c:ptCount val="1"/>
                <c:pt idx="0">
                  <c:v>2024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5729936962740365"/>
                  <c:y val="-8.6724310574438343E-2"/>
                </c:manualLayout>
              </c:layout>
              <c:showLegendKey val="0"/>
              <c:showVal val="1"/>
              <c:showCatName val="0"/>
              <c:showSerName val="0"/>
              <c:showPercent val="0"/>
              <c:showBubbleSize val="0"/>
            </c:dLbl>
            <c:dLbl>
              <c:idx val="1"/>
              <c:layout>
                <c:manualLayout>
                  <c:x val="9.421981786969906E-2"/>
                  <c:y val="-0.16384770379048794"/>
                </c:manualLayout>
              </c:layout>
              <c:showLegendKey val="0"/>
              <c:showVal val="1"/>
              <c:showCatName val="0"/>
              <c:showSerName val="0"/>
              <c:showPercent val="0"/>
              <c:showBubbleSize val="0"/>
            </c:dLbl>
            <c:dLbl>
              <c:idx val="7"/>
              <c:layout>
                <c:manualLayout>
                  <c:x val="0.1253167210811702"/>
                  <c:y val="6.6747634101260887E-3"/>
                </c:manualLayout>
              </c:layout>
              <c:showLegendKey val="0"/>
              <c:showVal val="1"/>
              <c:showCatName val="0"/>
              <c:showSerName val="0"/>
              <c:showPercent val="0"/>
              <c:showBubbleSize val="0"/>
            </c:dLbl>
            <c:dLbl>
              <c:idx val="8"/>
              <c:layout>
                <c:manualLayout>
                  <c:x val="9.0930308818733402E-2"/>
                  <c:y val="4.831988364929149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Лист1!$A$2:$A$15</c:f>
              <c:strCache>
                <c:ptCount val="14"/>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 "Обеспечение охраны общественного порядка и профилактики правонарушений"</c:v>
                </c:pt>
                <c:pt idx="13">
                  <c:v>Непрограммные расходы</c:v>
                </c:pt>
              </c:strCache>
            </c:strRef>
          </c:cat>
          <c:val>
            <c:numRef>
              <c:f>Лист1!$B$2:$B$15</c:f>
              <c:numCache>
                <c:formatCode>0.0</c:formatCode>
                <c:ptCount val="14"/>
                <c:pt idx="0">
                  <c:v>50.5</c:v>
                </c:pt>
                <c:pt idx="1">
                  <c:v>10.8</c:v>
                </c:pt>
                <c:pt idx="2">
                  <c:v>1.4</c:v>
                </c:pt>
                <c:pt idx="3">
                  <c:v>0.5</c:v>
                </c:pt>
                <c:pt idx="4">
                  <c:v>0.1</c:v>
                </c:pt>
                <c:pt idx="5">
                  <c:v>5.9</c:v>
                </c:pt>
                <c:pt idx="6">
                  <c:v>0.6</c:v>
                </c:pt>
                <c:pt idx="7">
                  <c:v>14.3</c:v>
                </c:pt>
                <c:pt idx="8">
                  <c:v>7.3</c:v>
                </c:pt>
                <c:pt idx="9">
                  <c:v>2.2999999999999998</c:v>
                </c:pt>
                <c:pt idx="10">
                  <c:v>2.1</c:v>
                </c:pt>
                <c:pt idx="11">
                  <c:v>1</c:v>
                </c:pt>
                <c:pt idx="12">
                  <c:v>0.3</c:v>
                </c:pt>
                <c:pt idx="13">
                  <c:v>2.7</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0"/>
    <c:plotArea>
      <c:layout>
        <c:manualLayout>
          <c:layoutTarget val="inner"/>
          <c:xMode val="edge"/>
          <c:yMode val="edge"/>
          <c:x val="0.30382076677868686"/>
          <c:y val="0"/>
          <c:w val="0.4582775962340831"/>
          <c:h val="0.95358702834188014"/>
        </c:manualLayout>
      </c:layout>
      <c:barChart>
        <c:barDir val="bar"/>
        <c:grouping val="clustered"/>
        <c:varyColors val="0"/>
        <c:ser>
          <c:idx val="0"/>
          <c:order val="0"/>
          <c:tx>
            <c:strRef>
              <c:f>Лист1!$B$1</c:f>
              <c:strCache>
                <c:ptCount val="1"/>
                <c:pt idx="0">
                  <c:v>месяц</c:v>
                </c:pt>
              </c:strCache>
            </c:strRef>
          </c:tx>
          <c:spPr>
            <a:solidFill>
              <a:srgbClr val="66FF66"/>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Лист1!$B$2:$B$10</c:f>
              <c:numCache>
                <c:formatCode>General</c:formatCode>
                <c:ptCount val="9"/>
                <c:pt idx="0">
                  <c:v>32.75</c:v>
                </c:pt>
                <c:pt idx="1">
                  <c:v>3.47</c:v>
                </c:pt>
                <c:pt idx="2">
                  <c:v>90.73</c:v>
                </c:pt>
                <c:pt idx="3">
                  <c:v>399.12</c:v>
                </c:pt>
                <c:pt idx="4">
                  <c:v>2651.49</c:v>
                </c:pt>
                <c:pt idx="5">
                  <c:v>496.12</c:v>
                </c:pt>
                <c:pt idx="6">
                  <c:v>139.57</c:v>
                </c:pt>
                <c:pt idx="7">
                  <c:v>15.42</c:v>
                </c:pt>
                <c:pt idx="8">
                  <c:v>825.66</c:v>
                </c:pt>
              </c:numCache>
            </c:numRef>
          </c:val>
        </c:ser>
        <c:ser>
          <c:idx val="1"/>
          <c:order val="1"/>
          <c:tx>
            <c:strRef>
              <c:f>Лист1!$C$1</c:f>
              <c:strCache>
                <c:ptCount val="1"/>
                <c:pt idx="0">
                  <c:v>год</c:v>
                </c:pt>
              </c:strCache>
            </c:strRef>
          </c:tx>
          <c:spPr>
            <a:solidFill>
              <a:srgbClr val="FF66FF"/>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Лист1!$C$2:$C$10</c:f>
              <c:numCache>
                <c:formatCode>General</c:formatCode>
                <c:ptCount val="9"/>
                <c:pt idx="0">
                  <c:v>392.99</c:v>
                </c:pt>
                <c:pt idx="1">
                  <c:v>41.63</c:v>
                </c:pt>
                <c:pt idx="2">
                  <c:v>1088.78</c:v>
                </c:pt>
                <c:pt idx="3">
                  <c:v>4789.42</c:v>
                </c:pt>
                <c:pt idx="4">
                  <c:v>31817.87</c:v>
                </c:pt>
                <c:pt idx="5">
                  <c:v>5953.41</c:v>
                </c:pt>
                <c:pt idx="6">
                  <c:v>1674.79</c:v>
                </c:pt>
                <c:pt idx="7">
                  <c:v>185</c:v>
                </c:pt>
                <c:pt idx="8">
                  <c:v>9907.8700000000008</c:v>
                </c:pt>
              </c:numCache>
            </c:numRef>
          </c:val>
        </c:ser>
        <c:dLbls>
          <c:showLegendKey val="0"/>
          <c:showVal val="0"/>
          <c:showCatName val="0"/>
          <c:showSerName val="0"/>
          <c:showPercent val="0"/>
          <c:showBubbleSize val="0"/>
        </c:dLbls>
        <c:gapWidth val="150"/>
        <c:axId val="157289984"/>
        <c:axId val="126895232"/>
      </c:barChart>
      <c:catAx>
        <c:axId val="157289984"/>
        <c:scaling>
          <c:orientation val="minMax"/>
        </c:scaling>
        <c:delete val="0"/>
        <c:axPos val="l"/>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126895232"/>
        <c:crosses val="autoZero"/>
        <c:auto val="1"/>
        <c:lblAlgn val="ctr"/>
        <c:lblOffset val="100"/>
        <c:noMultiLvlLbl val="0"/>
      </c:catAx>
      <c:valAx>
        <c:axId val="126895232"/>
        <c:scaling>
          <c:orientation val="minMax"/>
        </c:scaling>
        <c:delete val="1"/>
        <c:axPos val="b"/>
        <c:majorGridlines/>
        <c:numFmt formatCode="General" sourceLinked="1"/>
        <c:majorTickMark val="out"/>
        <c:minorTickMark val="none"/>
        <c:tickLblPos val="nextTo"/>
        <c:crossAx val="157289984"/>
        <c:crosses val="autoZero"/>
        <c:crossBetween val="between"/>
      </c:valAx>
      <c:spPr>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c:spPr>
    </c:plotArea>
    <c:legend>
      <c:legendPos val="r"/>
      <c:layout>
        <c:manualLayout>
          <c:xMode val="edge"/>
          <c:yMode val="edge"/>
          <c:x val="0.84488513152590428"/>
          <c:y val="2.8543794841508839E-2"/>
          <c:w val="7.2716212170434488E-2"/>
          <c:h val="8.8913731807576932E-2"/>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noFill/>
        <a:ln w="25400">
          <a:noFill/>
        </a:ln>
      </c:spPr>
    </c:sideWall>
    <c:backWall>
      <c:thickness val="0"/>
      <c:spPr>
        <a:blipFill>
          <a:blip xmlns:r="http://schemas.openxmlformats.org/officeDocument/2006/relationships" r:embed="rId1"/>
          <a:tile tx="0" ty="0" sx="100000" sy="100000" flip="none" algn="tl"/>
        </a:blipFill>
        <a:ln w="25400">
          <a:noFill/>
        </a:ln>
      </c:spPr>
    </c:backWall>
    <c:plotArea>
      <c:layout/>
      <c:bar3DChart>
        <c:barDir val="col"/>
        <c:grouping val="clustered"/>
        <c:varyColors val="0"/>
        <c:ser>
          <c:idx val="0"/>
          <c:order val="0"/>
          <c:tx>
            <c:strRef>
              <c:f>Лист1!$B$1</c:f>
              <c:strCache>
                <c:ptCount val="1"/>
                <c:pt idx="0">
                  <c:v>в год</c:v>
                </c:pt>
              </c:strCache>
            </c:strRef>
          </c:tx>
          <c:spPr>
            <a:solidFill>
              <a:srgbClr val="66FFFF"/>
            </a:solidFill>
          </c:spPr>
          <c:invertIfNegative val="0"/>
          <c:dLbls>
            <c:numFmt formatCode="#,##0.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Лист1!$B$2:$B$7</c:f>
              <c:numCache>
                <c:formatCode>#,##0.00_ ;\-#,##0.00\ </c:formatCode>
                <c:ptCount val="6"/>
                <c:pt idx="0">
                  <c:v>157.25055524642289</c:v>
                </c:pt>
                <c:pt idx="1">
                  <c:v>12.566258352668212</c:v>
                </c:pt>
                <c:pt idx="2">
                  <c:v>138.26321222070843</c:v>
                </c:pt>
                <c:pt idx="3">
                  <c:v>121.07757816176472</c:v>
                </c:pt>
                <c:pt idx="4">
                  <c:v>286.14652503496501</c:v>
                </c:pt>
                <c:pt idx="5">
                  <c:v>57.996538378378375</c:v>
                </c:pt>
              </c:numCache>
            </c:numRef>
          </c:val>
        </c:ser>
        <c:ser>
          <c:idx val="1"/>
          <c:order val="1"/>
          <c:tx>
            <c:strRef>
              <c:f>Лист1!$C$1</c:f>
              <c:strCache>
                <c:ptCount val="1"/>
                <c:pt idx="0">
                  <c:v>в месяц</c:v>
                </c:pt>
              </c:strCache>
            </c:strRef>
          </c:tx>
          <c:spPr>
            <a:solidFill>
              <a:srgbClr val="FF66FF"/>
            </a:solidFill>
          </c:spPr>
          <c:invertIfNegative val="0"/>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Лист1!$C$2:$C$7</c:f>
              <c:numCache>
                <c:formatCode>#,##0.00;[Red]#,##0.00</c:formatCode>
                <c:ptCount val="6"/>
                <c:pt idx="0">
                  <c:v>13.104212937201908</c:v>
                </c:pt>
                <c:pt idx="1">
                  <c:v>1.0471881960556844</c:v>
                </c:pt>
                <c:pt idx="2">
                  <c:v>11.521934351725703</c:v>
                </c:pt>
                <c:pt idx="3">
                  <c:v>10.08979818014706</c:v>
                </c:pt>
                <c:pt idx="4">
                  <c:v>23.845543752913752</c:v>
                </c:pt>
                <c:pt idx="5">
                  <c:v>4.8330448648648643</c:v>
                </c:pt>
              </c:numCache>
            </c:numRef>
          </c:val>
        </c:ser>
        <c:dLbls>
          <c:showLegendKey val="0"/>
          <c:showVal val="0"/>
          <c:showCatName val="0"/>
          <c:showSerName val="0"/>
          <c:showPercent val="0"/>
          <c:showBubbleSize val="0"/>
        </c:dLbls>
        <c:gapWidth val="150"/>
        <c:shape val="cylinder"/>
        <c:axId val="158024192"/>
        <c:axId val="129146176"/>
        <c:axId val="0"/>
      </c:bar3DChart>
      <c:catAx>
        <c:axId val="15802419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29146176"/>
        <c:crosses val="autoZero"/>
        <c:auto val="1"/>
        <c:lblAlgn val="ctr"/>
        <c:lblOffset val="100"/>
        <c:noMultiLvlLbl val="0"/>
      </c:catAx>
      <c:valAx>
        <c:axId val="129146176"/>
        <c:scaling>
          <c:orientation val="minMax"/>
        </c:scaling>
        <c:delete val="1"/>
        <c:axPos val="l"/>
        <c:numFmt formatCode="#,##0.00_ ;\-#,##0.00\ " sourceLinked="1"/>
        <c:majorTickMark val="out"/>
        <c:minorTickMark val="none"/>
        <c:tickLblPos val="nextTo"/>
        <c:crossAx val="158024192"/>
        <c:crosses val="autoZero"/>
        <c:crossBetween val="between"/>
      </c:valAx>
    </c:plotArea>
    <c:legend>
      <c:legendPos val="r"/>
      <c:layout>
        <c:manualLayout>
          <c:xMode val="edge"/>
          <c:yMode val="edge"/>
          <c:x val="0.84835515091863534"/>
          <c:y val="3.6406496062992136E-2"/>
          <c:w val="0.12254909387172469"/>
          <c:h val="0.1838366607499535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c:v>
                </c:pt>
              </c:strCache>
            </c:strRef>
          </c:tx>
          <c:explosion val="25"/>
          <c:dPt>
            <c:idx val="0"/>
            <c:bubble3D val="0"/>
            <c:spPr>
              <a:solidFill>
                <a:srgbClr val="00B0F0"/>
              </a:solidFill>
            </c:spPr>
          </c:dPt>
          <c:dPt>
            <c:idx val="1"/>
            <c:bubble3D val="0"/>
            <c:spPr>
              <a:solidFill>
                <a:srgbClr val="92D050"/>
              </a:solidFill>
            </c:spPr>
          </c:dPt>
          <c:dPt>
            <c:idx val="2"/>
            <c:bubble3D val="0"/>
            <c:spPr>
              <a:solidFill>
                <a:srgbClr val="FF66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2022 год</c:v>
                </c:pt>
                <c:pt idx="1">
                  <c:v>2023 год</c:v>
                </c:pt>
                <c:pt idx="2">
                  <c:v>2024 год</c:v>
                </c:pt>
              </c:strCache>
            </c:strRef>
          </c:cat>
          <c:val>
            <c:numRef>
              <c:f>Лист1!$B$2:$B$4</c:f>
              <c:numCache>
                <c:formatCode>#,##0.0</c:formatCode>
                <c:ptCount val="3"/>
                <c:pt idx="0">
                  <c:v>50</c:v>
                </c:pt>
                <c:pt idx="1">
                  <c:v>51</c:v>
                </c:pt>
                <c:pt idx="2">
                  <c:v>50.5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7557920914770166"/>
          <c:y val="0.16560028020393716"/>
          <c:w val="0.40407048789450745"/>
          <c:h val="0.6687994395921256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1"/>
            <c:bubble3D val="0"/>
            <c:spPr>
              <a:solidFill>
                <a:srgbClr val="C00000"/>
              </a:solidFill>
            </c:spPr>
          </c:dPt>
          <c:dPt>
            <c:idx val="2"/>
            <c:bubble3D val="0"/>
            <c:spPr>
              <a:solidFill>
                <a:srgbClr val="FFFF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2022 год</c:v>
                </c:pt>
                <c:pt idx="1">
                  <c:v>2023 год</c:v>
                </c:pt>
                <c:pt idx="2">
                  <c:v>2024 год</c:v>
                </c:pt>
              </c:strCache>
            </c:strRef>
          </c:cat>
          <c:val>
            <c:numRef>
              <c:f>Лист1!$B$2:$B$4</c:f>
              <c:numCache>
                <c:formatCode>#,##0.0</c:formatCode>
                <c:ptCount val="3"/>
                <c:pt idx="0">
                  <c:v>11.6</c:v>
                </c:pt>
                <c:pt idx="1">
                  <c:v>10.9</c:v>
                </c:pt>
                <c:pt idx="2">
                  <c:v>10.8</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1"/>
    </c:view3D>
    <c:floor>
      <c:thickness val="0"/>
      <c:spPr>
        <a:scene3d>
          <a:camera prst="orthographicFront"/>
          <a:lightRig rig="threePt" dir="t"/>
        </a:scene3d>
        <a:sp3d>
          <a:bevelT/>
          <a:contourClr>
            <a:srgbClr val="000000"/>
          </a:contourClr>
        </a:sp3d>
      </c:spPr>
    </c:floor>
    <c:sideWall>
      <c:thickness val="0"/>
      <c:spPr>
        <a:pattFill prst="sphere">
          <a:fgClr>
            <a:schemeClr val="accent1"/>
          </a:fgClr>
          <a:bgClr>
            <a:schemeClr val="bg1"/>
          </a:bgClr>
        </a:pattFill>
      </c:spPr>
    </c:sideWall>
    <c:backWall>
      <c:thickness val="0"/>
      <c:spPr>
        <a:pattFill prst="sphere">
          <a:fgClr>
            <a:schemeClr val="accent1"/>
          </a:fgClr>
          <a:bgClr>
            <a:schemeClr val="bg1"/>
          </a:bgClr>
        </a:pattFill>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0000FF"/>
              </a:solidFill>
            </c:spPr>
          </c:dPt>
          <c:dPt>
            <c:idx val="1"/>
            <c:invertIfNegative val="0"/>
            <c:bubble3D val="0"/>
            <c:spPr>
              <a:solidFill>
                <a:srgbClr val="00B050"/>
              </a:solidFill>
            </c:spPr>
          </c:dPt>
          <c:dPt>
            <c:idx val="2"/>
            <c:invertIfNegative val="0"/>
            <c:bubble3D val="0"/>
            <c:spPr>
              <a:solidFill>
                <a:srgbClr val="C00000"/>
              </a:solidFill>
            </c:spPr>
          </c:dPt>
          <c:dLbls>
            <c:dLbl>
              <c:idx val="0"/>
              <c:layout>
                <c:manualLayout>
                  <c:x val="2.1773986703809314E-3"/>
                  <c:y val="-8.3554630493552509E-2"/>
                </c:manualLayout>
              </c:layout>
              <c:showLegendKey val="0"/>
              <c:showVal val="1"/>
              <c:showCatName val="0"/>
              <c:showSerName val="0"/>
              <c:showPercent val="0"/>
              <c:showBubbleSize val="0"/>
            </c:dLbl>
            <c:dLbl>
              <c:idx val="1"/>
              <c:layout>
                <c:manualLayout>
                  <c:x val="2.1773986703808516E-3"/>
                  <c:y val="-8.3554630493552509E-2"/>
                </c:manualLayout>
              </c:layout>
              <c:showLegendKey val="0"/>
              <c:showVal val="1"/>
              <c:showCatName val="0"/>
              <c:showSerName val="0"/>
              <c:showPercent val="0"/>
              <c:showBubbleSize val="0"/>
            </c:dLbl>
            <c:dLbl>
              <c:idx val="2"/>
              <c:layout>
                <c:manualLayout>
                  <c:x val="4.354797340761783E-3"/>
                  <c:y val="-6.8362879494724749E-2"/>
                </c:manualLayout>
              </c:layout>
              <c:showLegendKey val="0"/>
              <c:showVal val="1"/>
              <c:showCatName val="0"/>
              <c:showSerName val="0"/>
              <c:showPercent val="0"/>
              <c:showBubbleSize val="0"/>
            </c:dLbl>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General</c:formatCode>
                <c:ptCount val="3"/>
                <c:pt idx="0">
                  <c:v>1.6</c:v>
                </c:pt>
                <c:pt idx="1">
                  <c:v>1.5</c:v>
                </c:pt>
                <c:pt idx="2">
                  <c:v>1.4</c:v>
                </c:pt>
              </c:numCache>
            </c:numRef>
          </c:val>
        </c:ser>
        <c:dLbls>
          <c:showLegendKey val="0"/>
          <c:showVal val="0"/>
          <c:showCatName val="0"/>
          <c:showSerName val="0"/>
          <c:showPercent val="0"/>
          <c:showBubbleSize val="0"/>
        </c:dLbls>
        <c:gapWidth val="150"/>
        <c:shape val="cylinder"/>
        <c:axId val="159334912"/>
        <c:axId val="159260672"/>
        <c:axId val="0"/>
      </c:bar3DChart>
      <c:catAx>
        <c:axId val="15933491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59260672"/>
        <c:crosses val="autoZero"/>
        <c:auto val="1"/>
        <c:lblAlgn val="ctr"/>
        <c:lblOffset val="100"/>
        <c:noMultiLvlLbl val="0"/>
      </c:catAx>
      <c:valAx>
        <c:axId val="159260672"/>
        <c:scaling>
          <c:orientation val="minMax"/>
        </c:scaling>
        <c:delete val="1"/>
        <c:axPos val="l"/>
        <c:numFmt formatCode="General" sourceLinked="1"/>
        <c:majorTickMark val="out"/>
        <c:minorTickMark val="none"/>
        <c:tickLblPos val="nextTo"/>
        <c:crossAx val="159334912"/>
        <c:crosses val="autoZero"/>
        <c:crossBetween val="between"/>
      </c:valAx>
      <c:spPr>
        <a:pattFill prst="pct5">
          <a:fgClr>
            <a:schemeClr val="accent1"/>
          </a:fgClr>
          <a:bgClr>
            <a:schemeClr val="bg1"/>
          </a:bgClr>
        </a:pattFill>
      </c:spPr>
    </c:plotArea>
    <c:plotVisOnly val="1"/>
    <c:dispBlanksAs val="gap"/>
    <c:showDLblsOverMax val="0"/>
  </c:chart>
  <c:txPr>
    <a:bodyPr/>
    <a:lstStyle/>
    <a:p>
      <a:pPr>
        <a:defRPr sz="1800"/>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66FF66"/>
              </a:solidFill>
            </c:spPr>
          </c:dPt>
          <c:dPt>
            <c:idx val="1"/>
            <c:invertIfNegative val="0"/>
            <c:bubble3D val="0"/>
            <c:spPr>
              <a:solidFill>
                <a:srgbClr val="66FFFF"/>
              </a:solidFill>
            </c:spPr>
          </c:dPt>
          <c:dPt>
            <c:idx val="2"/>
            <c:invertIfNegative val="0"/>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General</c:formatCode>
                <c:ptCount val="3"/>
                <c:pt idx="0">
                  <c:v>0.7</c:v>
                </c:pt>
                <c:pt idx="1">
                  <c:v>0.5</c:v>
                </c:pt>
                <c:pt idx="2">
                  <c:v>0.5</c:v>
                </c:pt>
              </c:numCache>
            </c:numRef>
          </c:val>
        </c:ser>
        <c:dLbls>
          <c:showLegendKey val="0"/>
          <c:showVal val="0"/>
          <c:showCatName val="0"/>
          <c:showSerName val="0"/>
          <c:showPercent val="0"/>
          <c:showBubbleSize val="0"/>
        </c:dLbls>
        <c:gapWidth val="150"/>
        <c:axId val="159750144"/>
        <c:axId val="159262976"/>
      </c:barChart>
      <c:catAx>
        <c:axId val="15975014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59262976"/>
        <c:crosses val="autoZero"/>
        <c:auto val="1"/>
        <c:lblAlgn val="ctr"/>
        <c:lblOffset val="100"/>
        <c:noMultiLvlLbl val="0"/>
      </c:catAx>
      <c:valAx>
        <c:axId val="159262976"/>
        <c:scaling>
          <c:orientation val="minMax"/>
        </c:scaling>
        <c:delete val="1"/>
        <c:axPos val="l"/>
        <c:numFmt formatCode="General" sourceLinked="1"/>
        <c:majorTickMark val="out"/>
        <c:minorTickMark val="none"/>
        <c:tickLblPos val="nextTo"/>
        <c:crossAx val="159750144"/>
        <c:crosses val="autoZero"/>
        <c:crossBetween val="between"/>
      </c:valAx>
    </c:plotArea>
    <c:plotVisOnly val="1"/>
    <c:dispBlanksAs val="gap"/>
    <c:showDLblsOverMax val="0"/>
  </c:chart>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txPr>
    <a:bodyPr/>
    <a:lstStyle/>
    <a:p>
      <a:pPr>
        <a:defRPr sz="1800"/>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rgbClr val="FF66FF"/>
              </a:solidFill>
            </c:spPr>
          </c:dPt>
          <c:dPt>
            <c:idx val="1"/>
            <c:invertIfNegative val="0"/>
            <c:bubble3D val="0"/>
            <c:spPr>
              <a:solidFill>
                <a:srgbClr val="00B0F0"/>
              </a:solidFill>
            </c:spPr>
          </c:dPt>
          <c:dPt>
            <c:idx val="2"/>
            <c:invertIfNegative val="0"/>
            <c:bubble3D val="0"/>
            <c:spPr>
              <a:solidFill>
                <a:srgbClr val="00B050"/>
              </a:solidFill>
            </c:spPr>
          </c:dPt>
          <c:dLbls>
            <c:txPr>
              <a:bodyPr/>
              <a:lstStyle/>
              <a:p>
                <a:pPr>
                  <a:defRPr sz="1000" baseline="0"/>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General</c:formatCode>
                <c:ptCount val="3"/>
                <c:pt idx="0">
                  <c:v>0.1</c:v>
                </c:pt>
                <c:pt idx="1">
                  <c:v>0.1</c:v>
                </c:pt>
                <c:pt idx="2">
                  <c:v>0.1</c:v>
                </c:pt>
              </c:numCache>
            </c:numRef>
          </c:val>
        </c:ser>
        <c:dLbls>
          <c:showLegendKey val="0"/>
          <c:showVal val="0"/>
          <c:showCatName val="0"/>
          <c:showSerName val="0"/>
          <c:showPercent val="0"/>
          <c:showBubbleSize val="0"/>
        </c:dLbls>
        <c:gapWidth val="150"/>
        <c:axId val="159618048"/>
        <c:axId val="159264704"/>
      </c:barChart>
      <c:catAx>
        <c:axId val="159618048"/>
        <c:scaling>
          <c:orientation val="minMax"/>
        </c:scaling>
        <c:delete val="0"/>
        <c:axPos val="l"/>
        <c:majorTickMark val="out"/>
        <c:minorTickMark val="none"/>
        <c:tickLblPos val="nextTo"/>
        <c:txPr>
          <a:bodyPr/>
          <a:lstStyle/>
          <a:p>
            <a:pPr>
              <a:defRPr sz="1000"/>
            </a:pPr>
            <a:endParaRPr lang="ru-RU"/>
          </a:p>
        </c:txPr>
        <c:crossAx val="159264704"/>
        <c:crosses val="autoZero"/>
        <c:auto val="1"/>
        <c:lblAlgn val="ctr"/>
        <c:lblOffset val="100"/>
        <c:noMultiLvlLbl val="0"/>
      </c:catAx>
      <c:valAx>
        <c:axId val="159264704"/>
        <c:scaling>
          <c:orientation val="minMax"/>
        </c:scaling>
        <c:delete val="1"/>
        <c:axPos val="b"/>
        <c:numFmt formatCode="General" sourceLinked="1"/>
        <c:majorTickMark val="out"/>
        <c:minorTickMark val="none"/>
        <c:tickLblPos val="nextTo"/>
        <c:crossAx val="159618048"/>
        <c:crosses val="autoZero"/>
        <c:crossBetween val="between"/>
      </c:valAx>
    </c:plotArea>
    <c:plotVisOnly val="1"/>
    <c:dispBlanksAs val="gap"/>
    <c:showDLblsOverMax val="0"/>
  </c:chart>
  <c:txPr>
    <a:bodyPr/>
    <a:lstStyle/>
    <a:p>
      <a:pPr>
        <a:defRPr sz="1400" b="1" i="0" baseline="0">
          <a:latin typeface="Times New Roman" panose="02020603050405020304" pitchFamily="18" charset="0"/>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
          <c:y val="0.24909775615879493"/>
          <c:w val="0.50253079224718911"/>
          <c:h val="0.74346648992601716"/>
        </c:manualLayout>
      </c:layout>
      <c:pie3DChart>
        <c:varyColors val="1"/>
        <c:ser>
          <c:idx val="0"/>
          <c:order val="0"/>
          <c:tx>
            <c:strRef>
              <c:f>Лист1!$B$1</c:f>
              <c:strCache>
                <c:ptCount val="1"/>
                <c:pt idx="0">
                  <c:v>Столбец1</c:v>
                </c:pt>
              </c:strCache>
            </c:strRef>
          </c:tx>
          <c:explosion val="25"/>
          <c:dPt>
            <c:idx val="1"/>
            <c:bubble3D val="0"/>
            <c:spPr>
              <a:solidFill>
                <a:srgbClr val="66FFFF"/>
              </a:solidFill>
            </c:spPr>
          </c:dPt>
          <c:dPt>
            <c:idx val="2"/>
            <c:bubble3D val="0"/>
            <c:spPr>
              <a:solidFill>
                <a:srgbClr val="FF0000"/>
              </a:solidFill>
            </c:spPr>
          </c:dPt>
          <c:dPt>
            <c:idx val="3"/>
            <c:bubble3D val="0"/>
            <c:spPr>
              <a:solidFill>
                <a:srgbClr val="6600CC"/>
              </a:solidFill>
            </c:spPr>
          </c:dPt>
          <c:dPt>
            <c:idx val="4"/>
            <c:bubble3D val="0"/>
            <c:spPr>
              <a:solidFill>
                <a:srgbClr val="FF66FF"/>
              </a:solidFill>
            </c:spPr>
          </c:dPt>
          <c:dPt>
            <c:idx val="5"/>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General</c:formatCode>
                <c:ptCount val="6"/>
                <c:pt idx="0">
                  <c:v>259.3</c:v>
                </c:pt>
                <c:pt idx="1">
                  <c:v>72.400000000000006</c:v>
                </c:pt>
                <c:pt idx="2">
                  <c:v>26.3</c:v>
                </c:pt>
                <c:pt idx="3">
                  <c:v>112.3</c:v>
                </c:pt>
                <c:pt idx="4">
                  <c:v>42.8</c:v>
                </c:pt>
                <c:pt idx="5">
                  <c:v>11.3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0685917195641161"/>
          <c:y val="0.33116154673049314"/>
          <c:w val="0.38780907582773289"/>
          <c:h val="0.52649997306734797"/>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0"/>
            <c:bubble3D val="0"/>
            <c:spPr>
              <a:solidFill>
                <a:srgbClr val="00B0F0"/>
              </a:solidFill>
            </c:spPr>
          </c:dPt>
          <c:dPt>
            <c:idx val="2"/>
            <c:bubble3D val="0"/>
            <c:spPr>
              <a:solidFill>
                <a:srgbClr val="FFC0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2022 год</c:v>
                </c:pt>
                <c:pt idx="1">
                  <c:v>2023 год </c:v>
                </c:pt>
                <c:pt idx="2">
                  <c:v>2024 год</c:v>
                </c:pt>
              </c:strCache>
            </c:strRef>
          </c:cat>
          <c:val>
            <c:numRef>
              <c:f>Лист1!$B$2:$B$4</c:f>
              <c:numCache>
                <c:formatCode>General</c:formatCode>
                <c:ptCount val="3"/>
                <c:pt idx="0">
                  <c:v>5.9</c:v>
                </c:pt>
                <c:pt idx="1">
                  <c:v>5.9</c:v>
                </c:pt>
                <c:pt idx="2">
                  <c:v>5.9</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16568013390133338"/>
          <c:y val="3.7062889441247568E-2"/>
          <c:w val="0.40650219192403036"/>
          <c:h val="0.86754841539598582"/>
        </c:manualLayout>
      </c:layout>
      <c:pieChart>
        <c:varyColors val="1"/>
        <c:ser>
          <c:idx val="0"/>
          <c:order val="0"/>
          <c:tx>
            <c:strRef>
              <c:f>Лист1!$B$1</c:f>
              <c:strCache>
                <c:ptCount val="1"/>
                <c:pt idx="0">
                  <c:v>Продажи</c:v>
                </c:pt>
              </c:strCache>
            </c:strRef>
          </c:tx>
          <c:explosion val="25"/>
          <c:dPt>
            <c:idx val="0"/>
            <c:bubble3D val="0"/>
            <c:spPr>
              <a:solidFill>
                <a:srgbClr val="FF66CC"/>
              </a:solidFill>
            </c:spPr>
          </c:dPt>
          <c:dPt>
            <c:idx val="2"/>
            <c:bubble3D val="0"/>
            <c:spPr>
              <a:solidFill>
                <a:srgbClr val="66FF66"/>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2022 год</c:v>
                </c:pt>
                <c:pt idx="1">
                  <c:v>2023 год</c:v>
                </c:pt>
                <c:pt idx="2">
                  <c:v>2024 год</c:v>
                </c:pt>
              </c:strCache>
            </c:strRef>
          </c:cat>
          <c:val>
            <c:numRef>
              <c:f>Лист1!$B$2:$B$4</c:f>
              <c:numCache>
                <c:formatCode>General</c:formatCode>
                <c:ptCount val="3"/>
                <c:pt idx="0">
                  <c:v>12137.1</c:v>
                </c:pt>
                <c:pt idx="1">
                  <c:v>11835.3</c:v>
                </c:pt>
                <c:pt idx="2">
                  <c:v>12071.2</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9600873127029605"/>
          <c:y val="0.31704247976557914"/>
          <c:w val="0.22540344714019103"/>
          <c:h val="0.37382260163677666"/>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C00000"/>
              </a:solidFill>
            </c:spPr>
          </c:dPt>
          <c:dPt>
            <c:idx val="1"/>
            <c:invertIfNegative val="0"/>
            <c:bubble3D val="0"/>
            <c:spPr>
              <a:solidFill>
                <a:srgbClr val="00B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General</c:formatCode>
                <c:ptCount val="3"/>
                <c:pt idx="0">
                  <c:v>0.4</c:v>
                </c:pt>
                <c:pt idx="1">
                  <c:v>0.7</c:v>
                </c:pt>
                <c:pt idx="2">
                  <c:v>0.6</c:v>
                </c:pt>
              </c:numCache>
            </c:numRef>
          </c:val>
        </c:ser>
        <c:dLbls>
          <c:showLegendKey val="0"/>
          <c:showVal val="0"/>
          <c:showCatName val="0"/>
          <c:showSerName val="0"/>
          <c:showPercent val="0"/>
          <c:showBubbleSize val="0"/>
        </c:dLbls>
        <c:gapWidth val="150"/>
        <c:axId val="161101312"/>
        <c:axId val="159307392"/>
      </c:barChart>
      <c:catAx>
        <c:axId val="16110131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9307392"/>
        <c:crosses val="autoZero"/>
        <c:auto val="1"/>
        <c:lblAlgn val="ctr"/>
        <c:lblOffset val="100"/>
        <c:noMultiLvlLbl val="0"/>
      </c:catAx>
      <c:valAx>
        <c:axId val="159307392"/>
        <c:scaling>
          <c:orientation val="minMax"/>
        </c:scaling>
        <c:delete val="1"/>
        <c:axPos val="l"/>
        <c:numFmt formatCode="General" sourceLinked="1"/>
        <c:majorTickMark val="out"/>
        <c:minorTickMark val="none"/>
        <c:tickLblPos val="nextTo"/>
        <c:crossAx val="16110131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C000"/>
              </a:solidFill>
            </c:spPr>
          </c:dPt>
          <c:dPt>
            <c:idx val="1"/>
            <c:invertIfNegative val="0"/>
            <c:bubble3D val="0"/>
            <c:spPr>
              <a:solidFill>
                <a:srgbClr val="66FFFF"/>
              </a:solidFill>
            </c:spPr>
          </c:dPt>
          <c:dPt>
            <c:idx val="2"/>
            <c:invertIfNegative val="0"/>
            <c:bubble3D val="0"/>
            <c:spPr>
              <a:solidFill>
                <a:srgbClr val="FF66CC"/>
              </a:solidFill>
            </c:spPr>
          </c:dPt>
          <c:dLbls>
            <c:txPr>
              <a:bodyPr/>
              <a:lstStyle/>
              <a:p>
                <a:pPr>
                  <a:defRPr sz="11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0.0</c:formatCode>
                <c:ptCount val="3"/>
                <c:pt idx="0">
                  <c:v>15.2</c:v>
                </c:pt>
                <c:pt idx="1">
                  <c:v>14.5</c:v>
                </c:pt>
                <c:pt idx="2">
                  <c:v>14.3</c:v>
                </c:pt>
              </c:numCache>
            </c:numRef>
          </c:val>
        </c:ser>
        <c:dLbls>
          <c:showLegendKey val="0"/>
          <c:showVal val="0"/>
          <c:showCatName val="0"/>
          <c:showSerName val="0"/>
          <c:showPercent val="0"/>
          <c:showBubbleSize val="0"/>
        </c:dLbls>
        <c:gapWidth val="150"/>
        <c:shape val="cylinder"/>
        <c:axId val="159871488"/>
        <c:axId val="160817728"/>
        <c:axId val="0"/>
      </c:bar3DChart>
      <c:catAx>
        <c:axId val="159871488"/>
        <c:scaling>
          <c:orientation val="minMax"/>
        </c:scaling>
        <c:delete val="0"/>
        <c:axPos val="b"/>
        <c:majorTickMark val="out"/>
        <c:minorTickMark val="none"/>
        <c:tickLblPos val="nextTo"/>
        <c:txPr>
          <a:bodyPr/>
          <a:lstStyle/>
          <a:p>
            <a:pPr>
              <a:defRPr sz="1100" b="1" i="0" baseline="0">
                <a:latin typeface="Times New Roman" panose="02020603050405020304" pitchFamily="18" charset="0"/>
              </a:defRPr>
            </a:pPr>
            <a:endParaRPr lang="ru-RU"/>
          </a:p>
        </c:txPr>
        <c:crossAx val="160817728"/>
        <c:crosses val="autoZero"/>
        <c:auto val="1"/>
        <c:lblAlgn val="ctr"/>
        <c:lblOffset val="100"/>
        <c:noMultiLvlLbl val="0"/>
      </c:catAx>
      <c:valAx>
        <c:axId val="160817728"/>
        <c:scaling>
          <c:orientation val="minMax"/>
        </c:scaling>
        <c:delete val="1"/>
        <c:axPos val="l"/>
        <c:numFmt formatCode="0.0" sourceLinked="1"/>
        <c:majorTickMark val="out"/>
        <c:minorTickMark val="none"/>
        <c:tickLblPos val="nextTo"/>
        <c:crossAx val="15987148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8.0269882014930641E-2"/>
          <c:y val="0.15365020694274983"/>
          <c:w val="0.61763634947347823"/>
          <c:h val="0.70789133711332808"/>
        </c:manualLayout>
      </c:layout>
      <c:pie3DChart>
        <c:varyColors val="1"/>
        <c:ser>
          <c:idx val="0"/>
          <c:order val="0"/>
          <c:tx>
            <c:strRef>
              <c:f>Лист1!$B$1</c:f>
              <c:strCache>
                <c:ptCount val="1"/>
                <c:pt idx="0">
                  <c:v>Продажи</c:v>
                </c:pt>
              </c:strCache>
            </c:strRef>
          </c:tx>
          <c:explosion val="25"/>
          <c:dPt>
            <c:idx val="1"/>
            <c:bubble3D val="0"/>
            <c:explosion val="18"/>
          </c:dPt>
          <c:dPt>
            <c:idx val="2"/>
            <c:bubble3D val="0"/>
            <c:spPr>
              <a:solidFill>
                <a:srgbClr val="92D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2022 год</c:v>
                </c:pt>
                <c:pt idx="1">
                  <c:v>2023 год</c:v>
                </c:pt>
                <c:pt idx="2">
                  <c:v>2024 год</c:v>
                </c:pt>
              </c:strCache>
            </c:strRef>
          </c:cat>
          <c:val>
            <c:numRef>
              <c:f>Лист1!$B$2:$B$4</c:f>
              <c:numCache>
                <c:formatCode>General</c:formatCode>
                <c:ptCount val="3"/>
                <c:pt idx="0">
                  <c:v>8.1999999999999993</c:v>
                </c:pt>
                <c:pt idx="1">
                  <c:v>7.4</c:v>
                </c:pt>
                <c:pt idx="2">
                  <c:v>7.3</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perspective val="30"/>
    </c:view3D>
    <c:floor>
      <c:thickness val="0"/>
      <c:spPr>
        <a:noFill/>
        <a:ln w="1000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FFFF00"/>
              </a:solidFill>
            </c:spPr>
          </c:dPt>
          <c:dPt>
            <c:idx val="1"/>
            <c:invertIfNegative val="0"/>
            <c:bubble3D val="0"/>
            <c:spPr>
              <a:solidFill>
                <a:srgbClr val="66FF66"/>
              </a:solidFill>
            </c:spPr>
          </c:dPt>
          <c:dPt>
            <c:idx val="2"/>
            <c:invertIfNegative val="0"/>
            <c:bubble3D val="0"/>
            <c:spPr>
              <a:solidFill>
                <a:srgbClr val="66FF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General</c:formatCode>
                <c:ptCount val="3"/>
                <c:pt idx="0">
                  <c:v>2.2999999999999998</c:v>
                </c:pt>
                <c:pt idx="1">
                  <c:v>2.5</c:v>
                </c:pt>
                <c:pt idx="2">
                  <c:v>2.2999999999999998</c:v>
                </c:pt>
              </c:numCache>
            </c:numRef>
          </c:val>
        </c:ser>
        <c:dLbls>
          <c:showLegendKey val="0"/>
          <c:showVal val="0"/>
          <c:showCatName val="0"/>
          <c:showSerName val="0"/>
          <c:showPercent val="0"/>
          <c:showBubbleSize val="0"/>
        </c:dLbls>
        <c:gapWidth val="100"/>
        <c:shape val="cylinder"/>
        <c:axId val="162718720"/>
        <c:axId val="160822912"/>
        <c:axId val="0"/>
      </c:bar3DChart>
      <c:valAx>
        <c:axId val="160822912"/>
        <c:scaling>
          <c:orientation val="minMax"/>
        </c:scaling>
        <c:delete val="1"/>
        <c:axPos val="l"/>
        <c:numFmt formatCode="General" sourceLinked="1"/>
        <c:majorTickMark val="out"/>
        <c:minorTickMark val="none"/>
        <c:tickLblPos val="nextTo"/>
        <c:crossAx val="162718720"/>
        <c:crosses val="autoZero"/>
        <c:crossBetween val="between"/>
      </c:valAx>
      <c:catAx>
        <c:axId val="16271872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60822912"/>
        <c:crosses val="autoZero"/>
        <c:auto val="1"/>
        <c:lblAlgn val="ctr"/>
        <c:lblOffset val="100"/>
        <c:noMultiLvlLbl val="0"/>
      </c:catAx>
    </c:plotArea>
    <c:plotVisOnly val="1"/>
    <c:dispBlanksAs val="gap"/>
    <c:showDLblsOverMax val="0"/>
  </c:chart>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txPr>
    <a:bodyPr/>
    <a:lstStyle/>
    <a:p>
      <a:pPr>
        <a:defRPr sz="1800"/>
      </a:pPr>
      <a:endParaRPr lang="ru-RU"/>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0"/>
            <c:bubble3D val="0"/>
            <c:spPr>
              <a:solidFill>
                <a:srgbClr val="66FF66"/>
              </a:solidFill>
            </c:spPr>
          </c:dPt>
          <c:dPt>
            <c:idx val="1"/>
            <c:bubble3D val="0"/>
            <c:spPr>
              <a:solidFill>
                <a:srgbClr val="FF66FF"/>
              </a:solidFill>
            </c:spPr>
          </c:dPt>
          <c:dPt>
            <c:idx val="2"/>
            <c:bubble3D val="0"/>
            <c:spPr>
              <a:solidFill>
                <a:srgbClr val="66FF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2022 год</c:v>
                </c:pt>
                <c:pt idx="1">
                  <c:v>2023 год</c:v>
                </c:pt>
                <c:pt idx="2">
                  <c:v>2024 год</c:v>
                </c:pt>
              </c:strCache>
            </c:strRef>
          </c:cat>
          <c:val>
            <c:numRef>
              <c:f>Лист1!$B$2:$B$4</c:f>
              <c:numCache>
                <c:formatCode>General</c:formatCode>
                <c:ptCount val="3"/>
                <c:pt idx="0">
                  <c:v>2.2999999999999998</c:v>
                </c:pt>
                <c:pt idx="1">
                  <c:v>2.1</c:v>
                </c:pt>
                <c:pt idx="2">
                  <c:v>2.1</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0"/>
      <c:perspective val="30"/>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manualLayout>
          <c:layoutTarget val="inner"/>
          <c:xMode val="edge"/>
          <c:yMode val="edge"/>
          <c:x val="0.13918946850393699"/>
          <c:y val="4.7507874015748033E-2"/>
          <c:w val="0.83789386482939621"/>
          <c:h val="0.83404921259842524"/>
        </c:manualLayout>
      </c:layout>
      <c:bar3DChart>
        <c:barDir val="col"/>
        <c:grouping val="standar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F66CC"/>
              </a:solidFill>
            </c:spPr>
          </c:dPt>
          <c:dPt>
            <c:idx val="2"/>
            <c:invertIfNegative val="0"/>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General</c:formatCode>
                <c:ptCount val="3"/>
                <c:pt idx="0">
                  <c:v>0.8</c:v>
                </c:pt>
                <c:pt idx="1">
                  <c:v>1</c:v>
                </c:pt>
                <c:pt idx="2">
                  <c:v>1</c:v>
                </c:pt>
              </c:numCache>
            </c:numRef>
          </c:val>
        </c:ser>
        <c:dLbls>
          <c:showLegendKey val="0"/>
          <c:showVal val="0"/>
          <c:showCatName val="0"/>
          <c:showSerName val="0"/>
          <c:showPercent val="0"/>
          <c:showBubbleSize val="0"/>
        </c:dLbls>
        <c:gapWidth val="150"/>
        <c:shape val="cone"/>
        <c:axId val="70925824"/>
        <c:axId val="162624000"/>
        <c:axId val="126543744"/>
      </c:bar3DChart>
      <c:catAx>
        <c:axId val="7092582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62624000"/>
        <c:crosses val="autoZero"/>
        <c:auto val="1"/>
        <c:lblAlgn val="ctr"/>
        <c:lblOffset val="100"/>
        <c:noMultiLvlLbl val="0"/>
      </c:catAx>
      <c:valAx>
        <c:axId val="162624000"/>
        <c:scaling>
          <c:orientation val="minMax"/>
        </c:scaling>
        <c:delete val="1"/>
        <c:axPos val="l"/>
        <c:majorGridlines/>
        <c:numFmt formatCode="General" sourceLinked="1"/>
        <c:majorTickMark val="out"/>
        <c:minorTickMark val="none"/>
        <c:tickLblPos val="nextTo"/>
        <c:crossAx val="70925824"/>
        <c:crosses val="autoZero"/>
        <c:crossBetween val="between"/>
      </c:valAx>
      <c:serAx>
        <c:axId val="126543744"/>
        <c:scaling>
          <c:orientation val="minMax"/>
        </c:scaling>
        <c:delete val="1"/>
        <c:axPos val="b"/>
        <c:majorTickMark val="out"/>
        <c:minorTickMark val="none"/>
        <c:tickLblPos val="nextTo"/>
        <c:crossAx val="162624000"/>
        <c:crosses val="autoZero"/>
      </c:serAx>
    </c:plotArea>
    <c:plotVisOnly val="1"/>
    <c:dispBlanksAs val="gap"/>
    <c:showDLblsOverMax val="0"/>
  </c:chart>
  <c:txPr>
    <a:bodyPr/>
    <a:lstStyle/>
    <a:p>
      <a:pPr>
        <a:defRPr sz="1800"/>
      </a:pPr>
      <a:endParaRPr lang="ru-RU"/>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perspective val="30"/>
    </c:view3D>
    <c:floor>
      <c:thickness val="0"/>
      <c:spPr>
        <a:noFill/>
        <a:ln w="1000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FFFF00"/>
              </a:solidFill>
            </c:spPr>
          </c:dPt>
          <c:dPt>
            <c:idx val="1"/>
            <c:invertIfNegative val="0"/>
            <c:bubble3D val="0"/>
            <c:spPr>
              <a:solidFill>
                <a:srgbClr val="66FF66"/>
              </a:solidFill>
            </c:spPr>
          </c:dPt>
          <c:dPt>
            <c:idx val="2"/>
            <c:invertIfNegative val="0"/>
            <c:bubble3D val="0"/>
            <c:spPr>
              <a:solidFill>
                <a:srgbClr val="66FF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General</c:formatCode>
                <c:ptCount val="3"/>
                <c:pt idx="0">
                  <c:v>0.4</c:v>
                </c:pt>
                <c:pt idx="1">
                  <c:v>0.4</c:v>
                </c:pt>
                <c:pt idx="2">
                  <c:v>0.4</c:v>
                </c:pt>
              </c:numCache>
            </c:numRef>
          </c:val>
        </c:ser>
        <c:dLbls>
          <c:showLegendKey val="0"/>
          <c:showVal val="0"/>
          <c:showCatName val="0"/>
          <c:showSerName val="0"/>
          <c:showPercent val="0"/>
          <c:showBubbleSize val="0"/>
        </c:dLbls>
        <c:gapWidth val="100"/>
        <c:shape val="cylinder"/>
        <c:axId val="164140032"/>
        <c:axId val="162622272"/>
        <c:axId val="0"/>
      </c:bar3DChart>
      <c:valAx>
        <c:axId val="162622272"/>
        <c:scaling>
          <c:orientation val="minMax"/>
        </c:scaling>
        <c:delete val="1"/>
        <c:axPos val="l"/>
        <c:numFmt formatCode="General" sourceLinked="1"/>
        <c:majorTickMark val="out"/>
        <c:minorTickMark val="none"/>
        <c:tickLblPos val="nextTo"/>
        <c:crossAx val="164140032"/>
        <c:crosses val="autoZero"/>
        <c:crossBetween val="between"/>
      </c:valAx>
      <c:catAx>
        <c:axId val="16414003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62622272"/>
        <c:crosses val="autoZero"/>
        <c:auto val="1"/>
        <c:lblAlgn val="ctr"/>
        <c:lblOffset val="100"/>
        <c:noMultiLvlLbl val="0"/>
      </c:catAx>
    </c:plotArea>
    <c:plotVisOnly val="1"/>
    <c:dispBlanksAs val="gap"/>
    <c:showDLblsOverMax val="0"/>
  </c:chart>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txPr>
    <a:bodyPr/>
    <a:lstStyle/>
    <a:p>
      <a:pPr>
        <a:defRPr sz="1800"/>
      </a:pPr>
      <a:endParaRPr lang="ru-RU"/>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0"/>
            <c:bubble3D val="0"/>
            <c:spPr>
              <a:solidFill>
                <a:srgbClr val="66FF66"/>
              </a:solidFill>
            </c:spPr>
          </c:dPt>
          <c:dPt>
            <c:idx val="1"/>
            <c:bubble3D val="0"/>
            <c:spPr>
              <a:solidFill>
                <a:srgbClr val="FF66FF"/>
              </a:solidFill>
            </c:spPr>
          </c:dPt>
          <c:dPt>
            <c:idx val="2"/>
            <c:bubble3D val="0"/>
            <c:spPr>
              <a:solidFill>
                <a:srgbClr val="66FF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2022 год</c:v>
                </c:pt>
                <c:pt idx="1">
                  <c:v>2023 год</c:v>
                </c:pt>
                <c:pt idx="2">
                  <c:v>2024 год</c:v>
                </c:pt>
              </c:strCache>
            </c:strRef>
          </c:cat>
          <c:val>
            <c:numRef>
              <c:f>Лист1!$B$2:$B$4</c:f>
              <c:numCache>
                <c:formatCode>General</c:formatCode>
                <c:ptCount val="3"/>
                <c:pt idx="0">
                  <c:v>0.5</c:v>
                </c:pt>
                <c:pt idx="1">
                  <c:v>1.6</c:v>
                </c:pt>
                <c:pt idx="2">
                  <c:v>2.7</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31913547136033138"/>
          <c:y val="3.3647894176529809E-2"/>
          <c:w val="0.60889817100718979"/>
          <c:h val="0.9327042116469404"/>
        </c:manualLayout>
      </c:layout>
      <c:bar3DChart>
        <c:barDir val="bar"/>
        <c:grouping val="clustered"/>
        <c:varyColors val="0"/>
        <c:ser>
          <c:idx val="0"/>
          <c:order val="0"/>
          <c:tx>
            <c:strRef>
              <c:f>Лист1!$B$1</c:f>
              <c:strCache>
                <c:ptCount val="1"/>
                <c:pt idx="0">
                  <c:v>от общей суммы расходов</c:v>
                </c:pt>
              </c:strCache>
            </c:strRef>
          </c:tx>
          <c:spPr>
            <a:solidFill>
              <a:srgbClr val="FF66CC"/>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#,##0.00</c:formatCode>
                <c:ptCount val="6"/>
                <c:pt idx="0">
                  <c:v>28.33204782105669</c:v>
                </c:pt>
                <c:pt idx="1">
                  <c:v>43.984806629834253</c:v>
                </c:pt>
                <c:pt idx="2">
                  <c:v>47.980988593155892</c:v>
                </c:pt>
                <c:pt idx="3">
                  <c:v>29.094390026714162</c:v>
                </c:pt>
                <c:pt idx="4">
                  <c:v>53.845794392523366</c:v>
                </c:pt>
                <c:pt idx="5">
                  <c:v>45.203539823008846</c:v>
                </c:pt>
              </c:numCache>
            </c:numRef>
          </c:val>
        </c:ser>
        <c:ser>
          <c:idx val="1"/>
          <c:order val="1"/>
          <c:tx>
            <c:strRef>
              <c:f>Лист1!$C$1</c:f>
              <c:strCache>
                <c:ptCount val="1"/>
                <c:pt idx="0">
                  <c:v>от общей суммы доходов</c:v>
                </c:pt>
              </c:strCache>
            </c:strRef>
          </c:tx>
          <c:spPr>
            <a:solidFill>
              <a:srgbClr val="92D05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Лист1!$C$2:$C$7</c:f>
              <c:numCache>
                <c:formatCode>#,##0.00</c:formatCode>
                <c:ptCount val="6"/>
                <c:pt idx="0">
                  <c:v>28.084458156575394</c:v>
                </c:pt>
                <c:pt idx="1">
                  <c:v>43.853591160220994</c:v>
                </c:pt>
                <c:pt idx="2">
                  <c:v>49.041825095057028</c:v>
                </c:pt>
                <c:pt idx="3">
                  <c:v>29.406055209260909</c:v>
                </c:pt>
                <c:pt idx="4">
                  <c:v>52.661214953271035</c:v>
                </c:pt>
                <c:pt idx="5">
                  <c:v>46.56637168141593</c:v>
                </c:pt>
              </c:numCache>
            </c:numRef>
          </c:val>
        </c:ser>
        <c:dLbls>
          <c:showLegendKey val="0"/>
          <c:showVal val="0"/>
          <c:showCatName val="0"/>
          <c:showSerName val="0"/>
          <c:showPercent val="0"/>
          <c:showBubbleSize val="0"/>
        </c:dLbls>
        <c:gapWidth val="150"/>
        <c:shape val="box"/>
        <c:axId val="108167680"/>
        <c:axId val="38360128"/>
        <c:axId val="0"/>
      </c:bar3DChart>
      <c:catAx>
        <c:axId val="108167680"/>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38360128"/>
        <c:crosses val="autoZero"/>
        <c:auto val="1"/>
        <c:lblAlgn val="ctr"/>
        <c:lblOffset val="100"/>
        <c:noMultiLvlLbl val="0"/>
      </c:catAx>
      <c:valAx>
        <c:axId val="38360128"/>
        <c:scaling>
          <c:orientation val="minMax"/>
        </c:scaling>
        <c:delete val="1"/>
        <c:axPos val="b"/>
        <c:numFmt formatCode="#,##0.00" sourceLinked="1"/>
        <c:majorTickMark val="out"/>
        <c:minorTickMark val="none"/>
        <c:tickLblPos val="nextTo"/>
        <c:crossAx val="108167680"/>
        <c:crosses val="autoZero"/>
        <c:crossBetween val="between"/>
      </c:valAx>
    </c:plotArea>
    <c:legend>
      <c:legendPos val="r"/>
      <c:layout>
        <c:manualLayout>
          <c:xMode val="edge"/>
          <c:yMode val="edge"/>
          <c:x val="0"/>
          <c:y val="0.93384106247380672"/>
          <c:w val="0.92618163697310063"/>
          <c:h val="6.6158937526193312E-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view3D>
      <c:rotX val="15"/>
      <c:rotY val="20"/>
      <c:rAngAx val="1"/>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17763"/>
              </a:solidFill>
            </c:spPr>
          </c:dPt>
          <c:dPt>
            <c:idx val="2"/>
            <c:invertIfNegative val="0"/>
            <c:bubble3D val="0"/>
            <c:spPr>
              <a:solidFill>
                <a:srgbClr val="0000FF"/>
              </a:solidFill>
            </c:spPr>
          </c:dPt>
          <c:dPt>
            <c:idx val="3"/>
            <c:invertIfNegative val="0"/>
            <c:bubble3D val="0"/>
            <c:spPr>
              <a:solidFill>
                <a:srgbClr val="00B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2019 год</c:v>
                </c:pt>
                <c:pt idx="1">
                  <c:v>2020 год</c:v>
                </c:pt>
                <c:pt idx="2">
                  <c:v>2021 год</c:v>
                </c:pt>
                <c:pt idx="3">
                  <c:v>2022 год</c:v>
                </c:pt>
                <c:pt idx="4">
                  <c:v>2023 год</c:v>
                </c:pt>
                <c:pt idx="5">
                  <c:v>2024 год</c:v>
                </c:pt>
              </c:strCache>
            </c:strRef>
          </c:cat>
          <c:val>
            <c:numRef>
              <c:f>Лист1!$B$2:$B$7</c:f>
              <c:numCache>
                <c:formatCode>General</c:formatCode>
                <c:ptCount val="6"/>
                <c:pt idx="0">
                  <c:v>22.1</c:v>
                </c:pt>
                <c:pt idx="1">
                  <c:v>20.100000000000001</c:v>
                </c:pt>
                <c:pt idx="2">
                  <c:v>0.2</c:v>
                </c:pt>
                <c:pt idx="3">
                  <c:v>0</c:v>
                </c:pt>
                <c:pt idx="4">
                  <c:v>0</c:v>
                </c:pt>
                <c:pt idx="5">
                  <c:v>0</c:v>
                </c:pt>
              </c:numCache>
            </c:numRef>
          </c:val>
        </c:ser>
        <c:dLbls>
          <c:showLegendKey val="0"/>
          <c:showVal val="0"/>
          <c:showCatName val="0"/>
          <c:showSerName val="0"/>
          <c:showPercent val="0"/>
          <c:showBubbleSize val="0"/>
        </c:dLbls>
        <c:gapWidth val="150"/>
        <c:shape val="pyramid"/>
        <c:axId val="165029888"/>
        <c:axId val="164318592"/>
        <c:axId val="0"/>
      </c:bar3DChart>
      <c:catAx>
        <c:axId val="16502988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64318592"/>
        <c:crosses val="autoZero"/>
        <c:auto val="1"/>
        <c:lblAlgn val="ctr"/>
        <c:lblOffset val="100"/>
        <c:noMultiLvlLbl val="0"/>
      </c:catAx>
      <c:valAx>
        <c:axId val="164318592"/>
        <c:scaling>
          <c:orientation val="minMax"/>
        </c:scaling>
        <c:delete val="1"/>
        <c:axPos val="l"/>
        <c:numFmt formatCode="General" sourceLinked="1"/>
        <c:majorTickMark val="out"/>
        <c:minorTickMark val="none"/>
        <c:tickLblPos val="nextTo"/>
        <c:crossAx val="165029888"/>
        <c:crosses val="autoZero"/>
        <c:crossBetween val="between"/>
      </c:valAx>
      <c:spPr>
        <a:pattFill prst="pct75">
          <a:fgClr>
            <a:srgbClr val="000000">
              <a:alpha val="0"/>
            </a:srgbClr>
          </a:fgClr>
          <a:bgClr>
            <a:srgbClr val="FFFFFF"/>
          </a:bgClr>
        </a:pattFill>
        <a:ln w="25400">
          <a:noFill/>
        </a:ln>
      </c:spPr>
    </c:plotArea>
    <c:plotVisOnly val="1"/>
    <c:dispBlanksAs val="gap"/>
    <c:showDLblsOverMax val="0"/>
  </c:chart>
  <c:spPr>
    <a:gradFill>
      <a:gsLst>
        <a:gs pos="0">
          <a:srgbClr val="FF3399"/>
        </a:gs>
        <a:gs pos="25000">
          <a:srgbClr val="FF6633"/>
        </a:gs>
        <a:gs pos="50000">
          <a:srgbClr val="FFFF00"/>
        </a:gs>
        <a:gs pos="75000">
          <a:srgbClr val="01A78F"/>
        </a:gs>
        <a:gs pos="100000">
          <a:srgbClr val="3366FF"/>
        </a:gs>
      </a:gsLst>
      <a:lin ang="5400000" scaled="0"/>
    </a:gradFill>
  </c:spPr>
  <c:txPr>
    <a:bodyPr/>
    <a:lstStyle/>
    <a:p>
      <a:pPr>
        <a:defRPr sz="1800"/>
      </a:pPr>
      <a:endParaRPr lang="ru-RU"/>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10"/>
      <c:depthPercent val="80"/>
      <c:rAngAx val="1"/>
    </c:view3D>
    <c:floor>
      <c:thickness val="0"/>
      <c:spPr>
        <a:noFill/>
        <a:ln w="25400">
          <a:noFill/>
        </a:ln>
      </c:spPr>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a:ln w="25400">
          <a:noFill/>
        </a:ln>
      </c:spPr>
    </c:backWall>
    <c:plotArea>
      <c:layout>
        <c:manualLayout>
          <c:layoutTarget val="inner"/>
          <c:xMode val="edge"/>
          <c:yMode val="edge"/>
          <c:x val="0.28871487138824409"/>
          <c:y val="5.0331307817630677E-2"/>
          <c:w val="0.70822535114263185"/>
          <c:h val="0.76069109156321768"/>
        </c:manualLayout>
      </c:layout>
      <c:bar3DChart>
        <c:barDir val="col"/>
        <c:grouping val="clustered"/>
        <c:varyColors val="0"/>
        <c:ser>
          <c:idx val="0"/>
          <c:order val="0"/>
          <c:tx>
            <c:strRef>
              <c:f>Лист1!$B$1</c:f>
              <c:strCache>
                <c:ptCount val="1"/>
                <c:pt idx="0">
                  <c:v>Контрольно-счетная палата ГО "Вуктыл"</c:v>
                </c:pt>
              </c:strCache>
            </c:strRef>
          </c:tx>
          <c:spPr>
            <a:solidFill>
              <a:srgbClr val="FF66CC"/>
            </a:solidFill>
          </c:spPr>
          <c:invertIfNegative val="0"/>
          <c:dLbls>
            <c:dLbl>
              <c:idx val="0"/>
              <c:layout>
                <c:manualLayout>
                  <c:x val="8.3333333333333332E-3"/>
                  <c:y val="-1.2301574553111403E-2"/>
                </c:manualLayout>
              </c:layout>
              <c:showLegendKey val="0"/>
              <c:showVal val="1"/>
              <c:showCatName val="0"/>
              <c:showSerName val="0"/>
              <c:showPercent val="0"/>
              <c:showBubbleSize val="0"/>
            </c:dLbl>
            <c:dLbl>
              <c:idx val="1"/>
              <c:layout>
                <c:manualLayout>
                  <c:x val="-1.2803339817415544E-5"/>
                  <c:y val="-3.1613748082676932E-2"/>
                </c:manualLayout>
              </c:layout>
              <c:showLegendKey val="0"/>
              <c:showVal val="1"/>
              <c:showCatName val="0"/>
              <c:showSerName val="0"/>
              <c:showPercent val="0"/>
              <c:showBubbleSize val="0"/>
            </c:dLbl>
            <c:dLbl>
              <c:idx val="2"/>
              <c:layout>
                <c:manualLayout>
                  <c:x val="-1.3888888888888889E-3"/>
                  <c:y val="5.0957378289211906E-5"/>
                </c:manualLayout>
              </c:layout>
              <c:showLegendKey val="0"/>
              <c:showVal val="1"/>
              <c:showCatName val="0"/>
              <c:showSerName val="0"/>
              <c:showPercent val="0"/>
              <c:showBubbleSize val="0"/>
            </c:dLbl>
            <c:dLbl>
              <c:idx val="3"/>
              <c:layout>
                <c:manualLayout>
                  <c:x val="-4.8611111111111112E-2"/>
                  <c:y val="-4.1006862890233956E-3"/>
                </c:manualLayout>
              </c:layout>
              <c:showLegendKey val="0"/>
              <c:showVal val="1"/>
              <c:showCatName val="0"/>
              <c:showSerName val="0"/>
              <c:showPercent val="0"/>
              <c:showBubbleSize val="0"/>
            </c:dLbl>
            <c:dLbl>
              <c:idx val="4"/>
              <c:layout>
                <c:manualLayout>
                  <c:x val="-2.361111111111111E-2"/>
                  <c:y val="4.1003634130508731E-3"/>
                </c:manualLayout>
              </c:layout>
              <c:showLegendKey val="0"/>
              <c:showVal val="1"/>
              <c:showCatName val="0"/>
              <c:showSerName val="0"/>
              <c:showPercent val="0"/>
              <c:showBubbleSize val="0"/>
            </c:dLbl>
            <c:dLbl>
              <c:idx val="5"/>
              <c:layout>
                <c:manualLayout>
                  <c:x val="-2.7777777777777779E-3"/>
                  <c:y val="4.1005248510371343E-3"/>
                </c:manualLayout>
              </c:layout>
              <c:showLegendKey val="0"/>
              <c:showVal val="1"/>
              <c:showCatName val="0"/>
              <c:showSerName val="0"/>
              <c:showPercent val="0"/>
              <c:showBubbleSize val="0"/>
            </c:dLbl>
            <c:dLbl>
              <c:idx val="6"/>
              <c:layout>
                <c:manualLayout>
                  <c:x val="-3.0555555555555454E-2"/>
                  <c:y val="-3.2804198808297054E-2"/>
                </c:manualLayout>
              </c:layout>
              <c:showLegendKey val="0"/>
              <c:showVal val="1"/>
              <c:showCatName val="0"/>
              <c:showSerName val="0"/>
              <c:showPercent val="0"/>
              <c:showBubbleSize val="0"/>
            </c:dLbl>
            <c:dLbl>
              <c:idx val="7"/>
              <c:layout>
                <c:manualLayout>
                  <c:x val="-6.8055555555555453E-2"/>
                  <c:y val="4.1003634130508731E-3"/>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Лист1!$B$2:$B$4</c:f>
              <c:numCache>
                <c:formatCode>#,##0.0</c:formatCode>
                <c:ptCount val="3"/>
                <c:pt idx="0">
                  <c:v>0</c:v>
                </c:pt>
                <c:pt idx="1">
                  <c:v>1963.6</c:v>
                </c:pt>
                <c:pt idx="2">
                  <c:v>0</c:v>
                </c:pt>
              </c:numCache>
            </c:numRef>
          </c:val>
        </c:ser>
        <c:ser>
          <c:idx val="1"/>
          <c:order val="1"/>
          <c:tx>
            <c:strRef>
              <c:f>Лист1!$C$1</c:f>
              <c:strCache>
                <c:ptCount val="1"/>
                <c:pt idx="0">
                  <c:v>Совет ГО "Вуктыл"</c:v>
                </c:pt>
              </c:strCache>
            </c:strRef>
          </c:tx>
          <c:spPr>
            <a:solidFill>
              <a:srgbClr val="0000FF"/>
            </a:solidFill>
          </c:spPr>
          <c:invertIfNegative val="0"/>
          <c:dLbls>
            <c:dLbl>
              <c:idx val="0"/>
              <c:layout>
                <c:manualLayout>
                  <c:x val="6.9444444444444441E-3"/>
                  <c:y val="-1.435183697862997E-2"/>
                </c:manualLayout>
              </c:layout>
              <c:showLegendKey val="0"/>
              <c:showVal val="1"/>
              <c:showCatName val="0"/>
              <c:showSerName val="0"/>
              <c:showPercent val="0"/>
              <c:showBubbleSize val="0"/>
            </c:dLbl>
            <c:dLbl>
              <c:idx val="1"/>
              <c:layout>
                <c:manualLayout>
                  <c:x val="2.7006217125217545E-3"/>
                  <c:y val="-2.6358460196793679E-2"/>
                </c:manualLayout>
              </c:layout>
              <c:showLegendKey val="0"/>
              <c:showVal val="1"/>
              <c:showCatName val="0"/>
              <c:showSerName val="0"/>
              <c:showPercent val="0"/>
              <c:showBubbleSize val="0"/>
            </c:dLbl>
            <c:dLbl>
              <c:idx val="2"/>
              <c:layout>
                <c:manualLayout>
                  <c:x val="5.5555555555555558E-3"/>
                  <c:y val="-1.1894411679695818E-2"/>
                </c:manualLayout>
              </c:layout>
              <c:showLegendKey val="0"/>
              <c:showVal val="1"/>
              <c:showCatName val="0"/>
              <c:showSerName val="0"/>
              <c:showPercent val="0"/>
              <c:showBubbleSize val="0"/>
            </c:dLbl>
            <c:dLbl>
              <c:idx val="3"/>
              <c:layout>
                <c:manualLayout>
                  <c:x val="-8.3333333333333332E-3"/>
                  <c:y val="-4.1005248510371343E-2"/>
                </c:manualLayout>
              </c:layout>
              <c:showLegendKey val="0"/>
              <c:showVal val="1"/>
              <c:showCatName val="0"/>
              <c:showSerName val="0"/>
              <c:showPercent val="0"/>
              <c:showBubbleSize val="0"/>
            </c:dLbl>
            <c:dLbl>
              <c:idx val="4"/>
              <c:layout>
                <c:manualLayout>
                  <c:x val="-1.5277777777777777E-2"/>
                  <c:y val="-3.2804198808297151E-2"/>
                </c:manualLayout>
              </c:layout>
              <c:showLegendKey val="0"/>
              <c:showVal val="1"/>
              <c:showCatName val="0"/>
              <c:showSerName val="0"/>
              <c:showPercent val="0"/>
              <c:showBubbleSize val="0"/>
            </c:dLbl>
            <c:dLbl>
              <c:idx val="5"/>
              <c:layout>
                <c:manualLayout>
                  <c:x val="1.3888888888888889E-3"/>
                  <c:y val="-1.8452361829667103E-2"/>
                </c:manualLayout>
              </c:layout>
              <c:showLegendKey val="0"/>
              <c:showVal val="1"/>
              <c:showCatName val="0"/>
              <c:showSerName val="0"/>
              <c:showPercent val="0"/>
              <c:showBubbleSize val="0"/>
            </c:dLbl>
            <c:dLbl>
              <c:idx val="6"/>
              <c:layout>
                <c:manualLayout>
                  <c:x val="-1.1111111111111112E-2"/>
                  <c:y val="-3.0753936382778506E-2"/>
                </c:manualLayout>
              </c:layout>
              <c:showLegendKey val="0"/>
              <c:showVal val="1"/>
              <c:showCatName val="0"/>
              <c:showSerName val="0"/>
              <c:showPercent val="0"/>
              <c:showBubbleSize val="0"/>
            </c:dLbl>
            <c:dLbl>
              <c:idx val="7"/>
              <c:layout>
                <c:manualLayout>
                  <c:x val="-1.388888888888899E-2"/>
                  <c:y val="-3.075393638277843E-2"/>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Лист1!$C$2:$C$4</c:f>
              <c:numCache>
                <c:formatCode>#,##0.0</c:formatCode>
                <c:ptCount val="3"/>
                <c:pt idx="0">
                  <c:v>0</c:v>
                </c:pt>
                <c:pt idx="1">
                  <c:v>50</c:v>
                </c:pt>
                <c:pt idx="2">
                  <c:v>0</c:v>
                </c:pt>
              </c:numCache>
            </c:numRef>
          </c:val>
        </c:ser>
        <c:ser>
          <c:idx val="2"/>
          <c:order val="2"/>
          <c:tx>
            <c:strRef>
              <c:f>Лист1!$D$1</c:f>
              <c:strCache>
                <c:ptCount val="1"/>
                <c:pt idx="0">
                  <c:v>Администрация ГО "Вуктыл"</c:v>
                </c:pt>
              </c:strCache>
            </c:strRef>
          </c:tx>
          <c:spPr>
            <a:solidFill>
              <a:schemeClr val="tx2">
                <a:lumMod val="40000"/>
                <a:lumOff val="60000"/>
              </a:schemeClr>
            </a:solidFill>
          </c:spPr>
          <c:invertIfNegative val="0"/>
          <c:dLbls>
            <c:dLbl>
              <c:idx val="0"/>
              <c:layout>
                <c:manualLayout>
                  <c:x val="5.5347955041734473E-3"/>
                  <c:y val="0.14542948036689221"/>
                </c:manualLayout>
              </c:layout>
              <c:showLegendKey val="0"/>
              <c:showVal val="1"/>
              <c:showCatName val="0"/>
              <c:showSerName val="0"/>
              <c:showPercent val="0"/>
              <c:showBubbleSize val="0"/>
            </c:dLbl>
            <c:dLbl>
              <c:idx val="1"/>
              <c:layout>
                <c:manualLayout>
                  <c:x val="4.1127417954874993E-3"/>
                  <c:y val="0.42324363392659353"/>
                </c:manualLayout>
              </c:layout>
              <c:tx>
                <c:rich>
                  <a:bodyPr rot="-5400000" vert="horz"/>
                  <a:lstStyle/>
                  <a:p>
                    <a:pPr algn="ctr">
                      <a:defRPr sz="1400" b="1" i="0" u="none" strike="noStrike" baseline="0">
                        <a:solidFill>
                          <a:srgbClr val="000000"/>
                        </a:solidFill>
                        <a:latin typeface="Times New Roman" panose="02020603050405020304" pitchFamily="18" charset="0"/>
                        <a:ea typeface="Calibri"/>
                        <a:cs typeface="Times New Roman" panose="02020603050405020304" pitchFamily="18" charset="0"/>
                      </a:defRPr>
                    </a:pPr>
                    <a:r>
                      <a:rPr lang="ru-RU" sz="1400" dirty="0">
                        <a:latin typeface="Times New Roman" panose="02020603050405020304" pitchFamily="18" charset="0"/>
                        <a:cs typeface="Times New Roman" panose="02020603050405020304" pitchFamily="18" charset="0"/>
                      </a:rPr>
                      <a:t> 226 708,7</a:t>
                    </a:r>
                    <a:endParaRPr lang="ru-RU" dirty="0"/>
                  </a:p>
                </c:rich>
              </c:tx>
              <c:numFmt formatCode="#,##0.0" sourceLinked="0"/>
              <c:spPr>
                <a:scene3d>
                  <a:camera prst="orthographicFront"/>
                  <a:lightRig rig="threePt" dir="t"/>
                </a:scene3d>
                <a:sp3d>
                  <a:bevelT w="6350"/>
                </a:sp3d>
              </c:spPr>
              <c:showLegendKey val="0"/>
              <c:showVal val="0"/>
              <c:showCatName val="0"/>
              <c:showSerName val="0"/>
              <c:showPercent val="0"/>
              <c:showBubbleSize val="0"/>
            </c:dLbl>
            <c:numFmt formatCode="#,##0.0" sourceLinked="0"/>
            <c:spPr>
              <a:scene3d>
                <a:camera prst="orthographicFront"/>
                <a:lightRig rig="threePt" dir="t"/>
              </a:scene3d>
              <a:sp3d>
                <a:bevelT w="6350"/>
              </a:sp3d>
            </c:spPr>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Лист1!$D$2:$D$4</c:f>
              <c:numCache>
                <c:formatCode>#,##0.0</c:formatCode>
                <c:ptCount val="3"/>
                <c:pt idx="0">
                  <c:v>75948.2</c:v>
                </c:pt>
                <c:pt idx="1">
                  <c:v>210913.9</c:v>
                </c:pt>
                <c:pt idx="2">
                  <c:v>0</c:v>
                </c:pt>
              </c:numCache>
            </c:numRef>
          </c:val>
        </c:ser>
        <c:ser>
          <c:idx val="3"/>
          <c:order val="3"/>
          <c:tx>
            <c:strRef>
              <c:f>Лист1!$E$1</c:f>
              <c:strCache>
                <c:ptCount val="1"/>
                <c:pt idx="0">
                  <c:v>Управление образования АГО "Вуктыл"</c:v>
                </c:pt>
              </c:strCache>
            </c:strRef>
          </c:tx>
          <c:spPr>
            <a:solidFill>
              <a:srgbClr val="66FFFF"/>
            </a:solidFill>
          </c:spPr>
          <c:invertIfNegative val="0"/>
          <c:dLbls>
            <c:dLbl>
              <c:idx val="0"/>
              <c:layout>
                <c:manualLayout>
                  <c:x val="4.0791882152762899E-3"/>
                  <c:y val="0.45591278598608592"/>
                </c:manualLayout>
              </c:layout>
              <c:showLegendKey val="0"/>
              <c:showVal val="1"/>
              <c:showCatName val="0"/>
              <c:showSerName val="0"/>
              <c:showPercent val="0"/>
              <c:showBubbleSize val="0"/>
            </c:dLbl>
            <c:dLbl>
              <c:idx val="1"/>
              <c:layout>
                <c:manualLayout>
                  <c:x val="6.9572907073359603E-3"/>
                  <c:y val="7.9591690805542084E-2"/>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Лист1!$E$2:$E$4</c:f>
              <c:numCache>
                <c:formatCode>#,##0.0</c:formatCode>
                <c:ptCount val="3"/>
                <c:pt idx="0">
                  <c:v>262965.90000000002</c:v>
                </c:pt>
                <c:pt idx="1">
                  <c:v>64592.800000000003</c:v>
                </c:pt>
                <c:pt idx="2">
                  <c:v>0</c:v>
                </c:pt>
              </c:numCache>
            </c:numRef>
          </c:val>
        </c:ser>
        <c:ser>
          <c:idx val="4"/>
          <c:order val="4"/>
          <c:tx>
            <c:strRef>
              <c:f>Лист1!$F$1</c:f>
              <c:strCache>
                <c:ptCount val="1"/>
                <c:pt idx="0">
                  <c:v>Финансовое управление АГО "Вуктыл"</c:v>
                </c:pt>
              </c:strCache>
            </c:strRef>
          </c:tx>
          <c:spPr>
            <a:solidFill>
              <a:srgbClr val="66FF66"/>
            </a:solidFill>
          </c:spPr>
          <c:invertIfNegative val="0"/>
          <c:dLbls>
            <c:dLbl>
              <c:idx val="0"/>
              <c:layout>
                <c:manualLayout>
                  <c:x val="1.5277777777777777E-2"/>
                  <c:y val="-1.2301574553111403E-2"/>
                </c:manualLayout>
              </c:layout>
              <c:showLegendKey val="0"/>
              <c:showVal val="1"/>
              <c:showCatName val="0"/>
              <c:showSerName val="0"/>
              <c:showPercent val="0"/>
              <c:showBubbleSize val="0"/>
            </c:dLbl>
            <c:dLbl>
              <c:idx val="1"/>
              <c:layout>
                <c:manualLayout>
                  <c:x val="4.1666666666667681E-3"/>
                  <c:y val="5.1862634817706607E-3"/>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Лист1!$F$2:$F$4</c:f>
              <c:numCache>
                <c:formatCode>#,##0.0</c:formatCode>
                <c:ptCount val="3"/>
                <c:pt idx="0">
                  <c:v>800</c:v>
                </c:pt>
                <c:pt idx="1">
                  <c:v>13387.8</c:v>
                </c:pt>
                <c:pt idx="2">
                  <c:v>0</c:v>
                </c:pt>
              </c:numCache>
            </c:numRef>
          </c:val>
        </c:ser>
        <c:dLbls>
          <c:showLegendKey val="0"/>
          <c:showVal val="0"/>
          <c:showCatName val="0"/>
          <c:showSerName val="0"/>
          <c:showPercent val="0"/>
          <c:showBubbleSize val="0"/>
        </c:dLbls>
        <c:gapWidth val="34"/>
        <c:gapDepth val="160"/>
        <c:shape val="cylinder"/>
        <c:axId val="165098496"/>
        <c:axId val="164320320"/>
        <c:axId val="0"/>
      </c:bar3DChart>
      <c:catAx>
        <c:axId val="165098496"/>
        <c:scaling>
          <c:orientation val="minMax"/>
        </c:scaling>
        <c:delete val="1"/>
        <c:axPos val="b"/>
        <c:majorTickMark val="out"/>
        <c:minorTickMark val="none"/>
        <c:tickLblPos val="nextTo"/>
        <c:crossAx val="164320320"/>
        <c:crosses val="autoZero"/>
        <c:auto val="1"/>
        <c:lblAlgn val="ctr"/>
        <c:lblOffset val="100"/>
        <c:noMultiLvlLbl val="0"/>
      </c:catAx>
      <c:valAx>
        <c:axId val="164320320"/>
        <c:scaling>
          <c:orientation val="minMax"/>
        </c:scaling>
        <c:delete val="1"/>
        <c:axPos val="l"/>
        <c:numFmt formatCode="#,##0.0" sourceLinked="1"/>
        <c:majorTickMark val="out"/>
        <c:minorTickMark val="none"/>
        <c:tickLblPos val="nextTo"/>
        <c:crossAx val="165098496"/>
        <c:crosses val="autoZero"/>
        <c:crossBetween val="between"/>
      </c:valAx>
      <c:spPr>
        <a:noFill/>
        <a:ln w="25406">
          <a:noFill/>
        </a:ln>
      </c:spPr>
    </c:plotArea>
    <c:legend>
      <c:legendPos val="r"/>
      <c:layout>
        <c:manualLayout>
          <c:xMode val="edge"/>
          <c:yMode val="edge"/>
          <c:x val="1.7088155079543154E-3"/>
          <c:y val="0.10553990377880719"/>
          <c:w val="0.32641108873207636"/>
          <c:h val="0.5587374349709936"/>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600"/>
      </a:pPr>
      <a:endParaRPr lang="ru-RU"/>
    </a:p>
  </c:txPr>
  <c:externalData r:id="rId1">
    <c:autoUpdate val="0"/>
  </c:externalData>
  <c:userShapes r:id="rId2"/>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backWall>
    <c:plotArea>
      <c:layout>
        <c:manualLayout>
          <c:layoutTarget val="inner"/>
          <c:xMode val="edge"/>
          <c:yMode val="edge"/>
          <c:x val="8.915409011373579E-2"/>
          <c:y val="5.7563400128537057E-2"/>
          <c:w val="0.92506048501088312"/>
          <c:h val="0.65324647439992611"/>
        </c:manualLayout>
      </c:layout>
      <c:bar3DChart>
        <c:barDir val="col"/>
        <c:grouping val="clustered"/>
        <c:varyColors val="0"/>
        <c:ser>
          <c:idx val="0"/>
          <c:order val="0"/>
          <c:tx>
            <c:strRef>
              <c:f>Лист1!$B$1</c:f>
              <c:strCache>
                <c:ptCount val="1"/>
                <c:pt idx="0">
                  <c:v>Столбец1</c:v>
                </c:pt>
              </c:strCache>
            </c:strRef>
          </c:tx>
          <c:spPr>
            <a:solidFill>
              <a:srgbClr val="00B0F0"/>
            </a:solidFill>
          </c:spPr>
          <c:invertIfNegative val="0"/>
          <c:dLbls>
            <c:dLbl>
              <c:idx val="0"/>
              <c:layout>
                <c:manualLayout>
                  <c:x val="-5.5555555555555558E-3"/>
                  <c:y val="0"/>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Лист1!$B$2:$B$6</c:f>
              <c:numCache>
                <c:formatCode>General</c:formatCode>
                <c:ptCount val="5"/>
                <c:pt idx="0" formatCode="#,##0.00">
                  <c:v>76.099999999999994</c:v>
                </c:pt>
              </c:numCache>
            </c:numRef>
          </c:val>
        </c:ser>
        <c:ser>
          <c:idx val="1"/>
          <c:order val="1"/>
          <c:tx>
            <c:strRef>
              <c:f>Лист1!$C$1</c:f>
              <c:strCache>
                <c:ptCount val="1"/>
                <c:pt idx="0">
                  <c:v>2018 год (факт)</c:v>
                </c:pt>
              </c:strCache>
            </c:strRef>
          </c:tx>
          <c:spPr>
            <a:solidFill>
              <a:srgbClr val="FFFF00"/>
            </a:solidFill>
          </c:spPr>
          <c:invertIfNegative val="0"/>
          <c:dLbls>
            <c:dLbl>
              <c:idx val="0"/>
              <c:layout>
                <c:manualLayout>
                  <c:x val="4.1666666666666666E-3"/>
                  <c:y val="7.8138294057341032E-2"/>
                </c:manualLayout>
              </c:layout>
              <c:showLegendKey val="0"/>
              <c:showVal val="1"/>
              <c:showCatName val="0"/>
              <c:showSerName val="0"/>
              <c:showPercent val="0"/>
              <c:showBubbleSize val="0"/>
            </c:dLbl>
            <c:dLbl>
              <c:idx val="1"/>
              <c:layout>
                <c:manualLayout>
                  <c:x val="5.5555555555555558E-3"/>
                  <c:y val="5.3580544496462421E-2"/>
                </c:manualLayout>
              </c:layout>
              <c:showLegendKey val="0"/>
              <c:showVal val="1"/>
              <c:showCatName val="0"/>
              <c:showSerName val="0"/>
              <c:showPercent val="0"/>
              <c:showBubbleSize val="0"/>
            </c:dLbl>
            <c:dLbl>
              <c:idx val="2"/>
              <c:layout>
                <c:manualLayout>
                  <c:x val="5.5555555555555558E-3"/>
                  <c:y val="6.9208203307930621E-2"/>
                </c:manualLayout>
              </c:layout>
              <c:showLegendKey val="0"/>
              <c:showVal val="1"/>
              <c:showCatName val="0"/>
              <c:showSerName val="0"/>
              <c:showPercent val="0"/>
              <c:showBubbleSize val="0"/>
            </c:dLbl>
            <c:dLbl>
              <c:idx val="3"/>
              <c:layout>
                <c:manualLayout>
                  <c:x val="6.9444444444444441E-3"/>
                  <c:y val="7.367324868263582E-2"/>
                </c:manualLayout>
              </c:layout>
              <c:showLegendKey val="0"/>
              <c:showVal val="1"/>
              <c:showCatName val="0"/>
              <c:showSerName val="0"/>
              <c:showPercent val="0"/>
              <c:showBubbleSize val="0"/>
            </c:dLbl>
            <c:dLbl>
              <c:idx val="4"/>
              <c:layout>
                <c:manualLayout>
                  <c:x val="8.3333324219890172E-3"/>
                  <c:y val="4.9515509433694059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Лист1!$C$2:$C$6</c:f>
              <c:numCache>
                <c:formatCode>#,##0.0</c:formatCode>
                <c:ptCount val="5"/>
                <c:pt idx="1">
                  <c:v>46.3</c:v>
                </c:pt>
                <c:pt idx="2">
                  <c:v>35.799999999999997</c:v>
                </c:pt>
                <c:pt idx="3">
                  <c:v>51.6</c:v>
                </c:pt>
                <c:pt idx="4">
                  <c:v>37.4</c:v>
                </c:pt>
              </c:numCache>
            </c:numRef>
          </c:val>
        </c:ser>
        <c:ser>
          <c:idx val="2"/>
          <c:order val="2"/>
          <c:tx>
            <c:strRef>
              <c:f>Лист1!$D$1</c:f>
              <c:strCache>
                <c:ptCount val="1"/>
                <c:pt idx="0">
                  <c:v>2019 год (факт)</c:v>
                </c:pt>
              </c:strCache>
            </c:strRef>
          </c:tx>
          <c:spPr>
            <a:solidFill>
              <a:srgbClr val="FF66CC"/>
            </a:solidFill>
          </c:spPr>
          <c:invertIfNegative val="0"/>
          <c:dLbls>
            <c:dLbl>
              <c:idx val="1"/>
              <c:layout>
                <c:manualLayout>
                  <c:x val="-2.7777774739963903E-3"/>
                  <c:y val="1.6793491133747392E-2"/>
                </c:manualLayout>
              </c:layout>
              <c:showLegendKey val="0"/>
              <c:showVal val="1"/>
              <c:showCatName val="0"/>
              <c:showSerName val="0"/>
              <c:showPercent val="0"/>
              <c:showBubbleSize val="0"/>
            </c:dLbl>
            <c:dLbl>
              <c:idx val="2"/>
              <c:layout>
                <c:manualLayout>
                  <c:x val="-2.7777774739963391E-3"/>
                  <c:y val="2.0990211014513642E-3"/>
                </c:manualLayout>
              </c:layout>
              <c:showLegendKey val="0"/>
              <c:showVal val="1"/>
              <c:showCatName val="0"/>
              <c:showSerName val="0"/>
              <c:showPercent val="0"/>
              <c:showBubbleSize val="0"/>
            </c:dLbl>
            <c:dLbl>
              <c:idx val="4"/>
              <c:layout>
                <c:manualLayout>
                  <c:x val="-1.3888887369982715E-3"/>
                  <c:y val="2.0991863917184288E-3"/>
                </c:manualLayout>
              </c:layout>
              <c:showLegendKey val="0"/>
              <c:showVal val="1"/>
              <c:showCatName val="0"/>
              <c:showSerName val="0"/>
              <c:showPercent val="0"/>
              <c:showBubbleSize val="0"/>
            </c:dLbl>
            <c:dLbl>
              <c:idx val="5"/>
              <c:layout>
                <c:manualLayout>
                  <c:x val="-1.3888887369980678E-3"/>
                  <c:y val="1.0495931958592143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Лист1!$D$2:$D$6</c:f>
              <c:numCache>
                <c:formatCode>#,##0.00</c:formatCode>
                <c:ptCount val="5"/>
                <c:pt idx="1">
                  <c:v>48.8</c:v>
                </c:pt>
                <c:pt idx="2">
                  <c:v>34.5</c:v>
                </c:pt>
                <c:pt idx="3">
                  <c:v>51</c:v>
                </c:pt>
                <c:pt idx="4">
                  <c:v>39.200000000000003</c:v>
                </c:pt>
              </c:numCache>
            </c:numRef>
          </c:val>
        </c:ser>
        <c:ser>
          <c:idx val="3"/>
          <c:order val="3"/>
          <c:tx>
            <c:strRef>
              <c:f>Лист1!$E$1</c:f>
              <c:strCache>
                <c:ptCount val="1"/>
                <c:pt idx="0">
                  <c:v> 2020 год (факт)</c:v>
                </c:pt>
              </c:strCache>
            </c:strRef>
          </c:tx>
          <c:spPr>
            <a:solidFill>
              <a:srgbClr val="00B050"/>
            </a:solidFill>
          </c:spPr>
          <c:invertIfNegative val="0"/>
          <c:dLbls>
            <c:dLbl>
              <c:idx val="1"/>
              <c:layout>
                <c:manualLayout>
                  <c:x val="8.3332230606711442E-3"/>
                  <c:y val="0"/>
                </c:manualLayout>
              </c:layout>
              <c:showLegendKey val="0"/>
              <c:showVal val="1"/>
              <c:showCatName val="0"/>
              <c:showSerName val="0"/>
              <c:showPercent val="0"/>
              <c:showBubbleSize val="0"/>
            </c:dLbl>
            <c:dLbl>
              <c:idx val="2"/>
              <c:layout>
                <c:manualLayout>
                  <c:x val="-1.3888887369981695E-3"/>
                  <c:y val="4.198207493169793E-3"/>
                </c:manualLayout>
              </c:layout>
              <c:showLegendKey val="0"/>
              <c:showVal val="1"/>
              <c:showCatName val="0"/>
              <c:showSerName val="0"/>
              <c:showPercent val="0"/>
              <c:showBubbleSize val="0"/>
            </c:dLbl>
            <c:dLbl>
              <c:idx val="3"/>
              <c:layout>
                <c:manualLayout>
                  <c:x val="-4.1668849336302565E-3"/>
                  <c:y val="2.0990211014513642E-3"/>
                </c:manualLayout>
              </c:layout>
              <c:showLegendKey val="0"/>
              <c:showVal val="1"/>
              <c:showCatName val="0"/>
              <c:showSerName val="0"/>
              <c:showPercent val="0"/>
              <c:showBubbleSize val="0"/>
            </c:dLbl>
            <c:dLbl>
              <c:idx val="4"/>
              <c:layout>
                <c:manualLayout>
                  <c:x val="5.5555549479927805E-3"/>
                  <c:y val="-4.1983727834368576E-3"/>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Лист1!$E$2:$E$6</c:f>
              <c:numCache>
                <c:formatCode>General</c:formatCode>
                <c:ptCount val="5"/>
                <c:pt idx="1">
                  <c:v>51.5</c:v>
                </c:pt>
                <c:pt idx="2">
                  <c:v>41.1</c:v>
                </c:pt>
                <c:pt idx="3">
                  <c:v>56.1</c:v>
                </c:pt>
                <c:pt idx="4" formatCode="0.0">
                  <c:v>41</c:v>
                </c:pt>
              </c:numCache>
            </c:numRef>
          </c:val>
        </c:ser>
        <c:ser>
          <c:idx val="4"/>
          <c:order val="4"/>
          <c:tx>
            <c:strRef>
              <c:f>Лист1!$F$1</c:f>
              <c:strCache>
                <c:ptCount val="1"/>
                <c:pt idx="0">
                  <c:v>2021 год (план)</c:v>
                </c:pt>
              </c:strCache>
            </c:strRef>
          </c:tx>
          <c:spPr>
            <a:solidFill>
              <a:srgbClr val="66FFFF"/>
            </a:solidFill>
          </c:spPr>
          <c:invertIfNegative val="0"/>
          <c:dLbls>
            <c:dLbl>
              <c:idx val="1"/>
              <c:layout>
                <c:manualLayout>
                  <c:x val="1.2499998632983476E-2"/>
                  <c:y val="0"/>
                </c:manualLayout>
              </c:layout>
              <c:showLegendKey val="0"/>
              <c:showVal val="1"/>
              <c:showCatName val="0"/>
              <c:showSerName val="0"/>
              <c:showPercent val="0"/>
              <c:showBubbleSize val="0"/>
            </c:dLbl>
            <c:dLbl>
              <c:idx val="2"/>
              <c:layout>
                <c:manualLayout>
                  <c:x val="2.7777774739963391E-3"/>
                  <c:y val="2.0991863917183902E-3"/>
                </c:manualLayout>
              </c:layout>
              <c:showLegendKey val="0"/>
              <c:showVal val="1"/>
              <c:showCatName val="0"/>
              <c:showSerName val="0"/>
              <c:showPercent val="0"/>
              <c:showBubbleSize val="0"/>
            </c:dLbl>
            <c:dLbl>
              <c:idx val="3"/>
              <c:layout>
                <c:manualLayout>
                  <c:x val="4.1666662109945086E-3"/>
                  <c:y val="4.1982074931697739E-3"/>
                </c:manualLayout>
              </c:layout>
              <c:showLegendKey val="0"/>
              <c:showVal val="1"/>
              <c:showCatName val="0"/>
              <c:showSerName val="0"/>
              <c:showPercent val="0"/>
              <c:showBubbleSize val="0"/>
            </c:dLbl>
            <c:dLbl>
              <c:idx val="4"/>
              <c:layout>
                <c:manualLayout>
                  <c:x val="2.7777774739963391E-3"/>
                  <c:y val="-1.0495931958592143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Лист1!$F$2:$F$6</c:f>
              <c:numCache>
                <c:formatCode>General</c:formatCode>
                <c:ptCount val="5"/>
                <c:pt idx="1">
                  <c:v>53.5</c:v>
                </c:pt>
                <c:pt idx="2">
                  <c:v>42.7</c:v>
                </c:pt>
                <c:pt idx="3">
                  <c:v>58.4</c:v>
                </c:pt>
                <c:pt idx="4">
                  <c:v>42.6</c:v>
                </c:pt>
              </c:numCache>
            </c:numRef>
          </c:val>
        </c:ser>
        <c:ser>
          <c:idx val="5"/>
          <c:order val="5"/>
          <c:tx>
            <c:strRef>
              <c:f>Лист1!$G$1</c:f>
              <c:strCache>
                <c:ptCount val="1"/>
                <c:pt idx="0">
                  <c:v>2022 год (план)</c:v>
                </c:pt>
              </c:strCache>
            </c:strRef>
          </c:tx>
          <c:invertIfNegative val="0"/>
          <c:dLbls>
            <c:dLbl>
              <c:idx val="1"/>
              <c:layout>
                <c:manualLayout>
                  <c:x val="1.5277776106979815E-2"/>
                  <c:y val="-4.1983727834368576E-3"/>
                </c:manualLayout>
              </c:layout>
              <c:showLegendKey val="0"/>
              <c:showVal val="1"/>
              <c:showCatName val="0"/>
              <c:showSerName val="0"/>
              <c:showPercent val="0"/>
              <c:showBubbleSize val="0"/>
            </c:dLbl>
            <c:dLbl>
              <c:idx val="2"/>
              <c:layout>
                <c:manualLayout>
                  <c:x val="5.5555549479926782E-3"/>
                  <c:y val="4.1983727834368186E-3"/>
                </c:manualLayout>
              </c:layout>
              <c:showLegendKey val="0"/>
              <c:showVal val="1"/>
              <c:showCatName val="0"/>
              <c:showSerName val="0"/>
              <c:showPercent val="0"/>
              <c:showBubbleSize val="0"/>
            </c:dLbl>
            <c:dLbl>
              <c:idx val="3"/>
              <c:layout>
                <c:manualLayout>
                  <c:x val="1.1111109895985356E-2"/>
                  <c:y val="-1.9242319635167159E-17"/>
                </c:manualLayout>
              </c:layout>
              <c:showLegendKey val="0"/>
              <c:showVal val="1"/>
              <c:showCatName val="0"/>
              <c:showSerName val="0"/>
              <c:showPercent val="0"/>
              <c:showBubbleSize val="0"/>
            </c:dLbl>
            <c:dLbl>
              <c:idx val="4"/>
              <c:layout>
                <c:manualLayout>
                  <c:x val="1.1111109895985356E-2"/>
                  <c:y val="-6.2977244654223502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Лист1!$G$2:$G$6</c:f>
              <c:numCache>
                <c:formatCode>General</c:formatCode>
                <c:ptCount val="5"/>
                <c:pt idx="1">
                  <c:v>56.2</c:v>
                </c:pt>
                <c:pt idx="2">
                  <c:v>44.9</c:v>
                </c:pt>
                <c:pt idx="3">
                  <c:v>61.3</c:v>
                </c:pt>
                <c:pt idx="4">
                  <c:v>44.8</c:v>
                </c:pt>
              </c:numCache>
            </c:numRef>
          </c:val>
        </c:ser>
        <c:dLbls>
          <c:showLegendKey val="0"/>
          <c:showVal val="0"/>
          <c:showCatName val="0"/>
          <c:showSerName val="0"/>
          <c:showPercent val="0"/>
          <c:showBubbleSize val="0"/>
        </c:dLbls>
        <c:gapWidth val="150"/>
        <c:shape val="cylinder"/>
        <c:axId val="165494784"/>
        <c:axId val="164322624"/>
        <c:axId val="0"/>
      </c:bar3DChart>
      <c:catAx>
        <c:axId val="165494784"/>
        <c:scaling>
          <c:orientation val="minMax"/>
        </c:scaling>
        <c:delete val="0"/>
        <c:axPos val="b"/>
        <c:numFmt formatCode="General" sourceLinked="1"/>
        <c:majorTickMark val="out"/>
        <c:minorTickMark val="none"/>
        <c:tickLblPos val="nextTo"/>
        <c:txPr>
          <a:bodyPr/>
          <a:lstStyle/>
          <a:p>
            <a:pPr>
              <a:defRPr sz="1200" b="1" baseline="0">
                <a:latin typeface="Times New Roman" panose="02020603050405020304" pitchFamily="18" charset="0"/>
              </a:defRPr>
            </a:pPr>
            <a:endParaRPr lang="ru-RU"/>
          </a:p>
        </c:txPr>
        <c:crossAx val="164322624"/>
        <c:crosses val="autoZero"/>
        <c:auto val="1"/>
        <c:lblAlgn val="ctr"/>
        <c:lblOffset val="100"/>
        <c:noMultiLvlLbl val="0"/>
      </c:catAx>
      <c:valAx>
        <c:axId val="164322624"/>
        <c:scaling>
          <c:orientation val="minMax"/>
        </c:scaling>
        <c:delete val="1"/>
        <c:axPos val="l"/>
        <c:numFmt formatCode="#,##0.00" sourceLinked="1"/>
        <c:majorTickMark val="out"/>
        <c:minorTickMark val="none"/>
        <c:tickLblPos val="nextTo"/>
        <c:crossAx val="165494784"/>
        <c:crosses val="autoZero"/>
        <c:crossBetween val="between"/>
      </c:valAx>
      <c:spPr>
        <a:noFill/>
        <a:ln w="25392">
          <a:noFill/>
        </a:ln>
      </c:spPr>
    </c:plotArea>
    <c:legend>
      <c:legendPos val="r"/>
      <c:legendEntry>
        <c:idx val="0"/>
        <c:delete val="1"/>
      </c:legendEntry>
      <c:layout>
        <c:manualLayout>
          <c:xMode val="edge"/>
          <c:yMode val="edge"/>
          <c:x val="0.1678304715845941"/>
          <c:y val="1.3218593237677649E-2"/>
          <c:w val="0.1653882146338348"/>
          <c:h val="0.22408732086460695"/>
        </c:manualLayout>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797"/>
      </a:pPr>
      <a:endParaRPr lang="ru-RU"/>
    </a:p>
  </c:txPr>
  <c:externalData r:id="rId1">
    <c:autoUpdate val="0"/>
  </c:externalData>
  <c:userShapes r:id="rId2"/>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599"/>
            </a:pPr>
            <a:r>
              <a:rPr lang="ru-RU" sz="1600" dirty="0" smtClean="0">
                <a:latin typeface="Times New Roman" panose="02020603050405020304" pitchFamily="18" charset="0"/>
                <a:cs typeface="Times New Roman" panose="02020603050405020304" pitchFamily="18" charset="0"/>
              </a:rPr>
              <a:t>2022 </a:t>
            </a:r>
            <a:r>
              <a:rPr lang="ru-RU" sz="1600" dirty="0">
                <a:latin typeface="Times New Roman" panose="02020603050405020304" pitchFamily="18" charset="0"/>
                <a:cs typeface="Times New Roman" panose="02020603050405020304" pitchFamily="18" charset="0"/>
              </a:rPr>
              <a:t>год</a:t>
            </a:r>
          </a:p>
        </c:rich>
      </c:tx>
      <c:layout>
        <c:manualLayout>
          <c:xMode val="edge"/>
          <c:yMode val="edge"/>
          <c:x val="0.4222867031123872"/>
          <c:y val="6.4619626298329791E-2"/>
        </c:manualLayout>
      </c:layout>
      <c:overlay val="0"/>
    </c:title>
    <c:autoTitleDeleted val="0"/>
    <c:plotArea>
      <c:layout>
        <c:manualLayout>
          <c:layoutTarget val="inner"/>
          <c:xMode val="edge"/>
          <c:yMode val="edge"/>
          <c:x val="5.4710547925200442E-2"/>
          <c:y val="6.9531046694120649E-2"/>
          <c:w val="0.40516095953122139"/>
          <c:h val="0.57208585573038051"/>
        </c:manualLayout>
      </c:layout>
      <c:doughnutChart>
        <c:varyColors val="1"/>
        <c:ser>
          <c:idx val="0"/>
          <c:order val="0"/>
          <c:tx>
            <c:strRef>
              <c:f>Лист1!$B$1</c:f>
              <c:strCache>
                <c:ptCount val="1"/>
                <c:pt idx="0">
                  <c:v>2022 год</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4554839203931981E-2"/>
                  <c:y val="-9.3938215133670469E-3"/>
                </c:manualLayout>
              </c:layout>
              <c:showLegendKey val="0"/>
              <c:showVal val="1"/>
              <c:showCatName val="0"/>
              <c:showSerName val="0"/>
              <c:showPercent val="0"/>
              <c:showBubbleSize val="0"/>
            </c:dLbl>
            <c:dLbl>
              <c:idx val="4"/>
              <c:layout>
                <c:manualLayout>
                  <c:x val="-3.782174204968565E-2"/>
                  <c:y val="-7.0155549733166012E-2"/>
                </c:manualLayout>
              </c:layout>
              <c:showLegendKey val="0"/>
              <c:showVal val="1"/>
              <c:showCatName val="0"/>
              <c:showSerName val="0"/>
              <c:showPercent val="0"/>
              <c:showBubbleSize val="0"/>
            </c:dLbl>
            <c:dLbl>
              <c:idx val="5"/>
              <c:layout>
                <c:manualLayout>
                  <c:x val="5.5928144101560617E-3"/>
                  <c:y val="-2.2979704599481735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93960.8</c:v>
                </c:pt>
                <c:pt idx="1">
                  <c:v>50415.5</c:v>
                </c:pt>
                <c:pt idx="2">
                  <c:v>17234.099999999999</c:v>
                </c:pt>
                <c:pt idx="3">
                  <c:v>14313</c:v>
                </c:pt>
              </c:numCache>
            </c:numRef>
          </c:val>
        </c:ser>
        <c:dLbls>
          <c:showLegendKey val="0"/>
          <c:showVal val="0"/>
          <c:showCatName val="0"/>
          <c:showSerName val="0"/>
          <c:showPercent val="0"/>
          <c:showBubbleSize val="0"/>
          <c:showLeaderLines val="0"/>
        </c:dLbls>
        <c:firstSliceAng val="0"/>
        <c:holeSize val="50"/>
      </c:doughnutChart>
      <c:spPr>
        <a:noFill/>
        <a:ln w="25396">
          <a:noFill/>
        </a:ln>
      </c:spPr>
    </c:plotArea>
    <c:legend>
      <c:legendPos val="r"/>
      <c:layout>
        <c:manualLayout>
          <c:xMode val="edge"/>
          <c:yMode val="edge"/>
          <c:x val="0.10222239246545989"/>
          <c:y val="0.62143999248816217"/>
          <c:w val="0.39520086232314877"/>
          <c:h val="0.23203349257927497"/>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794"/>
      </a:pPr>
      <a:endParaRPr lang="ru-RU"/>
    </a:p>
  </c:txPr>
  <c:externalData r:id="rId1">
    <c:autoUpdate val="0"/>
  </c:externalData>
  <c:userShapes r:id="rId2"/>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3.4816604142177569E-2"/>
          <c:y val="0.10034316283242097"/>
          <c:w val="0.47066338582677164"/>
          <c:h val="0.58434502428742985"/>
        </c:manualLayout>
      </c:layout>
      <c:doughnutChart>
        <c:varyColors val="1"/>
        <c:ser>
          <c:idx val="0"/>
          <c:order val="0"/>
          <c:tx>
            <c:strRef>
              <c:f>Лист1!$B$1</c:f>
              <c:strCache>
                <c:ptCount val="1"/>
                <c:pt idx="0">
                  <c:v>Столбец1</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0396558410248741E-2"/>
                  <c:y val="-1.7015756419221394E-2"/>
                </c:manualLayout>
              </c:layout>
              <c:showLegendKey val="0"/>
              <c:showVal val="1"/>
              <c:showCatName val="0"/>
              <c:showSerName val="0"/>
              <c:showPercent val="0"/>
              <c:showBubbleSize val="0"/>
            </c:dLbl>
            <c:dLbl>
              <c:idx val="4"/>
              <c:layout>
                <c:manualLayout>
                  <c:x val="3.2582882479413435E-3"/>
                  <c:y val="-6.9938307508316073E-3"/>
                </c:manualLayout>
              </c:layout>
              <c:showLegendKey val="0"/>
              <c:showVal val="1"/>
              <c:showCatName val="0"/>
              <c:showSerName val="0"/>
              <c:showPercent val="0"/>
              <c:showBubbleSize val="0"/>
            </c:dLbl>
            <c:dLbl>
              <c:idx val="5"/>
              <c:layout>
                <c:manualLayout>
                  <c:x val="1.4477944620896628E-4"/>
                  <c:y val="-1.0530039145977244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56152</c:v>
                </c:pt>
                <c:pt idx="1">
                  <c:v>44879</c:v>
                </c:pt>
                <c:pt idx="2">
                  <c:v>61282</c:v>
                </c:pt>
                <c:pt idx="3">
                  <c:v>44775</c:v>
                </c:pt>
              </c:numCache>
            </c:numRef>
          </c:val>
        </c:ser>
        <c:dLbls>
          <c:showLegendKey val="0"/>
          <c:showVal val="0"/>
          <c:showCatName val="0"/>
          <c:showSerName val="0"/>
          <c:showPercent val="0"/>
          <c:showBubbleSize val="0"/>
          <c:showLeaderLines val="0"/>
        </c:dLbls>
        <c:firstSliceAng val="0"/>
        <c:holeSize val="50"/>
      </c:doughnutChart>
      <c:spPr>
        <a:noFill/>
        <a:ln w="25398">
          <a:noFill/>
        </a:ln>
      </c:spPr>
    </c:plotArea>
    <c:plotVisOnly val="1"/>
    <c:dispBlanksAs val="gap"/>
    <c:showDLblsOverMax val="0"/>
  </c:chart>
  <c:txPr>
    <a:bodyPr/>
    <a:lstStyle/>
    <a:p>
      <a:pPr>
        <a:defRPr sz="1793"/>
      </a:pPr>
      <a:endParaRPr lang="ru-RU"/>
    </a:p>
  </c:txPr>
  <c:externalData r:id="rId1">
    <c:autoUpdate val="0"/>
  </c:externalData>
  <c:userShapes r:id="rId2"/>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backWall>
    <c:plotArea>
      <c:layout/>
      <c:bar3DChart>
        <c:barDir val="col"/>
        <c:grouping val="clustered"/>
        <c:varyColors val="0"/>
        <c:ser>
          <c:idx val="0"/>
          <c:order val="0"/>
          <c:tx>
            <c:strRef>
              <c:f>Лист1!$B$1</c:f>
              <c:strCache>
                <c:ptCount val="1"/>
                <c:pt idx="0">
                  <c:v>Педработники общего образования</c:v>
                </c:pt>
              </c:strCache>
            </c:strRef>
          </c:tx>
          <c:spPr>
            <a:solidFill>
              <a:srgbClr val="FFC000"/>
            </a:solidFill>
          </c:spPr>
          <c:invertIfNegative val="0"/>
          <c:dLbls>
            <c:dLbl>
              <c:idx val="0"/>
              <c:layout>
                <c:manualLayout>
                  <c:x val="1.5277777777777777E-2"/>
                  <c:y val="-1.7165824398009257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Лист1!$B$2</c:f>
              <c:numCache>
                <c:formatCode>#,##0.0</c:formatCode>
                <c:ptCount val="1"/>
                <c:pt idx="0">
                  <c:v>73.850197109067025</c:v>
                </c:pt>
              </c:numCache>
            </c:numRef>
          </c:val>
        </c:ser>
        <c:ser>
          <c:idx val="1"/>
          <c:order val="1"/>
          <c:tx>
            <c:strRef>
              <c:f>Лист1!$C$1</c:f>
              <c:strCache>
                <c:ptCount val="1"/>
                <c:pt idx="0">
                  <c:v>Педработники дошкольного образования</c:v>
                </c:pt>
              </c:strCache>
            </c:strRef>
          </c:tx>
          <c:spPr>
            <a:solidFill>
              <a:srgbClr val="92D050"/>
            </a:solidFill>
          </c:spPr>
          <c:invertIfNegative val="0"/>
          <c:dLbls>
            <c:dLbl>
              <c:idx val="0"/>
              <c:layout>
                <c:manualLayout>
                  <c:x val="1.2499890638670167E-2"/>
                  <c:y val="-3.0040192696516164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Лист1!$C$2</c:f>
              <c:numCache>
                <c:formatCode>#,##0.0</c:formatCode>
                <c:ptCount val="1"/>
                <c:pt idx="0">
                  <c:v>59.001314060446788</c:v>
                </c:pt>
              </c:numCache>
            </c:numRef>
          </c:val>
        </c:ser>
        <c:ser>
          <c:idx val="2"/>
          <c:order val="2"/>
          <c:tx>
            <c:strRef>
              <c:f>Лист1!$D$1</c:f>
              <c:strCache>
                <c:ptCount val="1"/>
                <c:pt idx="0">
                  <c:v>Педработники дополнительного образования</c:v>
                </c:pt>
              </c:strCache>
            </c:strRef>
          </c:tx>
          <c:spPr>
            <a:solidFill>
              <a:srgbClr val="FF66CC"/>
            </a:solidFill>
          </c:spPr>
          <c:invertIfNegative val="0"/>
          <c:dLbls>
            <c:dLbl>
              <c:idx val="0"/>
              <c:layout>
                <c:manualLayout>
                  <c:x val="1.6666666666666666E-2"/>
                  <c:y val="-1.7165824398009236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Лист1!$D$2</c:f>
              <c:numCache>
                <c:formatCode>#,##0.0</c:formatCode>
                <c:ptCount val="1"/>
                <c:pt idx="0">
                  <c:v>80.551905387647835</c:v>
                </c:pt>
              </c:numCache>
            </c:numRef>
          </c:val>
        </c:ser>
        <c:ser>
          <c:idx val="3"/>
          <c:order val="3"/>
          <c:tx>
            <c:strRef>
              <c:f>Лист1!$E$1</c:f>
              <c:strCache>
                <c:ptCount val="1"/>
                <c:pt idx="0">
                  <c:v>Педработники доп.образования (ДЮСШ)</c:v>
                </c:pt>
              </c:strCache>
            </c:strRef>
          </c:tx>
          <c:spPr>
            <a:solidFill>
              <a:schemeClr val="accent2">
                <a:lumMod val="75000"/>
              </a:schemeClr>
            </a:solidFill>
          </c:spPr>
          <c:invertIfNegative val="0"/>
          <c:dLbls>
            <c:dLbl>
              <c:idx val="0"/>
              <c:layout>
                <c:manualLayout>
                  <c:x val="2.0833333333333384E-2"/>
                  <c:y val="-1.716582439800921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Лист1!$E$2</c:f>
            </c:numRef>
          </c:val>
        </c:ser>
        <c:ser>
          <c:idx val="4"/>
          <c:order val="4"/>
          <c:tx>
            <c:strRef>
              <c:f>Лист1!$F$1</c:f>
              <c:strCache>
                <c:ptCount val="1"/>
                <c:pt idx="0">
                  <c:v>Педработники доп.образования (ЦВР)</c:v>
                </c:pt>
              </c:strCache>
            </c:strRef>
          </c:tx>
          <c:spPr>
            <a:solidFill>
              <a:schemeClr val="accent6">
                <a:lumMod val="75000"/>
              </a:schemeClr>
            </a:solidFill>
          </c:spPr>
          <c:invertIfNegative val="0"/>
          <c:dLbls>
            <c:dLbl>
              <c:idx val="0"/>
              <c:layout>
                <c:manualLayout>
                  <c:x val="1.8055555555555554E-2"/>
                  <c:y val="-2.360317750222724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Лист1!$F$2</c:f>
            </c:numRef>
          </c:val>
        </c:ser>
        <c:ser>
          <c:idx val="5"/>
          <c:order val="5"/>
          <c:tx>
            <c:strRef>
              <c:f>Лист1!$G$1</c:f>
              <c:strCache>
                <c:ptCount val="1"/>
                <c:pt idx="0">
                  <c:v>Работники культуры</c:v>
                </c:pt>
              </c:strCache>
            </c:strRef>
          </c:tx>
          <c:spPr>
            <a:solidFill>
              <a:srgbClr val="00B0F0"/>
            </a:solidFill>
          </c:spPr>
          <c:invertIfNegative val="0"/>
          <c:dLbls>
            <c:dLbl>
              <c:idx val="0"/>
              <c:layout>
                <c:manualLayout>
                  <c:x val="2.2222222222222223E-2"/>
                  <c:y val="-2.1457280497511548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Лист1!$G$2</c:f>
              <c:numCache>
                <c:formatCode>#,##0.0</c:formatCode>
                <c:ptCount val="1"/>
                <c:pt idx="0">
                  <c:v>58.869908015768722</c:v>
                </c:pt>
              </c:numCache>
            </c:numRef>
          </c:val>
        </c:ser>
        <c:dLbls>
          <c:showLegendKey val="0"/>
          <c:showVal val="0"/>
          <c:showCatName val="0"/>
          <c:showSerName val="0"/>
          <c:showPercent val="0"/>
          <c:showBubbleSize val="0"/>
        </c:dLbls>
        <c:gapWidth val="150"/>
        <c:shape val="pyramid"/>
        <c:axId val="165596160"/>
        <c:axId val="125882880"/>
        <c:axId val="0"/>
      </c:bar3DChart>
      <c:catAx>
        <c:axId val="165596160"/>
        <c:scaling>
          <c:orientation val="minMax"/>
        </c:scaling>
        <c:delete val="0"/>
        <c:axPos val="b"/>
        <c:numFmt formatCode="#,##0.00" sourceLinked="1"/>
        <c:majorTickMark val="out"/>
        <c:minorTickMark val="none"/>
        <c:tickLblPos val="nextTo"/>
        <c:txPr>
          <a:bodyPr/>
          <a:lstStyle/>
          <a:p>
            <a:pPr>
              <a:defRPr sz="1400" b="1" baseline="0">
                <a:latin typeface="Times New Roman" panose="02020603050405020304" pitchFamily="18" charset="0"/>
              </a:defRPr>
            </a:pPr>
            <a:endParaRPr lang="ru-RU"/>
          </a:p>
        </c:txPr>
        <c:crossAx val="125882880"/>
        <c:crosses val="autoZero"/>
        <c:auto val="1"/>
        <c:lblAlgn val="ctr"/>
        <c:lblOffset val="100"/>
        <c:noMultiLvlLbl val="0"/>
      </c:catAx>
      <c:valAx>
        <c:axId val="125882880"/>
        <c:scaling>
          <c:orientation val="minMax"/>
        </c:scaling>
        <c:delete val="1"/>
        <c:axPos val="l"/>
        <c:numFmt formatCode="#,##0.0" sourceLinked="1"/>
        <c:majorTickMark val="out"/>
        <c:minorTickMark val="none"/>
        <c:tickLblPos val="nextTo"/>
        <c:crossAx val="165596160"/>
        <c:crosses val="autoZero"/>
        <c:crossBetween val="between"/>
      </c:valAx>
      <c:spPr>
        <a:noFill/>
        <a:ln w="25409">
          <a:noFill/>
        </a:ln>
      </c:spPr>
    </c:plotArea>
    <c:legend>
      <c:legendPos val="r"/>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801"/>
      </a:pPr>
      <a:endParaRPr lang="ru-RU"/>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2019 год</c:v>
                </c:pt>
              </c:strCache>
            </c:strRef>
          </c:tx>
          <c:dLbls>
            <c:dLbl>
              <c:idx val="0"/>
              <c:layout>
                <c:manualLayout>
                  <c:x val="1.8938218349828784E-2"/>
                  <c:y val="0"/>
                </c:manualLayout>
              </c:layout>
              <c:showLegendKey val="0"/>
              <c:showVal val="1"/>
              <c:showCatName val="0"/>
              <c:showSerName val="0"/>
              <c:showPercent val="0"/>
              <c:showBubbleSize val="0"/>
            </c:dLbl>
            <c:dLbl>
              <c:idx val="1"/>
              <c:layout>
                <c:manualLayout>
                  <c:x val="-2.8407327524743172E-2"/>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Лист1!$A$2:$A$3</c:f>
              <c:numCache>
                <c:formatCode>General</c:formatCode>
                <c:ptCount val="2"/>
              </c:numCache>
            </c:numRef>
          </c:cat>
          <c:val>
            <c:numRef>
              <c:f>Лист1!$B$2:$B$3</c:f>
              <c:numCache>
                <c:formatCode>#,##0.00</c:formatCode>
                <c:ptCount val="2"/>
                <c:pt idx="0">
                  <c:v>7280.61</c:v>
                </c:pt>
                <c:pt idx="1">
                  <c:v>9705.4</c:v>
                </c:pt>
              </c:numCache>
            </c:numRef>
          </c:val>
        </c:ser>
        <c:dLbls>
          <c:showLegendKey val="0"/>
          <c:showVal val="0"/>
          <c:showCatName val="0"/>
          <c:showSerName val="0"/>
          <c:showPercent val="0"/>
          <c:showBubbleSize val="0"/>
        </c:dLbls>
        <c:axId val="118952448"/>
        <c:axId val="156430848"/>
      </c:areaChart>
      <c:catAx>
        <c:axId val="118952448"/>
        <c:scaling>
          <c:orientation val="minMax"/>
        </c:scaling>
        <c:delete val="0"/>
        <c:axPos val="b"/>
        <c:numFmt formatCode="General" sourceLinked="1"/>
        <c:majorTickMark val="out"/>
        <c:minorTickMark val="none"/>
        <c:tickLblPos val="nextTo"/>
        <c:crossAx val="156430848"/>
        <c:crosses val="autoZero"/>
        <c:auto val="1"/>
        <c:lblAlgn val="ctr"/>
        <c:lblOffset val="100"/>
        <c:noMultiLvlLbl val="0"/>
      </c:catAx>
      <c:valAx>
        <c:axId val="156430848"/>
        <c:scaling>
          <c:orientation val="minMax"/>
        </c:scaling>
        <c:delete val="1"/>
        <c:axPos val="l"/>
        <c:numFmt formatCode="#,##0.00" sourceLinked="1"/>
        <c:majorTickMark val="out"/>
        <c:minorTickMark val="none"/>
        <c:tickLblPos val="nextTo"/>
        <c:crossAx val="118952448"/>
        <c:crosses val="autoZero"/>
        <c:crossBetween val="midCat"/>
      </c:valAx>
    </c:plotArea>
    <c:plotVisOnly val="1"/>
    <c:dispBlanksAs val="gap"/>
    <c:showDLblsOverMax val="0"/>
  </c:chart>
  <c:txPr>
    <a:bodyPr/>
    <a:lstStyle/>
    <a:p>
      <a:pPr>
        <a:defRPr sz="1200" b="1" i="0" baseline="0">
          <a:latin typeface="Times New Roman" panose="02020603050405020304" pitchFamily="18" charset="0"/>
        </a:defRPr>
      </a:pPr>
      <a:endParaRPr lang="ru-RU"/>
    </a:p>
  </c:txPr>
  <c:externalData r:id="rId1">
    <c:autoUpdate val="0"/>
  </c:externalData>
  <c:userShapes r:id="rId2"/>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sz="1200" baseline="0">
                <a:latin typeface="Times New Roman" panose="02020603050405020304" pitchFamily="18" charset="0"/>
              </a:defRPr>
            </a:pPr>
            <a:r>
              <a:rPr lang="ru-RU" dirty="0"/>
              <a:t>Количество </a:t>
            </a:r>
            <a:r>
              <a:rPr lang="ru-RU" dirty="0" smtClean="0"/>
              <a:t>«Народных бюджетов»</a:t>
            </a:r>
            <a:endParaRPr lang="ru-RU" dirty="0"/>
          </a:p>
        </c:rich>
      </c:tx>
      <c:layout>
        <c:manualLayout>
          <c:xMode val="edge"/>
          <c:yMode val="edge"/>
          <c:x val="9.4778992307513812E-2"/>
          <c:y val="6.7922754244454098E-2"/>
        </c:manualLayout>
      </c:layout>
      <c:overlay val="0"/>
    </c:title>
    <c:autoTitleDeleted val="0"/>
    <c:plotArea>
      <c:layout>
        <c:manualLayout>
          <c:layoutTarget val="inner"/>
          <c:xMode val="edge"/>
          <c:yMode val="edge"/>
          <c:x val="3.5838068368875625E-2"/>
          <c:y val="0.22645054080484703"/>
          <c:w val="0.91239583287608184"/>
          <c:h val="0.64264049529047584"/>
        </c:manualLayout>
      </c:layout>
      <c:barChart>
        <c:barDir val="col"/>
        <c:grouping val="clustered"/>
        <c:varyColors val="0"/>
        <c:ser>
          <c:idx val="0"/>
          <c:order val="0"/>
          <c:tx>
            <c:strRef>
              <c:f>Лист1!$B$1</c:f>
              <c:strCache>
                <c:ptCount val="1"/>
                <c:pt idx="0">
                  <c:v>Количество "Народных бюджетов"</c:v>
                </c:pt>
              </c:strCache>
            </c:strRef>
          </c:tx>
          <c:spPr>
            <a:solidFill>
              <a:srgbClr val="FF66FF"/>
            </a:solidFill>
          </c:spPr>
          <c:invertIfNegative val="0"/>
          <c:dLbls>
            <c:dLbl>
              <c:idx val="1"/>
              <c:layout/>
              <c:tx>
                <c:rich>
                  <a:bodyPr/>
                  <a:lstStyle/>
                  <a:p>
                    <a:r>
                      <a:rPr lang="ru-RU" dirty="0" smtClean="0"/>
                      <a:t>15</a:t>
                    </a:r>
                    <a:endParaRPr lang="en-US" dirty="0"/>
                  </a:p>
                </c:rich>
              </c:tx>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c:v>
                </c:pt>
                <c:pt idx="1">
                  <c:v>2022 год</c:v>
                </c:pt>
              </c:strCache>
            </c:strRef>
          </c:cat>
          <c:val>
            <c:numRef>
              <c:f>Лист1!$B$2:$B$3</c:f>
              <c:numCache>
                <c:formatCode>General</c:formatCode>
                <c:ptCount val="2"/>
                <c:pt idx="0">
                  <c:v>12</c:v>
                </c:pt>
                <c:pt idx="1">
                  <c:v>15</c:v>
                </c:pt>
              </c:numCache>
            </c:numRef>
          </c:val>
        </c:ser>
        <c:dLbls>
          <c:showLegendKey val="0"/>
          <c:showVal val="0"/>
          <c:showCatName val="0"/>
          <c:showSerName val="0"/>
          <c:showPercent val="0"/>
          <c:showBubbleSize val="0"/>
        </c:dLbls>
        <c:gapWidth val="150"/>
        <c:axId val="118779904"/>
        <c:axId val="156432576"/>
      </c:barChart>
      <c:catAx>
        <c:axId val="118779904"/>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6432576"/>
        <c:crosses val="autoZero"/>
        <c:auto val="1"/>
        <c:lblAlgn val="ctr"/>
        <c:lblOffset val="100"/>
        <c:noMultiLvlLbl val="0"/>
      </c:catAx>
      <c:valAx>
        <c:axId val="156432576"/>
        <c:scaling>
          <c:orientation val="minMax"/>
        </c:scaling>
        <c:delete val="1"/>
        <c:axPos val="l"/>
        <c:numFmt formatCode="General" sourceLinked="1"/>
        <c:majorTickMark val="out"/>
        <c:minorTickMark val="none"/>
        <c:tickLblPos val="nextTo"/>
        <c:crossAx val="118779904"/>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rAngAx val="1"/>
    </c:view3D>
    <c:floor>
      <c:thickness val="0"/>
    </c:floor>
    <c:side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sideWall>
    <c:back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backWall>
    <c:plotArea>
      <c:layout>
        <c:manualLayout>
          <c:layoutTarget val="inner"/>
          <c:xMode val="edge"/>
          <c:yMode val="edge"/>
          <c:x val="1.5902149305814836E-2"/>
          <c:y val="3.4375000000000003E-2"/>
          <c:w val="0.7644017870060752"/>
          <c:h val="0.83534354502156805"/>
        </c:manualLayout>
      </c:layout>
      <c:bar3DChart>
        <c:barDir val="col"/>
        <c:grouping val="clustered"/>
        <c:varyColors val="0"/>
        <c:ser>
          <c:idx val="0"/>
          <c:order val="0"/>
          <c:tx>
            <c:strRef>
              <c:f>Лист1!$B$1</c:f>
              <c:strCache>
                <c:ptCount val="1"/>
                <c:pt idx="0">
                  <c:v>Культура</c:v>
                </c:pt>
              </c:strCache>
            </c:strRef>
          </c:tx>
          <c:spPr>
            <a:solidFill>
              <a:srgbClr val="66FFFF"/>
            </a:solidFill>
          </c:spPr>
          <c:invertIfNegative val="0"/>
          <c:dLbls>
            <c:dLbl>
              <c:idx val="0"/>
              <c:layout>
                <c:manualLayout>
                  <c:x val="8.6389934688302257E-3"/>
                  <c:y val="-1.0188952928642123E-2"/>
                </c:manualLayout>
              </c:layout>
              <c:showLegendKey val="0"/>
              <c:showVal val="1"/>
              <c:showCatName val="0"/>
              <c:showSerName val="0"/>
              <c:showPercent val="0"/>
              <c:showBubbleSize val="0"/>
            </c:dLbl>
            <c:dLbl>
              <c:idx val="1"/>
              <c:layout>
                <c:manualLayout>
                  <c:x val="4.3194967344150669E-3"/>
                  <c:y val="-5.094476464321019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 - 12 проектов </c:v>
                </c:pt>
                <c:pt idx="1">
                  <c:v>2022 год - 15 проектов </c:v>
                </c:pt>
              </c:strCache>
            </c:strRef>
          </c:cat>
          <c:val>
            <c:numRef>
              <c:f>Лист1!$B$2:$B$3</c:f>
              <c:numCache>
                <c:formatCode>#,##0.00</c:formatCode>
                <c:ptCount val="2"/>
                <c:pt idx="0">
                  <c:v>1342.97</c:v>
                </c:pt>
                <c:pt idx="1">
                  <c:v>2018.2</c:v>
                </c:pt>
              </c:numCache>
            </c:numRef>
          </c:val>
        </c:ser>
        <c:ser>
          <c:idx val="1"/>
          <c:order val="1"/>
          <c:tx>
            <c:strRef>
              <c:f>Лист1!$C$1</c:f>
              <c:strCache>
                <c:ptCount val="1"/>
                <c:pt idx="0">
                  <c:v>Этнокультурное развитие</c:v>
                </c:pt>
              </c:strCache>
            </c:strRef>
          </c:tx>
          <c:spPr>
            <a:solidFill>
              <a:srgbClr val="FF66FF"/>
            </a:solidFill>
          </c:spPr>
          <c:invertIfNegative val="0"/>
          <c:dLbls>
            <c:dLbl>
              <c:idx val="0"/>
              <c:layout>
                <c:manualLayout>
                  <c:x val="7.1873704717842768E-3"/>
                  <c:y val="-1.4600288178889132E-2"/>
                </c:manualLayout>
              </c:layout>
              <c:showLegendKey val="0"/>
              <c:showVal val="1"/>
              <c:showCatName val="0"/>
              <c:showSerName val="0"/>
              <c:showPercent val="0"/>
              <c:showBubbleSize val="0"/>
            </c:dLbl>
            <c:dLbl>
              <c:idx val="1"/>
              <c:layout>
                <c:manualLayout>
                  <c:x val="8.6739122350821506E-3"/>
                  <c:y val="-1.5755972170519748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 - 12 проектов </c:v>
                </c:pt>
                <c:pt idx="1">
                  <c:v>2022 год - 15 проектов </c:v>
                </c:pt>
              </c:strCache>
            </c:strRef>
          </c:cat>
          <c:val>
            <c:numRef>
              <c:f>Лист1!$C$2:$C$3</c:f>
              <c:numCache>
                <c:formatCode>#,##0.00</c:formatCode>
                <c:ptCount val="2"/>
                <c:pt idx="0">
                  <c:v>339.58</c:v>
                </c:pt>
                <c:pt idx="1">
                  <c:v>339</c:v>
                </c:pt>
              </c:numCache>
            </c:numRef>
          </c:val>
        </c:ser>
        <c:ser>
          <c:idx val="2"/>
          <c:order val="2"/>
          <c:tx>
            <c:strRef>
              <c:f>Лист1!$D$1</c:f>
              <c:strCache>
                <c:ptCount val="1"/>
                <c:pt idx="0">
                  <c:v>Образование</c:v>
                </c:pt>
              </c:strCache>
            </c:strRef>
          </c:tx>
          <c:spPr>
            <a:solidFill>
              <a:srgbClr val="66FF66"/>
            </a:solidFill>
          </c:spPr>
          <c:invertIfNegative val="0"/>
          <c:dLbls>
            <c:dLbl>
              <c:idx val="0"/>
              <c:layout>
                <c:manualLayout>
                  <c:x val="-4.3486334971642978E-3"/>
                  <c:y val="-2.1110387276484861E-2"/>
                </c:manualLayout>
              </c:layout>
              <c:showLegendKey val="0"/>
              <c:showVal val="1"/>
              <c:showCatName val="0"/>
              <c:showSerName val="0"/>
              <c:showPercent val="0"/>
              <c:showBubbleSize val="0"/>
            </c:dLbl>
            <c:dLbl>
              <c:idx val="1"/>
              <c:layout>
                <c:manualLayout>
                  <c:x val="1.4398322448050399E-2"/>
                  <c:y val="-1.5283429392963043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 - 12 проектов </c:v>
                </c:pt>
                <c:pt idx="1">
                  <c:v>2022 год - 15 проектов </c:v>
                </c:pt>
              </c:strCache>
            </c:strRef>
          </c:cat>
          <c:val>
            <c:numRef>
              <c:f>Лист1!$D$2:$D$3</c:f>
              <c:numCache>
                <c:formatCode>#,##0.00</c:formatCode>
                <c:ptCount val="2"/>
                <c:pt idx="0">
                  <c:v>681.82</c:v>
                </c:pt>
                <c:pt idx="1">
                  <c:v>1091.4000000000001</c:v>
                </c:pt>
              </c:numCache>
            </c:numRef>
          </c:val>
        </c:ser>
        <c:ser>
          <c:idx val="3"/>
          <c:order val="3"/>
          <c:tx>
            <c:strRef>
              <c:f>Лист1!$E$1</c:f>
              <c:strCache>
                <c:ptCount val="1"/>
                <c:pt idx="0">
                  <c:v>Дорожная деятельность</c:v>
                </c:pt>
              </c:strCache>
            </c:strRef>
          </c:tx>
          <c:spPr>
            <a:solidFill>
              <a:srgbClr val="FFFF00"/>
            </a:solidFill>
          </c:spPr>
          <c:invertIfNegative val="0"/>
          <c:dLbls>
            <c:dLbl>
              <c:idx val="1"/>
              <c:layout>
                <c:manualLayout>
                  <c:x val="7.2282496844612897E-3"/>
                  <c:y val="1.2499999999999886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 - 12 проектов </c:v>
                </c:pt>
                <c:pt idx="1">
                  <c:v>2022 год - 15 проектов </c:v>
                </c:pt>
              </c:strCache>
            </c:strRef>
          </c:cat>
          <c:val>
            <c:numRef>
              <c:f>Лист1!$E$2:$E$3</c:f>
            </c:numRef>
          </c:val>
        </c:ser>
        <c:ser>
          <c:idx val="4"/>
          <c:order val="4"/>
          <c:tx>
            <c:strRef>
              <c:f>Лист1!$F$1</c:f>
              <c:strCache>
                <c:ptCount val="1"/>
                <c:pt idx="0">
                  <c:v>Занятость населения</c:v>
                </c:pt>
              </c:strCache>
            </c:strRef>
          </c:tx>
          <c:spPr>
            <a:solidFill>
              <a:srgbClr val="F17763"/>
            </a:solidFill>
          </c:spPr>
          <c:invertIfNegative val="0"/>
          <c:dLbls>
            <c:dLbl>
              <c:idx val="0"/>
              <c:layout>
                <c:manualLayout>
                  <c:x val="0"/>
                  <c:y val="-3.5661335250247103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 - 12 проектов </c:v>
                </c:pt>
                <c:pt idx="1">
                  <c:v>2022 год - 15 проектов </c:v>
                </c:pt>
              </c:strCache>
            </c:strRef>
          </c:cat>
          <c:val>
            <c:numRef>
              <c:f>Лист1!$F$2:$F$3</c:f>
              <c:numCache>
                <c:formatCode>#,##0.00</c:formatCode>
                <c:ptCount val="2"/>
                <c:pt idx="0">
                  <c:v>1342.58</c:v>
                </c:pt>
                <c:pt idx="1">
                  <c:v>0</c:v>
                </c:pt>
              </c:numCache>
            </c:numRef>
          </c:val>
        </c:ser>
        <c:ser>
          <c:idx val="5"/>
          <c:order val="5"/>
          <c:tx>
            <c:strRef>
              <c:f>Лист1!$G$1</c:f>
              <c:strCache>
                <c:ptCount val="1"/>
                <c:pt idx="0">
                  <c:v>Благоустройство</c:v>
                </c:pt>
              </c:strCache>
            </c:strRef>
          </c:tx>
          <c:spPr>
            <a:solidFill>
              <a:srgbClr val="00B0F0"/>
            </a:solidFill>
          </c:spPr>
          <c:invertIfNegative val="0"/>
          <c:dLbls>
            <c:dLbl>
              <c:idx val="0"/>
              <c:layout>
                <c:manualLayout>
                  <c:x val="2.87966448961008E-3"/>
                  <c:y val="-4.5850288178889129E-2"/>
                </c:manualLayout>
              </c:layout>
              <c:showLegendKey val="0"/>
              <c:showVal val="1"/>
              <c:showCatName val="0"/>
              <c:showSerName val="0"/>
              <c:showPercent val="0"/>
              <c:showBubbleSize val="0"/>
            </c:dLbl>
            <c:dLbl>
              <c:idx val="1"/>
              <c:layout>
                <c:manualLayout>
                  <c:x val="0"/>
                  <c:y val="-2.0377905857284065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 - 12 проектов </c:v>
                </c:pt>
                <c:pt idx="1">
                  <c:v>2022 год - 15 проектов </c:v>
                </c:pt>
              </c:strCache>
            </c:strRef>
          </c:cat>
          <c:val>
            <c:numRef>
              <c:f>Лист1!$G$2:$G$3</c:f>
              <c:numCache>
                <c:formatCode>#,##0.00</c:formatCode>
                <c:ptCount val="2"/>
                <c:pt idx="0">
                  <c:v>3573.66</c:v>
                </c:pt>
                <c:pt idx="1">
                  <c:v>4912</c:v>
                </c:pt>
              </c:numCache>
            </c:numRef>
          </c:val>
        </c:ser>
        <c:ser>
          <c:idx val="6"/>
          <c:order val="6"/>
          <c:tx>
            <c:strRef>
              <c:f>Лист1!$H$1</c:f>
              <c:strCache>
                <c:ptCount val="1"/>
                <c:pt idx="0">
                  <c:v>Физическая культура и спорт</c:v>
                </c:pt>
              </c:strCache>
            </c:strRef>
          </c:tx>
          <c:spPr>
            <a:solidFill>
              <a:schemeClr val="accent1"/>
            </a:solidFill>
          </c:spPr>
          <c:invertIfNegative val="0"/>
          <c:dLbls>
            <c:dLbl>
              <c:idx val="0"/>
              <c:layout>
                <c:manualLayout>
                  <c:x val="1.7277986937660427E-2"/>
                  <c:y val="-3.5661335250247193E-2"/>
                </c:manualLayout>
              </c:layout>
              <c:showLegendKey val="0"/>
              <c:showVal val="1"/>
              <c:showCatName val="0"/>
              <c:showSerName val="0"/>
              <c:showPercent val="0"/>
              <c:showBubbleSize val="0"/>
            </c:dLbl>
            <c:dLbl>
              <c:idx val="1"/>
              <c:layout>
                <c:manualLayout>
                  <c:x val="3.5995806120125894E-2"/>
                  <c:y val="-1.0188952928642029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 - 12 проектов </c:v>
                </c:pt>
                <c:pt idx="1">
                  <c:v>2022 год - 15 проектов </c:v>
                </c:pt>
              </c:strCache>
            </c:strRef>
          </c:cat>
          <c:val>
            <c:numRef>
              <c:f>Лист1!$H$2:$H$3</c:f>
              <c:numCache>
                <c:formatCode>#,##0.00</c:formatCode>
                <c:ptCount val="2"/>
                <c:pt idx="0">
                  <c:v>0</c:v>
                </c:pt>
                <c:pt idx="1">
                  <c:v>1344.8</c:v>
                </c:pt>
              </c:numCache>
            </c:numRef>
          </c:val>
        </c:ser>
        <c:ser>
          <c:idx val="7"/>
          <c:order val="7"/>
          <c:tx>
            <c:strRef>
              <c:f>Лист1!$I$1</c:f>
              <c:strCache>
                <c:ptCount val="1"/>
                <c:pt idx="0">
                  <c:v>Агропромышленный комплекс</c:v>
                </c:pt>
              </c:strCache>
            </c:strRef>
          </c:tx>
          <c:spPr>
            <a:solidFill>
              <a:srgbClr val="FF0000"/>
            </a:solidFill>
          </c:spPr>
          <c:invertIfNegative val="0"/>
          <c:dLbls>
            <c:dLbl>
              <c:idx val="1"/>
              <c:layout>
                <c:manualLayout>
                  <c:x val="1.3010849432030321E-2"/>
                  <c:y val="4.1016114488571041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 - 12 проектов </c:v>
                </c:pt>
                <c:pt idx="1">
                  <c:v>2022 год - 15 проектов </c:v>
                </c:pt>
              </c:strCache>
            </c:strRef>
          </c:cat>
          <c:val>
            <c:numRef>
              <c:f>Лист1!$I$2:$I$3</c:f>
            </c:numRef>
          </c:val>
        </c:ser>
        <c:ser>
          <c:idx val="8"/>
          <c:order val="8"/>
          <c:tx>
            <c:strRef>
              <c:f>Лист1!$J$1</c:f>
              <c:strCache>
                <c:ptCount val="1"/>
                <c:pt idx="0">
                  <c:v>Физическая культура и спорт2</c:v>
                </c:pt>
              </c:strCache>
            </c:strRef>
          </c:tx>
          <c:spPr>
            <a:solidFill>
              <a:srgbClr val="6600CC"/>
            </a:solidFill>
          </c:spPr>
          <c:invertIfNegative val="0"/>
          <c:dLbls>
            <c:dLbl>
              <c:idx val="1"/>
              <c:layout>
                <c:manualLayout>
                  <c:x val="2.0239099116491611E-2"/>
                  <c:y val="4.1016114488571041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 - 12 проектов </c:v>
                </c:pt>
                <c:pt idx="1">
                  <c:v>2022 год - 15 проектов </c:v>
                </c:pt>
              </c:strCache>
            </c:strRef>
          </c:cat>
          <c:val>
            <c:numRef>
              <c:f>Лист1!$J$2:$J$3</c:f>
            </c:numRef>
          </c:val>
        </c:ser>
        <c:dLbls>
          <c:showLegendKey val="0"/>
          <c:showVal val="0"/>
          <c:showCatName val="0"/>
          <c:showSerName val="0"/>
          <c:showPercent val="0"/>
          <c:showBubbleSize val="0"/>
        </c:dLbls>
        <c:gapWidth val="150"/>
        <c:shape val="box"/>
        <c:axId val="179430912"/>
        <c:axId val="174637632"/>
        <c:axId val="0"/>
      </c:bar3DChart>
      <c:catAx>
        <c:axId val="17943091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74637632"/>
        <c:crosses val="autoZero"/>
        <c:auto val="1"/>
        <c:lblAlgn val="ctr"/>
        <c:lblOffset val="100"/>
        <c:noMultiLvlLbl val="0"/>
      </c:catAx>
      <c:valAx>
        <c:axId val="174637632"/>
        <c:scaling>
          <c:orientation val="minMax"/>
        </c:scaling>
        <c:delete val="1"/>
        <c:axPos val="l"/>
        <c:numFmt formatCode="#,##0.00" sourceLinked="1"/>
        <c:majorTickMark val="out"/>
        <c:minorTickMark val="none"/>
        <c:tickLblPos val="nextTo"/>
        <c:crossAx val="179430912"/>
        <c:crosses val="autoZero"/>
        <c:crossBetween val="between"/>
      </c:valAx>
    </c:plotArea>
    <c:legend>
      <c:legendPos val="r"/>
      <c:layout>
        <c:manualLayout>
          <c:xMode val="edge"/>
          <c:yMode val="edge"/>
          <c:x val="0.77878516685759858"/>
          <c:y val="2.3571993292734912E-2"/>
          <c:w val="0.22121483314240128"/>
          <c:h val="0.92866135028924435"/>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sideWall>
    <c:back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backWall>
    <c:plotArea>
      <c:layout>
        <c:manualLayout>
          <c:layoutTarget val="inner"/>
          <c:xMode val="edge"/>
          <c:yMode val="edge"/>
          <c:x val="1.5800707944102817E-2"/>
          <c:y val="4.0317302789537331E-2"/>
          <c:w val="0.66922501655850852"/>
          <c:h val="0.87461343252382884"/>
        </c:manualLayout>
      </c:layout>
      <c:bar3DChart>
        <c:barDir val="col"/>
        <c:grouping val="clustered"/>
        <c:varyColors val="0"/>
        <c:ser>
          <c:idx val="0"/>
          <c:order val="0"/>
          <c:tx>
            <c:strRef>
              <c:f>Лист1!$B$1</c:f>
              <c:strCache>
                <c:ptCount val="1"/>
                <c:pt idx="0">
                  <c:v>Установленно по БК РФ</c:v>
                </c:pt>
              </c:strCache>
            </c:strRef>
          </c:tx>
          <c:spPr>
            <a:solidFill>
              <a:srgbClr val="00B0F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2020 год - 32,9</c:v>
                </c:pt>
                <c:pt idx="1">
                  <c:v>2021 год - 32,0</c:v>
                </c:pt>
                <c:pt idx="2">
                  <c:v>2022 год - 35,7</c:v>
                </c:pt>
                <c:pt idx="3">
                  <c:v>2023 год - 38,0</c:v>
                </c:pt>
                <c:pt idx="4">
                  <c:v>2024 год - 38,4</c:v>
                </c:pt>
              </c:strCache>
            </c:strRef>
          </c:cat>
          <c:val>
            <c:numRef>
              <c:f>Лист1!$B$2:$B$6</c:f>
              <c:numCache>
                <c:formatCode>General</c:formatCode>
                <c:ptCount val="5"/>
                <c:pt idx="0">
                  <c:v>15</c:v>
                </c:pt>
                <c:pt idx="1">
                  <c:v>15</c:v>
                </c:pt>
                <c:pt idx="2">
                  <c:v>15</c:v>
                </c:pt>
                <c:pt idx="3">
                  <c:v>15</c:v>
                </c:pt>
                <c:pt idx="4">
                  <c:v>15</c:v>
                </c:pt>
              </c:numCache>
            </c:numRef>
          </c:val>
        </c:ser>
        <c:ser>
          <c:idx val="1"/>
          <c:order val="1"/>
          <c:tx>
            <c:strRef>
              <c:f>Лист1!$C$1</c:f>
              <c:strCache>
                <c:ptCount val="1"/>
                <c:pt idx="0">
                  <c:v>Закреплены законом РК  (единый норматив)</c:v>
                </c:pt>
              </c:strCache>
            </c:strRef>
          </c:tx>
          <c:spPr>
            <a:solidFill>
              <a:srgbClr val="92D05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2020 год - 32,9</c:v>
                </c:pt>
                <c:pt idx="1">
                  <c:v>2021 год - 32,0</c:v>
                </c:pt>
                <c:pt idx="2">
                  <c:v>2022 год - 35,7</c:v>
                </c:pt>
                <c:pt idx="3">
                  <c:v>2023 год - 38,0</c:v>
                </c:pt>
                <c:pt idx="4">
                  <c:v>2024 год - 38,4</c:v>
                </c:pt>
              </c:strCache>
            </c:strRef>
          </c:cat>
          <c:val>
            <c:numRef>
              <c:f>Лист1!$C$2:$C$6</c:f>
              <c:numCache>
                <c:formatCode>General</c:formatCode>
                <c:ptCount val="5"/>
                <c:pt idx="0">
                  <c:v>5</c:v>
                </c:pt>
                <c:pt idx="1">
                  <c:v>5</c:v>
                </c:pt>
                <c:pt idx="2">
                  <c:v>5</c:v>
                </c:pt>
                <c:pt idx="3">
                  <c:v>5</c:v>
                </c:pt>
                <c:pt idx="4">
                  <c:v>5</c:v>
                </c:pt>
              </c:numCache>
            </c:numRef>
          </c:val>
        </c:ser>
        <c:ser>
          <c:idx val="2"/>
          <c:order val="2"/>
          <c:tx>
            <c:strRef>
              <c:f>Лист1!$D$1</c:f>
              <c:strCache>
                <c:ptCount val="1"/>
                <c:pt idx="0">
                  <c:v>Закреплены законом РК (дополнительный норматив)</c:v>
                </c:pt>
              </c:strCache>
            </c:strRef>
          </c:tx>
          <c:spPr>
            <a:solidFill>
              <a:srgbClr val="FF66CC"/>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2020 год - 32,9</c:v>
                </c:pt>
                <c:pt idx="1">
                  <c:v>2021 год - 32,0</c:v>
                </c:pt>
                <c:pt idx="2">
                  <c:v>2022 год - 35,7</c:v>
                </c:pt>
                <c:pt idx="3">
                  <c:v>2023 год - 38,0</c:v>
                </c:pt>
                <c:pt idx="4">
                  <c:v>2024 год - 38,4</c:v>
                </c:pt>
              </c:strCache>
            </c:strRef>
          </c:cat>
          <c:val>
            <c:numRef>
              <c:f>Лист1!$D$2:$D$6</c:f>
              <c:numCache>
                <c:formatCode>#,##0.0</c:formatCode>
                <c:ptCount val="5"/>
                <c:pt idx="0" formatCode="General">
                  <c:v>12.9</c:v>
                </c:pt>
                <c:pt idx="1">
                  <c:v>12</c:v>
                </c:pt>
                <c:pt idx="2" formatCode="General">
                  <c:v>15.7</c:v>
                </c:pt>
                <c:pt idx="3" formatCode="General">
                  <c:v>18</c:v>
                </c:pt>
                <c:pt idx="4" formatCode="General">
                  <c:v>18.399999999999999</c:v>
                </c:pt>
              </c:numCache>
            </c:numRef>
          </c:val>
        </c:ser>
        <c:dLbls>
          <c:showLegendKey val="0"/>
          <c:showVal val="0"/>
          <c:showCatName val="0"/>
          <c:showSerName val="0"/>
          <c:showPercent val="0"/>
          <c:showBubbleSize val="0"/>
        </c:dLbls>
        <c:gapWidth val="150"/>
        <c:shape val="cylinder"/>
        <c:axId val="117300736"/>
        <c:axId val="83031680"/>
        <c:axId val="0"/>
      </c:bar3DChart>
      <c:catAx>
        <c:axId val="117300736"/>
        <c:scaling>
          <c:orientation val="minMax"/>
        </c:scaling>
        <c:delete val="0"/>
        <c:axPos val="b"/>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83031680"/>
        <c:crosses val="autoZero"/>
        <c:auto val="1"/>
        <c:lblAlgn val="ctr"/>
        <c:lblOffset val="100"/>
        <c:noMultiLvlLbl val="0"/>
      </c:catAx>
      <c:valAx>
        <c:axId val="83031680"/>
        <c:scaling>
          <c:orientation val="minMax"/>
        </c:scaling>
        <c:delete val="1"/>
        <c:axPos val="l"/>
        <c:numFmt formatCode="General" sourceLinked="1"/>
        <c:majorTickMark val="out"/>
        <c:minorTickMark val="none"/>
        <c:tickLblPos val="nextTo"/>
        <c:crossAx val="117300736"/>
        <c:crosses val="autoZero"/>
        <c:crossBetween val="between"/>
      </c:valAx>
    </c:plotArea>
    <c:legend>
      <c:legendPos val="r"/>
      <c:layout>
        <c:manualLayout>
          <c:xMode val="edge"/>
          <c:yMode val="edge"/>
          <c:x val="0.69795357645687728"/>
          <c:y val="0.34852731299212597"/>
          <c:w val="0.29342785557361206"/>
          <c:h val="0.30294537401574806"/>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2022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Pt>
            <c:idx val="3"/>
            <c:bubble3D val="0"/>
            <c:spPr>
              <a:solidFill>
                <a:srgbClr val="66FFFF"/>
              </a:solidFill>
            </c:spPr>
          </c:dPt>
          <c:dLbls>
            <c:dLbl>
              <c:idx val="0"/>
              <c:layout>
                <c:manualLayout>
                  <c:x val="-9.6070344035847868E-2"/>
                  <c:y val="-5.4608046320827282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Лист1!$A$2:$A$5</c:f>
              <c:strCache>
                <c:ptCount val="4"/>
                <c:pt idx="0">
                  <c:v>Дотации - 8,8%</c:v>
                </c:pt>
                <c:pt idx="1">
                  <c:v>Субсидии -21,7%</c:v>
                </c:pt>
                <c:pt idx="2">
                  <c:v>Субвенции - 66,1%</c:v>
                </c:pt>
                <c:pt idx="3">
                  <c:v>Иные МБТ - 3,5%</c:v>
                </c:pt>
              </c:strCache>
            </c:strRef>
          </c:cat>
          <c:val>
            <c:numRef>
              <c:f>Лист1!$B$2:$B$5</c:f>
              <c:numCache>
                <c:formatCode>#,##0.0</c:formatCode>
                <c:ptCount val="4"/>
                <c:pt idx="0">
                  <c:v>32691.4</c:v>
                </c:pt>
                <c:pt idx="1">
                  <c:v>81023.899999999994</c:v>
                </c:pt>
                <c:pt idx="2">
                  <c:v>246779.6</c:v>
                </c:pt>
                <c:pt idx="3">
                  <c:v>12894.3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1251152135359448"/>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2023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2023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Pt>
            <c:idx val="3"/>
            <c:bubble3D val="0"/>
            <c:spPr>
              <a:solidFill>
                <a:srgbClr val="66FFFF"/>
              </a:solidFill>
            </c:spPr>
          </c:dPt>
          <c:dLbls>
            <c:dLbl>
              <c:idx val="0"/>
              <c:layout>
                <c:manualLayout>
                  <c:x val="-0.10124929534578463"/>
                  <c:y val="-5.087706178959063E-2"/>
                </c:manualLayout>
              </c:layout>
              <c:dLblPos val="bestFit"/>
              <c:showLegendKey val="0"/>
              <c:showVal val="1"/>
              <c:showCatName val="0"/>
              <c:showSerName val="0"/>
              <c:showPercent val="0"/>
              <c:showBubbleSize val="0"/>
            </c:dLbl>
            <c:dLbl>
              <c:idx val="1"/>
              <c:layout>
                <c:manualLayout>
                  <c:x val="0.10124903817271326"/>
                  <c:y val="3.391804119306042E-3"/>
                </c:manualLayout>
              </c:layout>
              <c:dLblPos val="bestFi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Лист1!$A$2:$A$5</c:f>
              <c:strCache>
                <c:ptCount val="4"/>
                <c:pt idx="0">
                  <c:v>Дотации - 0,02%</c:v>
                </c:pt>
                <c:pt idx="1">
                  <c:v>Субсидии - 23,7 %</c:v>
                </c:pt>
                <c:pt idx="2">
                  <c:v>Субвенции - 72,6%</c:v>
                </c:pt>
                <c:pt idx="3">
                  <c:v>Иные МБТ - 3,8%</c:v>
                </c:pt>
              </c:strCache>
            </c:strRef>
          </c:cat>
          <c:val>
            <c:numRef>
              <c:f>Лист1!$B$2:$B$5</c:f>
              <c:numCache>
                <c:formatCode>General</c:formatCode>
                <c:ptCount val="4"/>
                <c:pt idx="0">
                  <c:v>79.7</c:v>
                </c:pt>
                <c:pt idx="1">
                  <c:v>81000</c:v>
                </c:pt>
                <c:pt idx="2">
                  <c:v>248465.7</c:v>
                </c:pt>
                <c:pt idx="3">
                  <c:v>12894.3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011946203508252"/>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2024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2024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Pt>
            <c:idx val="3"/>
            <c:bubble3D val="0"/>
            <c:spPr>
              <a:solidFill>
                <a:srgbClr val="66FFFF"/>
              </a:solidFill>
            </c:spPr>
          </c:dPt>
          <c:dLbls>
            <c:dLbl>
              <c:idx val="0"/>
              <c:layout>
                <c:manualLayout>
                  <c:x val="-0.12178945137783044"/>
                  <c:y val="-3.1847705324331253E-2"/>
                </c:manualLayout>
              </c:layout>
              <c:showLegendKey val="0"/>
              <c:showVal val="1"/>
              <c:showCatName val="0"/>
              <c:showSerName val="0"/>
              <c:showPercent val="0"/>
              <c:showBubbleSize val="0"/>
            </c:dLbl>
            <c:dLbl>
              <c:idx val="1"/>
              <c:layout>
                <c:manualLayout>
                  <c:x val="6.2665619457920374E-2"/>
                  <c:y val="-1.1496880608495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Лист1!$A$2:$A$5</c:f>
              <c:strCache>
                <c:ptCount val="4"/>
                <c:pt idx="0">
                  <c:v>Дотации - 0,1%</c:v>
                </c:pt>
                <c:pt idx="1">
                  <c:v>Субсидии - 23,5%</c:v>
                </c:pt>
                <c:pt idx="2">
                  <c:v>Субвенции - 72,6%</c:v>
                </c:pt>
                <c:pt idx="3">
                  <c:v>Иные МБТ - 3,8%</c:v>
                </c:pt>
              </c:strCache>
            </c:strRef>
          </c:cat>
          <c:val>
            <c:numRef>
              <c:f>Лист1!$B$2:$B$5</c:f>
              <c:numCache>
                <c:formatCode>General</c:formatCode>
                <c:ptCount val="4"/>
                <c:pt idx="0">
                  <c:v>179.8</c:v>
                </c:pt>
                <c:pt idx="1">
                  <c:v>80615.100000000006</c:v>
                </c:pt>
                <c:pt idx="2">
                  <c:v>248525.2</c:v>
                </c:pt>
                <c:pt idx="3">
                  <c:v>13093.8</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39466242433968246"/>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1.5645663026688791E-2"/>
          <c:y val="7.6338964675332618E-2"/>
          <c:w val="0.78288646691586239"/>
          <c:h val="0.92366103532466737"/>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dLbl>
              <c:idx val="0"/>
              <c:layout>
                <c:manualLayout>
                  <c:x val="-1.4223330024262537E-3"/>
                  <c:y val="0.50586230789575493"/>
                </c:manualLayout>
              </c:layout>
              <c:dLblPos val="outEnd"/>
              <c:showLegendKey val="0"/>
              <c:showVal val="1"/>
              <c:showCatName val="0"/>
              <c:showSerName val="0"/>
              <c:showPercent val="0"/>
              <c:showBubbleSize val="0"/>
            </c:dLbl>
            <c:dLbl>
              <c:idx val="1"/>
              <c:layout>
                <c:manualLayout>
                  <c:x val="-1.4224449971508542E-3"/>
                  <c:y val="0.52155742416923312"/>
                </c:manualLayout>
              </c:layout>
              <c:dLblPos val="outEnd"/>
              <c:showLegendKey val="0"/>
              <c:showVal val="1"/>
              <c:showCatName val="0"/>
              <c:showSerName val="0"/>
              <c:showPercent val="0"/>
              <c:showBubbleSize val="0"/>
            </c:dLbl>
            <c:dLbl>
              <c:idx val="2"/>
              <c:layout>
                <c:manualLayout>
                  <c:x val="-5.6893320097050146E-3"/>
                  <c:y val="0.4689876371314472"/>
                </c:manualLayout>
              </c:layout>
              <c:dLblPos val="outEnd"/>
              <c:showLegendKey val="0"/>
              <c:showVal val="1"/>
              <c:showCatName val="0"/>
              <c:showSerName val="0"/>
              <c:showPercent val="0"/>
              <c:showBubbleSize val="0"/>
            </c:dLbl>
            <c:dLbl>
              <c:idx val="3"/>
              <c:layout>
                <c:manualLayout>
                  <c:x val="0"/>
                  <c:y val="0.45158759909857715"/>
                </c:manualLayout>
              </c:layout>
              <c:dLblPos val="outEnd"/>
              <c:showLegendKey val="0"/>
              <c:showVal val="1"/>
              <c:showCatName val="0"/>
              <c:showSerName val="0"/>
              <c:showPercent val="0"/>
              <c:showBubbleSize val="0"/>
            </c:dLbl>
            <c:dLbl>
              <c:idx val="4"/>
              <c:layout>
                <c:manualLayout>
                  <c:x val="-2.8446660048525073E-3"/>
                  <c:y val="0.45609771824637857"/>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2020 год (факт)</c:v>
                </c:pt>
                <c:pt idx="1">
                  <c:v>2021 год (план)</c:v>
                </c:pt>
                <c:pt idx="2">
                  <c:v>2022 год (план)</c:v>
                </c:pt>
                <c:pt idx="3">
                  <c:v>2023 год (план)</c:v>
                </c:pt>
                <c:pt idx="4">
                  <c:v>2024 год (план)</c:v>
                </c:pt>
              </c:strCache>
            </c:strRef>
          </c:cat>
          <c:val>
            <c:numRef>
              <c:f>Лист1!$B$2:$B$6</c:f>
              <c:numCache>
                <c:formatCode>#,##0.00</c:formatCode>
                <c:ptCount val="5"/>
                <c:pt idx="0">
                  <c:v>833360408.14999998</c:v>
                </c:pt>
                <c:pt idx="1">
                  <c:v>676907353.36000001</c:v>
                </c:pt>
                <c:pt idx="2">
                  <c:v>630572216.32000005</c:v>
                </c:pt>
                <c:pt idx="3">
                  <c:v>615429723.53999996</c:v>
                </c:pt>
                <c:pt idx="4">
                  <c:v>622901048.38999999</c:v>
                </c:pt>
              </c:numCache>
            </c:numRef>
          </c:val>
        </c:ser>
        <c:ser>
          <c:idx val="1"/>
          <c:order val="1"/>
          <c:tx>
            <c:strRef>
              <c:f>Лист1!$C$1</c:f>
              <c:strCache>
                <c:ptCount val="1"/>
                <c:pt idx="0">
                  <c:v>Расходы</c:v>
                </c:pt>
              </c:strCache>
            </c:strRef>
          </c:tx>
          <c:spPr>
            <a:solidFill>
              <a:srgbClr val="92D050"/>
            </a:solidFill>
          </c:spPr>
          <c:invertIfNegative val="0"/>
          <c:dLbls>
            <c:dLbl>
              <c:idx val="0"/>
              <c:layout>
                <c:manualLayout>
                  <c:x val="0"/>
                  <c:y val="0.50512788006093989"/>
                </c:manualLayout>
              </c:layout>
              <c:dLblPos val="outEnd"/>
              <c:showLegendKey val="0"/>
              <c:showVal val="1"/>
              <c:showCatName val="0"/>
              <c:showSerName val="0"/>
              <c:showPercent val="0"/>
              <c:showBubbleSize val="0"/>
            </c:dLbl>
            <c:dLbl>
              <c:idx val="1"/>
              <c:layout>
                <c:manualLayout>
                  <c:x val="-4.2669990072787614E-3"/>
                  <c:y val="0.53877112299699015"/>
                </c:manualLayout>
              </c:layout>
              <c:dLblPos val="outEnd"/>
              <c:showLegendKey val="0"/>
              <c:showVal val="1"/>
              <c:showCatName val="0"/>
              <c:showSerName val="0"/>
              <c:showPercent val="0"/>
              <c:showBubbleSize val="0"/>
            </c:dLbl>
            <c:dLbl>
              <c:idx val="2"/>
              <c:layout>
                <c:manualLayout>
                  <c:x val="-1.1199472460049242E-7"/>
                  <c:y val="0.46908353898041305"/>
                </c:manualLayout>
              </c:layout>
              <c:dLblPos val="outEnd"/>
              <c:showLegendKey val="0"/>
              <c:showVal val="1"/>
              <c:showCatName val="0"/>
              <c:showSerName val="0"/>
              <c:showPercent val="0"/>
              <c:showBubbleSize val="0"/>
            </c:dLbl>
            <c:dLbl>
              <c:idx val="3"/>
              <c:layout>
                <c:manualLayout>
                  <c:x val="4.2669990072787614E-3"/>
                  <c:y val="0.45160863739592871"/>
                </c:manualLayout>
              </c:layout>
              <c:dLblPos val="outEnd"/>
              <c:showLegendKey val="0"/>
              <c:showVal val="1"/>
              <c:showCatName val="0"/>
              <c:showSerName val="0"/>
              <c:showPercent val="0"/>
              <c:showBubbleSize val="0"/>
            </c:dLbl>
            <c:dLbl>
              <c:idx val="4"/>
              <c:layout>
                <c:manualLayout>
                  <c:x val="1.4223330024262537E-3"/>
                  <c:y val="0.45611875654373013"/>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2020 год (факт)</c:v>
                </c:pt>
                <c:pt idx="1">
                  <c:v>2021 год (план)</c:v>
                </c:pt>
                <c:pt idx="2">
                  <c:v>2022 год (план)</c:v>
                </c:pt>
                <c:pt idx="3">
                  <c:v>2023 год (план)</c:v>
                </c:pt>
                <c:pt idx="4">
                  <c:v>2024 год (план)</c:v>
                </c:pt>
              </c:strCache>
            </c:strRef>
          </c:cat>
          <c:val>
            <c:numRef>
              <c:f>Лист1!$C$2:$C$6</c:f>
              <c:numCache>
                <c:formatCode>#,##0.00</c:formatCode>
                <c:ptCount val="5"/>
                <c:pt idx="0">
                  <c:v>848233483.37</c:v>
                </c:pt>
                <c:pt idx="1">
                  <c:v>687381772.36000001</c:v>
                </c:pt>
                <c:pt idx="2">
                  <c:v>630622216.32000005</c:v>
                </c:pt>
                <c:pt idx="3">
                  <c:v>615479723.53999996</c:v>
                </c:pt>
                <c:pt idx="4">
                  <c:v>622951048.38999999</c:v>
                </c:pt>
              </c:numCache>
            </c:numRef>
          </c:val>
        </c:ser>
        <c:ser>
          <c:idx val="2"/>
          <c:order val="2"/>
          <c:tx>
            <c:strRef>
              <c:f>Лист1!$D$1</c:f>
              <c:strCache>
                <c:ptCount val="1"/>
                <c:pt idx="0">
                  <c:v>Дефицит/профицит</c:v>
                </c:pt>
              </c:strCache>
            </c:strRef>
          </c:tx>
          <c:spPr>
            <a:solidFill>
              <a:srgbClr val="FF0000"/>
            </a:solidFill>
          </c:spPr>
          <c:invertIfNegative val="0"/>
          <c:dLbls>
            <c:dLbl>
              <c:idx val="0"/>
              <c:layout>
                <c:manualLayout>
                  <c:x val="1.4223330024262537E-3"/>
                  <c:y val="0.20125754373233609"/>
                </c:manualLayout>
              </c:layout>
              <c:dLblPos val="outEnd"/>
              <c:showLegendKey val="0"/>
              <c:showVal val="1"/>
              <c:showCatName val="0"/>
              <c:showSerName val="0"/>
              <c:showPercent val="0"/>
              <c:showBubbleSize val="0"/>
            </c:dLbl>
            <c:dLbl>
              <c:idx val="1"/>
              <c:layout>
                <c:manualLayout>
                  <c:x val="-1.0327033555411406E-3"/>
                  <c:y val="0.18259739365550526"/>
                </c:manualLayout>
              </c:layout>
              <c:dLblPos val="outEnd"/>
              <c:showLegendKey val="0"/>
              <c:showVal val="1"/>
              <c:showCatName val="0"/>
              <c:showSerName val="0"/>
              <c:showPercent val="0"/>
              <c:showBubbleSize val="0"/>
            </c:dLbl>
            <c:dLbl>
              <c:idx val="2"/>
              <c:layout>
                <c:manualLayout>
                  <c:x val="-2.3182907992301931E-3"/>
                  <c:y val="0.25704400446776932"/>
                </c:manualLayout>
              </c:layout>
              <c:dLblPos val="outEnd"/>
              <c:showLegendKey val="0"/>
              <c:showVal val="1"/>
              <c:showCatName val="0"/>
              <c:showSerName val="0"/>
              <c:showPercent val="0"/>
              <c:showBubbleSize val="0"/>
            </c:dLbl>
            <c:dLbl>
              <c:idx val="3"/>
              <c:layout>
                <c:manualLayout>
                  <c:x val="-5.9424400873021276E-3"/>
                  <c:y val="0.23926691643041836"/>
                </c:manualLayout>
              </c:layout>
              <c:dLblPos val="outEnd"/>
              <c:showLegendKey val="0"/>
              <c:showVal val="1"/>
              <c:showCatName val="0"/>
              <c:showSerName val="0"/>
              <c:showPercent val="0"/>
              <c:showBubbleSize val="0"/>
            </c:dLbl>
            <c:dLbl>
              <c:idx val="4"/>
              <c:layout>
                <c:manualLayout>
                  <c:x val="-1.4224449971508542E-3"/>
                  <c:y val="0.21913681778539407"/>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2020 год (факт)</c:v>
                </c:pt>
                <c:pt idx="1">
                  <c:v>2021 год (план)</c:v>
                </c:pt>
                <c:pt idx="2">
                  <c:v>2022 год (план)</c:v>
                </c:pt>
                <c:pt idx="3">
                  <c:v>2023 год (план)</c:v>
                </c:pt>
                <c:pt idx="4">
                  <c:v>2024 год (план)</c:v>
                </c:pt>
              </c:strCache>
            </c:strRef>
          </c:cat>
          <c:val>
            <c:numRef>
              <c:f>Лист1!$D$2:$D$6</c:f>
              <c:numCache>
                <c:formatCode>#,##0.00</c:formatCode>
                <c:ptCount val="5"/>
                <c:pt idx="0">
                  <c:v>-14873075.220000029</c:v>
                </c:pt>
                <c:pt idx="1">
                  <c:v>-10474419</c:v>
                </c:pt>
                <c:pt idx="2">
                  <c:v>-50000</c:v>
                </c:pt>
                <c:pt idx="3">
                  <c:v>-50000</c:v>
                </c:pt>
                <c:pt idx="4">
                  <c:v>-50000</c:v>
                </c:pt>
              </c:numCache>
            </c:numRef>
          </c:val>
        </c:ser>
        <c:dLbls>
          <c:showLegendKey val="0"/>
          <c:showVal val="0"/>
          <c:showCatName val="0"/>
          <c:showSerName val="0"/>
          <c:showPercent val="0"/>
          <c:showBubbleSize val="0"/>
        </c:dLbls>
        <c:gapWidth val="150"/>
        <c:axId val="127300608"/>
        <c:axId val="117813184"/>
      </c:barChart>
      <c:catAx>
        <c:axId val="12730060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17813184"/>
        <c:crosses val="autoZero"/>
        <c:auto val="1"/>
        <c:lblAlgn val="ctr"/>
        <c:lblOffset val="100"/>
        <c:noMultiLvlLbl val="0"/>
      </c:catAx>
      <c:valAx>
        <c:axId val="117813184"/>
        <c:scaling>
          <c:orientation val="minMax"/>
        </c:scaling>
        <c:delete val="1"/>
        <c:axPos val="l"/>
        <c:majorGridlines>
          <c:spPr>
            <a:ln>
              <a:noFill/>
            </a:ln>
          </c:spPr>
        </c:majorGridlines>
        <c:numFmt formatCode="#,##0.00" sourceLinked="1"/>
        <c:majorTickMark val="out"/>
        <c:minorTickMark val="none"/>
        <c:tickLblPos val="nextTo"/>
        <c:crossAx val="127300608"/>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5DECA1-2B01-4504-A7E8-DC41037E885E}" type="doc">
      <dgm:prSet loTypeId="urn:microsoft.com/office/officeart/2005/8/layout/cycle3" loCatId="cycle" qsTypeId="urn:microsoft.com/office/officeart/2005/8/quickstyle/3d3" qsCatId="3D" csTypeId="urn:microsoft.com/office/officeart/2005/8/colors/colorful1" csCatId="colorful" phldr="1"/>
      <dgm:spPr/>
      <dgm:t>
        <a:bodyPr/>
        <a:lstStyle/>
        <a:p>
          <a:endParaRPr lang="ru-RU"/>
        </a:p>
      </dgm:t>
    </dgm:pt>
    <dgm:pt modelId="{4FF5CE33-F3F0-4BCD-BEAE-ACE8EE144FB2}">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FD64429-4BFD-4543-8803-E164AD92928C}" type="par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93FDE4E4-1FE1-4FB7-8840-DFE2EA920925}" type="sib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AE18EE88-A7A3-4BC7-8F87-A2AA7373D9C7}">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3D8EDA0-93CA-4215-B2BB-2C703C6BF3C6}" type="par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D4CD79E4-8944-40AE-BD41-89A7C5C2857C}" type="sib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710F1D7B-049C-49FF-A0EF-886019FCD96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A4463CAF-0CBC-4DEE-B19A-C33E6BBF47E0}" type="par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C982AD2E-43AA-44B1-9CC6-FC03544CB38D}" type="sib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B76385A8-28C1-4881-9F2E-11BAA982F74A}">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150CC53-39BD-4C3C-A780-024C3F410F20}" type="par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9747DAF1-4C4C-4BC4-A4AE-FF378AEA0038}" type="sib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8A4DE233-AB50-49D3-9295-57F389846070}">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D4D9E7D5-2A08-4953-B065-5AFB293D3708}" type="par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23318540-73B3-4ABA-9AE7-5B4FEB7B4A83}" type="sib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CBFAF694-F662-44E8-9820-CE5105396193}">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8CA41B-8D4E-4359-B719-6BC93BD666EC}" type="par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2F43DF61-5477-4567-9913-4EDC1BCB545B}" type="sib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B79CB4FD-6C44-49BE-99D6-DD2E09BA19E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4D88E367-899B-49D7-85EA-B12765D504C1}" type="par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7435923A-8A82-4955-9832-CF62E7163F00}" type="sib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0492CF3F-513F-428D-AD38-EF2254AA8C9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детских дошкольных учреждений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воспитанников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04B9F80-1E50-4137-B3F3-91D7F05C6C40}" type="par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2558F0BA-9E16-4AE4-8B99-210DB7D17901}" type="sib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E3F6847B-678C-4003-9B7F-107385D6779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892BCAE-F354-44F6-971F-8FC228C6180D}" type="par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FD29D7D7-E048-4E7C-85EE-5BC5151627AE}" type="sib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E463947C-4BDF-4615-A172-D1B523E76C16}">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D8EB33A-16C3-4198-BFDA-2A9EEEF3545B}" type="par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36E62C13-5D9B-4148-9F08-3D5315CA5017}" type="sib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9B89187F-2AE3-486C-AE0D-2334C0E59FD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75A82B-548E-4164-BC64-397EC4384841}" type="par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AF6A9616-EB32-4413-9911-F6265CC6866C}" type="sib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387E63D7-B1EE-40DC-8268-68CAB519C162}" type="pres">
      <dgm:prSet presAssocID="{055DECA1-2B01-4504-A7E8-DC41037E885E}" presName="Name0" presStyleCnt="0">
        <dgm:presLayoutVars>
          <dgm:dir/>
          <dgm:resizeHandles val="exact"/>
        </dgm:presLayoutVars>
      </dgm:prSet>
      <dgm:spPr/>
      <dgm:t>
        <a:bodyPr/>
        <a:lstStyle/>
        <a:p>
          <a:endParaRPr lang="ru-RU"/>
        </a:p>
      </dgm:t>
    </dgm:pt>
    <dgm:pt modelId="{640C0C3C-E199-4137-B41B-654FD830930A}" type="pres">
      <dgm:prSet presAssocID="{055DECA1-2B01-4504-A7E8-DC41037E885E}" presName="cycle" presStyleCnt="0"/>
      <dgm:spPr/>
    </dgm:pt>
    <dgm:pt modelId="{129FBFD4-6894-4ACF-8753-AB78E8DF4768}" type="pres">
      <dgm:prSet presAssocID="{B79CB4FD-6C44-49BE-99D6-DD2E09BA19E9}" presName="nodeFirstNode" presStyleLbl="node1" presStyleIdx="0" presStyleCnt="11" custScaleX="113212" custRadScaleRad="96290" custRadScaleInc="-793">
        <dgm:presLayoutVars>
          <dgm:bulletEnabled val="1"/>
        </dgm:presLayoutVars>
      </dgm:prSet>
      <dgm:spPr/>
      <dgm:t>
        <a:bodyPr/>
        <a:lstStyle/>
        <a:p>
          <a:endParaRPr lang="ru-RU"/>
        </a:p>
      </dgm:t>
    </dgm:pt>
    <dgm:pt modelId="{044EA292-1422-4A7F-A089-F7735471B76B}" type="pres">
      <dgm:prSet presAssocID="{7435923A-8A82-4955-9832-CF62E7163F00}" presName="sibTransFirstNode" presStyleLbl="bgShp" presStyleIdx="0" presStyleCnt="1" custLinFactNeighborX="83" custLinFactNeighborY="401"/>
      <dgm:spPr/>
      <dgm:t>
        <a:bodyPr/>
        <a:lstStyle/>
        <a:p>
          <a:endParaRPr lang="ru-RU"/>
        </a:p>
      </dgm:t>
    </dgm:pt>
    <dgm:pt modelId="{DD2469A1-5DBB-4270-9D27-47E8530D3C4A}" type="pres">
      <dgm:prSet presAssocID="{CBFAF694-F662-44E8-9820-CE5105396193}" presName="nodeFollowingNodes" presStyleLbl="node1" presStyleIdx="1" presStyleCnt="11" custScaleX="120387" custRadScaleRad="111319" custRadScaleInc="29411">
        <dgm:presLayoutVars>
          <dgm:bulletEnabled val="1"/>
        </dgm:presLayoutVars>
      </dgm:prSet>
      <dgm:spPr/>
      <dgm:t>
        <a:bodyPr/>
        <a:lstStyle/>
        <a:p>
          <a:endParaRPr lang="ru-RU"/>
        </a:p>
      </dgm:t>
    </dgm:pt>
    <dgm:pt modelId="{1CE4C7E2-05EB-443D-B98F-01F40FDC5167}" type="pres">
      <dgm:prSet presAssocID="{4FF5CE33-F3F0-4BCD-BEAE-ACE8EE144FB2}" presName="nodeFollowingNodes" presStyleLbl="node1" presStyleIdx="2" presStyleCnt="11">
        <dgm:presLayoutVars>
          <dgm:bulletEnabled val="1"/>
        </dgm:presLayoutVars>
      </dgm:prSet>
      <dgm:spPr/>
      <dgm:t>
        <a:bodyPr/>
        <a:lstStyle/>
        <a:p>
          <a:endParaRPr lang="ru-RU"/>
        </a:p>
      </dgm:t>
    </dgm:pt>
    <dgm:pt modelId="{0DCB4A8F-CAE6-4FF7-86E9-48070A3AAE57}" type="pres">
      <dgm:prSet presAssocID="{0492CF3F-513F-428D-AD38-EF2254AA8C99}" presName="nodeFollowingNodes" presStyleLbl="node1" presStyleIdx="3" presStyleCnt="11" custScaleY="152539" custRadScaleRad="99872" custRadScaleInc="-6998">
        <dgm:presLayoutVars>
          <dgm:bulletEnabled val="1"/>
        </dgm:presLayoutVars>
      </dgm:prSet>
      <dgm:spPr/>
      <dgm:t>
        <a:bodyPr/>
        <a:lstStyle/>
        <a:p>
          <a:endParaRPr lang="ru-RU"/>
        </a:p>
      </dgm:t>
    </dgm:pt>
    <dgm:pt modelId="{B46FE85F-182F-456C-9086-657AF672E788}" type="pres">
      <dgm:prSet presAssocID="{E3F6847B-678C-4003-9B7F-107385D6779C}" presName="nodeFollowingNodes" presStyleLbl="node1" presStyleIdx="4" presStyleCnt="11" custScaleY="132847" custRadScaleRad="101810" custRadScaleInc="-9527">
        <dgm:presLayoutVars>
          <dgm:bulletEnabled val="1"/>
        </dgm:presLayoutVars>
      </dgm:prSet>
      <dgm:spPr/>
      <dgm:t>
        <a:bodyPr/>
        <a:lstStyle/>
        <a:p>
          <a:endParaRPr lang="ru-RU"/>
        </a:p>
      </dgm:t>
    </dgm:pt>
    <dgm:pt modelId="{EBC2863C-9D25-422A-B019-7C2E992B9C3F}" type="pres">
      <dgm:prSet presAssocID="{E463947C-4BDF-4615-A172-D1B523E76C16}" presName="nodeFollowingNodes" presStyleLbl="node1" presStyleIdx="5" presStyleCnt="11" custScaleY="132357">
        <dgm:presLayoutVars>
          <dgm:bulletEnabled val="1"/>
        </dgm:presLayoutVars>
      </dgm:prSet>
      <dgm:spPr/>
      <dgm:t>
        <a:bodyPr/>
        <a:lstStyle/>
        <a:p>
          <a:endParaRPr lang="ru-RU"/>
        </a:p>
      </dgm:t>
    </dgm:pt>
    <dgm:pt modelId="{84455012-1B4C-48DE-ABA6-8D61AE1CD854}" type="pres">
      <dgm:prSet presAssocID="{9B89187F-2AE3-486C-AE0D-2334C0E59FDC}" presName="nodeFollowingNodes" presStyleLbl="node1" presStyleIdx="6" presStyleCnt="11" custScaleY="137627">
        <dgm:presLayoutVars>
          <dgm:bulletEnabled val="1"/>
        </dgm:presLayoutVars>
      </dgm:prSet>
      <dgm:spPr/>
      <dgm:t>
        <a:bodyPr/>
        <a:lstStyle/>
        <a:p>
          <a:endParaRPr lang="ru-RU"/>
        </a:p>
      </dgm:t>
    </dgm:pt>
    <dgm:pt modelId="{2FC08B1F-0B8F-4D5E-B715-FC054A6433B6}" type="pres">
      <dgm:prSet presAssocID="{AE18EE88-A7A3-4BC7-8F87-A2AA7373D9C7}" presName="nodeFollowingNodes" presStyleLbl="node1" presStyleIdx="7" presStyleCnt="11" custScaleX="142900" custScaleY="153387" custRadScaleRad="98583" custRadScaleInc="30665">
        <dgm:presLayoutVars>
          <dgm:bulletEnabled val="1"/>
        </dgm:presLayoutVars>
      </dgm:prSet>
      <dgm:spPr/>
      <dgm:t>
        <a:bodyPr/>
        <a:lstStyle/>
        <a:p>
          <a:endParaRPr lang="ru-RU"/>
        </a:p>
      </dgm:t>
    </dgm:pt>
    <dgm:pt modelId="{B97C0806-0045-4A56-9A1A-C707FA5D8345}" type="pres">
      <dgm:prSet presAssocID="{710F1D7B-049C-49FF-A0EF-886019FCD96C}" presName="nodeFollowingNodes" presStyleLbl="node1" presStyleIdx="8" presStyleCnt="11" custRadScaleRad="100351" custRadScaleInc="19655">
        <dgm:presLayoutVars>
          <dgm:bulletEnabled val="1"/>
        </dgm:presLayoutVars>
      </dgm:prSet>
      <dgm:spPr/>
      <dgm:t>
        <a:bodyPr/>
        <a:lstStyle/>
        <a:p>
          <a:endParaRPr lang="ru-RU"/>
        </a:p>
      </dgm:t>
    </dgm:pt>
    <dgm:pt modelId="{33461523-51FB-448B-84F3-2D63172C7612}" type="pres">
      <dgm:prSet presAssocID="{B76385A8-28C1-4881-9F2E-11BAA982F74A}" presName="nodeFollowingNodes" presStyleLbl="node1" presStyleIdx="9" presStyleCnt="11">
        <dgm:presLayoutVars>
          <dgm:bulletEnabled val="1"/>
        </dgm:presLayoutVars>
      </dgm:prSet>
      <dgm:spPr/>
      <dgm:t>
        <a:bodyPr/>
        <a:lstStyle/>
        <a:p>
          <a:endParaRPr lang="ru-RU"/>
        </a:p>
      </dgm:t>
    </dgm:pt>
    <dgm:pt modelId="{1EBC28EF-D805-4088-88C4-097EE1E5EA7C}" type="pres">
      <dgm:prSet presAssocID="{8A4DE233-AB50-49D3-9295-57F389846070}" presName="nodeFollowingNodes" presStyleLbl="node1" presStyleIdx="10" presStyleCnt="11" custRadScaleRad="105030" custRadScaleInc="-15962">
        <dgm:presLayoutVars>
          <dgm:bulletEnabled val="1"/>
        </dgm:presLayoutVars>
      </dgm:prSet>
      <dgm:spPr/>
      <dgm:t>
        <a:bodyPr/>
        <a:lstStyle/>
        <a:p>
          <a:endParaRPr lang="ru-RU"/>
        </a:p>
      </dgm:t>
    </dgm:pt>
  </dgm:ptLst>
  <dgm:cxnLst>
    <dgm:cxn modelId="{274E05B6-B191-4D12-9D78-AFE3EA4EE0A6}" type="presOf" srcId="{B76385A8-28C1-4881-9F2E-11BAA982F74A}" destId="{33461523-51FB-448B-84F3-2D63172C7612}" srcOrd="0" destOrd="0" presId="urn:microsoft.com/office/officeart/2005/8/layout/cycle3"/>
    <dgm:cxn modelId="{CEE829C8-2365-45C0-8A58-D22EE58D4906}" type="presOf" srcId="{9B89187F-2AE3-486C-AE0D-2334C0E59FDC}" destId="{84455012-1B4C-48DE-ABA6-8D61AE1CD854}" srcOrd="0" destOrd="0" presId="urn:microsoft.com/office/officeart/2005/8/layout/cycle3"/>
    <dgm:cxn modelId="{B2CF4E17-B132-459D-95D6-687A341A8DC5}" type="presOf" srcId="{E463947C-4BDF-4615-A172-D1B523E76C16}" destId="{EBC2863C-9D25-422A-B019-7C2E992B9C3F}" srcOrd="0" destOrd="0" presId="urn:microsoft.com/office/officeart/2005/8/layout/cycle3"/>
    <dgm:cxn modelId="{05342F40-E8F5-4DB4-9DBF-B074DF9068F1}" srcId="{055DECA1-2B01-4504-A7E8-DC41037E885E}" destId="{0492CF3F-513F-428D-AD38-EF2254AA8C99}" srcOrd="3" destOrd="0" parTransId="{604B9F80-1E50-4137-B3F3-91D7F05C6C40}" sibTransId="{2558F0BA-9E16-4AE4-8B99-210DB7D17901}"/>
    <dgm:cxn modelId="{6E8BA91B-80AF-485C-9392-8B550F61C3D9}" type="presOf" srcId="{AE18EE88-A7A3-4BC7-8F87-A2AA7373D9C7}" destId="{2FC08B1F-0B8F-4D5E-B715-FC054A6433B6}" srcOrd="0" destOrd="0" presId="urn:microsoft.com/office/officeart/2005/8/layout/cycle3"/>
    <dgm:cxn modelId="{246601C2-A81F-4F6A-99CF-AC9CB487D3E3}" srcId="{055DECA1-2B01-4504-A7E8-DC41037E885E}" destId="{B79CB4FD-6C44-49BE-99D6-DD2E09BA19E9}" srcOrd="0" destOrd="0" parTransId="{4D88E367-899B-49D7-85EA-B12765D504C1}" sibTransId="{7435923A-8A82-4955-9832-CF62E7163F00}"/>
    <dgm:cxn modelId="{3DA23933-A9AE-4AAD-87AA-2B793D3E38DF}" srcId="{055DECA1-2B01-4504-A7E8-DC41037E885E}" destId="{E463947C-4BDF-4615-A172-D1B523E76C16}" srcOrd="5" destOrd="0" parTransId="{FD8EB33A-16C3-4198-BFDA-2A9EEEF3545B}" sibTransId="{36E62C13-5D9B-4148-9F08-3D5315CA5017}"/>
    <dgm:cxn modelId="{4A219322-BB2F-4CC6-8971-3B76807C9B2D}" type="presOf" srcId="{CBFAF694-F662-44E8-9820-CE5105396193}" destId="{DD2469A1-5DBB-4270-9D27-47E8530D3C4A}" srcOrd="0" destOrd="0" presId="urn:microsoft.com/office/officeart/2005/8/layout/cycle3"/>
    <dgm:cxn modelId="{B359973B-6D15-45E7-9399-30658A150708}" srcId="{055DECA1-2B01-4504-A7E8-DC41037E885E}" destId="{9B89187F-2AE3-486C-AE0D-2334C0E59FDC}" srcOrd="6" destOrd="0" parTransId="{7475A82B-548E-4164-BC64-397EC4384841}" sibTransId="{AF6A9616-EB32-4413-9911-F6265CC6866C}"/>
    <dgm:cxn modelId="{05D375B1-2335-4FE7-B85E-F5687B9F64C1}" srcId="{055DECA1-2B01-4504-A7E8-DC41037E885E}" destId="{E3F6847B-678C-4003-9B7F-107385D6779C}" srcOrd="4" destOrd="0" parTransId="{F892BCAE-F354-44F6-971F-8FC228C6180D}" sibTransId="{FD29D7D7-E048-4E7C-85EE-5BC5151627AE}"/>
    <dgm:cxn modelId="{8E76AEA8-1262-4E73-BD97-5A5EC4347F05}" type="presOf" srcId="{0492CF3F-513F-428D-AD38-EF2254AA8C99}" destId="{0DCB4A8F-CAE6-4FF7-86E9-48070A3AAE57}" srcOrd="0" destOrd="0" presId="urn:microsoft.com/office/officeart/2005/8/layout/cycle3"/>
    <dgm:cxn modelId="{50AF1886-3626-4471-8C6A-038D4A6D7E32}" type="presOf" srcId="{710F1D7B-049C-49FF-A0EF-886019FCD96C}" destId="{B97C0806-0045-4A56-9A1A-C707FA5D8345}" srcOrd="0" destOrd="0" presId="urn:microsoft.com/office/officeart/2005/8/layout/cycle3"/>
    <dgm:cxn modelId="{2AE90C05-2FC1-49BA-88F6-1CD519AE29FB}" type="presOf" srcId="{E3F6847B-678C-4003-9B7F-107385D6779C}" destId="{B46FE85F-182F-456C-9086-657AF672E788}" srcOrd="0" destOrd="0" presId="urn:microsoft.com/office/officeart/2005/8/layout/cycle3"/>
    <dgm:cxn modelId="{8A2B532A-F596-4D2D-88D7-5CF0D1F71824}" srcId="{055DECA1-2B01-4504-A7E8-DC41037E885E}" destId="{CBFAF694-F662-44E8-9820-CE5105396193}" srcOrd="1" destOrd="0" parTransId="{748CA41B-8D4E-4359-B719-6BC93BD666EC}" sibTransId="{2F43DF61-5477-4567-9913-4EDC1BCB545B}"/>
    <dgm:cxn modelId="{E47CFB59-3392-41C1-8E22-32A74FE2A772}" srcId="{055DECA1-2B01-4504-A7E8-DC41037E885E}" destId="{4FF5CE33-F3F0-4BCD-BEAE-ACE8EE144FB2}" srcOrd="2" destOrd="0" parTransId="{6FD64429-4BFD-4543-8803-E164AD92928C}" sibTransId="{93FDE4E4-1FE1-4FB7-8840-DFE2EA920925}"/>
    <dgm:cxn modelId="{A5EAB0F3-74E6-4646-9D3D-7C4A209B67D3}" type="presOf" srcId="{B79CB4FD-6C44-49BE-99D6-DD2E09BA19E9}" destId="{129FBFD4-6894-4ACF-8753-AB78E8DF4768}" srcOrd="0" destOrd="0" presId="urn:microsoft.com/office/officeart/2005/8/layout/cycle3"/>
    <dgm:cxn modelId="{CECD1248-D9B2-4630-B3B2-1779BB9619B4}" type="presOf" srcId="{8A4DE233-AB50-49D3-9295-57F389846070}" destId="{1EBC28EF-D805-4088-88C4-097EE1E5EA7C}" srcOrd="0" destOrd="0" presId="urn:microsoft.com/office/officeart/2005/8/layout/cycle3"/>
    <dgm:cxn modelId="{1BF4C2AA-C93D-43AD-B418-2ED94281E20B}" srcId="{055DECA1-2B01-4504-A7E8-DC41037E885E}" destId="{B76385A8-28C1-4881-9F2E-11BAA982F74A}" srcOrd="9" destOrd="0" parTransId="{8150CC53-39BD-4C3C-A780-024C3F410F20}" sibTransId="{9747DAF1-4C4C-4BC4-A4AE-FF378AEA0038}"/>
    <dgm:cxn modelId="{43D714DD-2FEA-4F9D-9B9E-584C4A3D912C}" srcId="{055DECA1-2B01-4504-A7E8-DC41037E885E}" destId="{AE18EE88-A7A3-4BC7-8F87-A2AA7373D9C7}" srcOrd="7" destOrd="0" parTransId="{83D8EDA0-93CA-4215-B2BB-2C703C6BF3C6}" sibTransId="{D4CD79E4-8944-40AE-BD41-89A7C5C2857C}"/>
    <dgm:cxn modelId="{1EFC8B3C-6B41-4536-8A41-E01FA6F430D3}" type="presOf" srcId="{055DECA1-2B01-4504-A7E8-DC41037E885E}" destId="{387E63D7-B1EE-40DC-8268-68CAB519C162}" srcOrd="0" destOrd="0" presId="urn:microsoft.com/office/officeart/2005/8/layout/cycle3"/>
    <dgm:cxn modelId="{6A916953-7736-4E3E-B989-8ECBFBB311C6}" srcId="{055DECA1-2B01-4504-A7E8-DC41037E885E}" destId="{8A4DE233-AB50-49D3-9295-57F389846070}" srcOrd="10" destOrd="0" parTransId="{D4D9E7D5-2A08-4953-B065-5AFB293D3708}" sibTransId="{23318540-73B3-4ABA-9AE7-5B4FEB7B4A83}"/>
    <dgm:cxn modelId="{83233DD1-5D73-4D69-8322-D4BAD75BD2AF}" type="presOf" srcId="{7435923A-8A82-4955-9832-CF62E7163F00}" destId="{044EA292-1422-4A7F-A089-F7735471B76B}" srcOrd="0" destOrd="0" presId="urn:microsoft.com/office/officeart/2005/8/layout/cycle3"/>
    <dgm:cxn modelId="{B5B6E336-A85A-442B-9903-565F5BC23989}" srcId="{055DECA1-2B01-4504-A7E8-DC41037E885E}" destId="{710F1D7B-049C-49FF-A0EF-886019FCD96C}" srcOrd="8" destOrd="0" parTransId="{A4463CAF-0CBC-4DEE-B19A-C33E6BBF47E0}" sibTransId="{C982AD2E-43AA-44B1-9CC6-FC03544CB38D}"/>
    <dgm:cxn modelId="{D5F1BD54-765F-409F-B785-F5F66F4D6AAF}" type="presOf" srcId="{4FF5CE33-F3F0-4BCD-BEAE-ACE8EE144FB2}" destId="{1CE4C7E2-05EB-443D-B98F-01F40FDC5167}" srcOrd="0" destOrd="0" presId="urn:microsoft.com/office/officeart/2005/8/layout/cycle3"/>
    <dgm:cxn modelId="{8418BA13-4D4C-4AD5-9F83-2E0BA44448FF}" type="presParOf" srcId="{387E63D7-B1EE-40DC-8268-68CAB519C162}" destId="{640C0C3C-E199-4137-B41B-654FD830930A}" srcOrd="0" destOrd="0" presId="urn:microsoft.com/office/officeart/2005/8/layout/cycle3"/>
    <dgm:cxn modelId="{FD8508E1-E499-4DE8-AF89-1F8E0B0515EA}" type="presParOf" srcId="{640C0C3C-E199-4137-B41B-654FD830930A}" destId="{129FBFD4-6894-4ACF-8753-AB78E8DF4768}" srcOrd="0" destOrd="0" presId="urn:microsoft.com/office/officeart/2005/8/layout/cycle3"/>
    <dgm:cxn modelId="{52BF6211-953A-435C-8EEE-51FB5C66B718}" type="presParOf" srcId="{640C0C3C-E199-4137-B41B-654FD830930A}" destId="{044EA292-1422-4A7F-A089-F7735471B76B}" srcOrd="1" destOrd="0" presId="urn:microsoft.com/office/officeart/2005/8/layout/cycle3"/>
    <dgm:cxn modelId="{0E0CA1EC-6450-4F11-95CB-66725F31F5DB}" type="presParOf" srcId="{640C0C3C-E199-4137-B41B-654FD830930A}" destId="{DD2469A1-5DBB-4270-9D27-47E8530D3C4A}" srcOrd="2" destOrd="0" presId="urn:microsoft.com/office/officeart/2005/8/layout/cycle3"/>
    <dgm:cxn modelId="{478A5636-03BB-44B7-8C17-21276192E60B}" type="presParOf" srcId="{640C0C3C-E199-4137-B41B-654FD830930A}" destId="{1CE4C7E2-05EB-443D-B98F-01F40FDC5167}" srcOrd="3" destOrd="0" presId="urn:microsoft.com/office/officeart/2005/8/layout/cycle3"/>
    <dgm:cxn modelId="{1D89D397-4671-4566-85C4-69E2FA2DF28C}" type="presParOf" srcId="{640C0C3C-E199-4137-B41B-654FD830930A}" destId="{0DCB4A8F-CAE6-4FF7-86E9-48070A3AAE57}" srcOrd="4" destOrd="0" presId="urn:microsoft.com/office/officeart/2005/8/layout/cycle3"/>
    <dgm:cxn modelId="{C50D2B7A-F2AF-45F8-95CD-39F66283DB92}" type="presParOf" srcId="{640C0C3C-E199-4137-B41B-654FD830930A}" destId="{B46FE85F-182F-456C-9086-657AF672E788}" srcOrd="5" destOrd="0" presId="urn:microsoft.com/office/officeart/2005/8/layout/cycle3"/>
    <dgm:cxn modelId="{C74F9A5F-3143-4B11-9B2D-F507E8B36E27}" type="presParOf" srcId="{640C0C3C-E199-4137-B41B-654FD830930A}" destId="{EBC2863C-9D25-422A-B019-7C2E992B9C3F}" srcOrd="6" destOrd="0" presId="urn:microsoft.com/office/officeart/2005/8/layout/cycle3"/>
    <dgm:cxn modelId="{00057DC7-FFC6-49C4-8890-9A1E7D2B009A}" type="presParOf" srcId="{640C0C3C-E199-4137-B41B-654FD830930A}" destId="{84455012-1B4C-48DE-ABA6-8D61AE1CD854}" srcOrd="7" destOrd="0" presId="urn:microsoft.com/office/officeart/2005/8/layout/cycle3"/>
    <dgm:cxn modelId="{0BE043D1-0ABB-4A56-87B2-451753D44009}" type="presParOf" srcId="{640C0C3C-E199-4137-B41B-654FD830930A}" destId="{2FC08B1F-0B8F-4D5E-B715-FC054A6433B6}" srcOrd="8" destOrd="0" presId="urn:microsoft.com/office/officeart/2005/8/layout/cycle3"/>
    <dgm:cxn modelId="{8CDE2FC0-9B2B-44CA-998B-B5DAE594B15E}" type="presParOf" srcId="{640C0C3C-E199-4137-B41B-654FD830930A}" destId="{B97C0806-0045-4A56-9A1A-C707FA5D8345}" srcOrd="9" destOrd="0" presId="urn:microsoft.com/office/officeart/2005/8/layout/cycle3"/>
    <dgm:cxn modelId="{304F375F-632F-48C8-BC02-0636CCE80768}" type="presParOf" srcId="{640C0C3C-E199-4137-B41B-654FD830930A}" destId="{33461523-51FB-448B-84F3-2D63172C7612}" srcOrd="10" destOrd="0" presId="urn:microsoft.com/office/officeart/2005/8/layout/cycle3"/>
    <dgm:cxn modelId="{FD2681B7-71E2-4ED5-B992-12D8AF549590}" type="presParOf" srcId="{640C0C3C-E199-4137-B41B-654FD830930A}" destId="{1EBC28EF-D805-4088-88C4-097EE1E5EA7C}" srcOrd="11" destOrd="0" presId="urn:microsoft.com/office/officeart/2005/8/layout/cycle3"/>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9E4AD6-E746-4678-8681-19FEE82DF210}" type="doc">
      <dgm:prSet loTypeId="urn:microsoft.com/office/officeart/2005/8/layout/process4" loCatId="process" qsTypeId="urn:microsoft.com/office/officeart/2005/8/quickstyle/3d2" qsCatId="3D" csTypeId="urn:microsoft.com/office/officeart/2005/8/colors/colorful5" csCatId="colorful" phldr="1"/>
      <dgm:spPr/>
      <dgm:t>
        <a:bodyPr/>
        <a:lstStyle/>
        <a:p>
          <a:endParaRPr lang="ru-RU"/>
        </a:p>
      </dgm:t>
    </dgm:pt>
    <dgm:pt modelId="{25613F07-8EF4-49F8-9B13-DBF0C8E5B2CA}">
      <dgm:prSet phldrT="[Текст]" custT="1"/>
      <dgm:spPr/>
      <dgm:t>
        <a:bodyPr/>
        <a:lstStyle/>
        <a:p>
          <a:r>
            <a:rPr lang="ru-RU" sz="1400" b="1" strike="noStrike" spc="-1" dirty="0" smtClean="0">
              <a:solidFill>
                <a:schemeClr val="tx1"/>
              </a:solidFill>
              <a:latin typeface="Times New Roman" panose="02020603050405020304" pitchFamily="18" charset="0"/>
              <a:ea typeface="Microsoft YaHei"/>
              <a:cs typeface="Times New Roman" panose="02020603050405020304" pitchFamily="18" charset="0"/>
            </a:rPr>
            <a:t>Налог</a:t>
          </a:r>
        </a:p>
        <a:p>
          <a:r>
            <a:rPr lang="ru-RU" sz="1400" b="1" strike="noStrike" spc="-1" dirty="0" smtClean="0">
              <a:solidFill>
                <a:schemeClr val="bg1"/>
              </a:solidFill>
              <a:latin typeface="Times New Roman" panose="02020603050405020304" pitchFamily="18" charset="0"/>
              <a:ea typeface="Microsoft YaHei"/>
              <a:cs typeface="Times New Roman" panose="02020603050405020304" pitchFamily="18" charset="0"/>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400" b="1" dirty="0">
            <a:solidFill>
              <a:schemeClr val="bg1"/>
            </a:solidFill>
            <a:latin typeface="Times New Roman" panose="02020603050405020304" pitchFamily="18" charset="0"/>
            <a:cs typeface="Times New Roman" panose="02020603050405020304" pitchFamily="18" charset="0"/>
          </a:endParaRPr>
        </a:p>
      </dgm:t>
    </dgm:pt>
    <dgm:pt modelId="{DC7F4554-59EB-48AF-8356-CEDF3A493B02}" type="par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A67E310F-196F-4A80-A0E6-FE1BE0760F10}" type="sib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6D546027-2B20-47B7-A831-927AECC1FBFB}">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Виды налогов</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855CDEE5-B524-461E-88E8-BA2F9794473C}" type="par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E2242A5D-E707-444D-AD54-E9A10BC9DDD3}" type="sib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75994F94-5971-48F4-869A-40EA471653CC}">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федеральный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725507E0-A859-4ADE-B3CE-02A8FA03BBD7}" type="par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12B61771-27D3-4578-AECB-FCA968569B63}" type="sib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3E63379F-D3B7-4970-B43D-7AD17A0B7346}">
      <dgm:prSet phldrT="[Текст]" custT="1"/>
      <dgm:spPr/>
      <dgm:t>
        <a:bodyPr/>
        <a:lstStyle/>
        <a:p>
          <a:endParaRPr lang="ru-RU" sz="1200" b="1" dirty="0" smtClean="0">
            <a:solidFill>
              <a:schemeClr val="tx1"/>
            </a:solidFill>
            <a:latin typeface="Times New Roman" panose="02020603050405020304" pitchFamily="18" charset="0"/>
            <a:cs typeface="Times New Roman" panose="02020603050405020304" pitchFamily="18" charset="0"/>
          </a:endParaRPr>
        </a:p>
        <a:p>
          <a:r>
            <a:rPr lang="ru-RU" sz="1200" b="1" dirty="0" smtClean="0">
              <a:solidFill>
                <a:schemeClr val="tx1"/>
              </a:solidFill>
              <a:latin typeface="Times New Roman" panose="02020603050405020304" pitchFamily="18" charset="0"/>
              <a:cs typeface="Times New Roman" panose="02020603050405020304" pitchFamily="18" charset="0"/>
            </a:rPr>
            <a:t>Установлены Налоговым Кодексом Российской Федерации</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E6FFE0D-DD69-44B0-99B1-6D1B8771C12E}" type="par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093FEC9C-1F15-44CA-A1BE-DB57C6AA3B33}" type="sib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7241CE16-E5E0-47AE-A20D-4C2980D14372}">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обязательны к уплате на всей территории Российской Федерации,</a:t>
          </a:r>
        </a:p>
        <a:p>
          <a:pPr algn="ctr"/>
          <a:r>
            <a:rPr lang="ru-RU" sz="1200" b="1" dirty="0" smtClean="0">
              <a:latin typeface="Times New Roman" panose="02020603050405020304" pitchFamily="18" charset="0"/>
              <a:cs typeface="Times New Roman" panose="02020603050405020304" pitchFamily="18" charset="0"/>
            </a:rPr>
            <a:t> </a:t>
          </a: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прибыль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доходы физических лиц;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Акцизы.</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44DCEEED-FAD4-4F17-99C6-EE13B573AB78}" type="par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B8503286-99B2-4749-9D80-4ECB053E539D}" type="sib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468B54FF-619D-473A-981D-57A255F89719}">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Земельный налог;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физических лиц.</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983982F8-B35C-4F71-9B95-31F13CDE71B6}" type="par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33F63700-7995-4ABB-9DB5-575593505283}" type="sib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15C30D5C-E879-471A-B54A-1987DCF8219E}">
      <dgm:prSet phldrT="[Текст]" custT="1"/>
      <dgm:spPr/>
      <dgm:t>
        <a:bodyPr/>
        <a:lstStyle/>
        <a:p>
          <a:r>
            <a:rPr lang="ru-RU" sz="1200" b="1" dirty="0" smtClean="0">
              <a:latin typeface="Times New Roman" panose="02020603050405020304" pitchFamily="18" charset="0"/>
              <a:cs typeface="Times New Roman" panose="02020603050405020304" pitchFamily="18" charset="0"/>
            </a:rPr>
            <a:t>региональный</a:t>
          </a:r>
          <a:endParaRPr lang="ru-RU" sz="1200" b="1" dirty="0">
            <a:latin typeface="Times New Roman" panose="02020603050405020304" pitchFamily="18" charset="0"/>
            <a:cs typeface="Times New Roman" panose="02020603050405020304" pitchFamily="18" charset="0"/>
          </a:endParaRPr>
        </a:p>
      </dgm:t>
    </dgm:pt>
    <dgm:pt modelId="{5FB2F36D-9243-41B5-98CE-EF75EFBB6698}" type="par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9004C631-AF0F-492C-9701-29C4CD003B55}" type="sib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28073E1B-90B4-40E8-A7B0-C4E6ED700F95}">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местный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66A5D38-FF06-4261-8CD2-0A774F0C8396}" type="par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75F485DF-7D15-4949-A1EA-668AC3D4FC6E}" type="sib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93D287EA-BC82-40B0-BEA9-E7955983F978}">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законами субъектов Российской Федерации и обязательны к уплате на соответствующих территориях субъектов Российской Федерации, </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Транспортный налог.</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DB4FA441-2148-417D-BD5B-3D961EDCBE71}" type="par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ECCC1216-5F49-4BCB-AD05-A3A6AA10FCF2}" type="sib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7C08DC0C-700B-405A-ADBA-9179893C4076}" type="pres">
      <dgm:prSet presAssocID="{B09E4AD6-E746-4678-8681-19FEE82DF210}" presName="Name0" presStyleCnt="0">
        <dgm:presLayoutVars>
          <dgm:dir/>
          <dgm:animLvl val="lvl"/>
          <dgm:resizeHandles val="exact"/>
        </dgm:presLayoutVars>
      </dgm:prSet>
      <dgm:spPr/>
      <dgm:t>
        <a:bodyPr/>
        <a:lstStyle/>
        <a:p>
          <a:endParaRPr lang="ru-RU"/>
        </a:p>
      </dgm:t>
    </dgm:pt>
    <dgm:pt modelId="{0D27C0BB-52A5-4F2E-B27C-9B436C5793ED}" type="pres">
      <dgm:prSet presAssocID="{3E63379F-D3B7-4970-B43D-7AD17A0B7346}" presName="boxAndChildren" presStyleCnt="0"/>
      <dgm:spPr/>
    </dgm:pt>
    <dgm:pt modelId="{96E4B3D8-FDAB-47BA-ABFB-1F95B1BA571F}" type="pres">
      <dgm:prSet presAssocID="{3E63379F-D3B7-4970-B43D-7AD17A0B7346}" presName="parentTextBox" presStyleLbl="node1" presStyleIdx="0" presStyleCnt="3"/>
      <dgm:spPr/>
      <dgm:t>
        <a:bodyPr/>
        <a:lstStyle/>
        <a:p>
          <a:endParaRPr lang="ru-RU"/>
        </a:p>
      </dgm:t>
    </dgm:pt>
    <dgm:pt modelId="{566D5FF0-46A1-44D9-8221-76B52387E4F8}" type="pres">
      <dgm:prSet presAssocID="{3E63379F-D3B7-4970-B43D-7AD17A0B7346}" presName="entireBox" presStyleLbl="node1" presStyleIdx="0" presStyleCnt="3" custScaleY="17692" custLinFactNeighborY="-9856"/>
      <dgm:spPr/>
      <dgm:t>
        <a:bodyPr/>
        <a:lstStyle/>
        <a:p>
          <a:endParaRPr lang="ru-RU"/>
        </a:p>
      </dgm:t>
    </dgm:pt>
    <dgm:pt modelId="{F584FB51-6DA1-46DF-98EB-6B8FB3B2EB93}" type="pres">
      <dgm:prSet presAssocID="{3E63379F-D3B7-4970-B43D-7AD17A0B7346}" presName="descendantBox" presStyleCnt="0"/>
      <dgm:spPr/>
    </dgm:pt>
    <dgm:pt modelId="{49A7A434-B925-4267-B3AB-D6093B366A73}" type="pres">
      <dgm:prSet presAssocID="{7241CE16-E5E0-47AE-A20D-4C2980D14372}" presName="childTextBox" presStyleLbl="fgAccFollowNode1" presStyleIdx="0" presStyleCnt="6" custScaleY="135206">
        <dgm:presLayoutVars>
          <dgm:bulletEnabled val="1"/>
        </dgm:presLayoutVars>
      </dgm:prSet>
      <dgm:spPr/>
      <dgm:t>
        <a:bodyPr/>
        <a:lstStyle/>
        <a:p>
          <a:endParaRPr lang="ru-RU"/>
        </a:p>
      </dgm:t>
    </dgm:pt>
    <dgm:pt modelId="{41441820-E3F9-4E22-9183-E535FE0ABB12}" type="pres">
      <dgm:prSet presAssocID="{93D287EA-BC82-40B0-BEA9-E7955983F978}" presName="childTextBox" presStyleLbl="fgAccFollowNode1" presStyleIdx="1" presStyleCnt="6">
        <dgm:presLayoutVars>
          <dgm:bulletEnabled val="1"/>
        </dgm:presLayoutVars>
      </dgm:prSet>
      <dgm:spPr/>
      <dgm:t>
        <a:bodyPr/>
        <a:lstStyle/>
        <a:p>
          <a:endParaRPr lang="ru-RU"/>
        </a:p>
      </dgm:t>
    </dgm:pt>
    <dgm:pt modelId="{ECAD8A5A-6A48-423C-BFD2-436B57BF8301}" type="pres">
      <dgm:prSet presAssocID="{468B54FF-619D-473A-981D-57A255F89719}" presName="childTextBox" presStyleLbl="fgAccFollowNode1" presStyleIdx="2" presStyleCnt="6" custScaleY="129300">
        <dgm:presLayoutVars>
          <dgm:bulletEnabled val="1"/>
        </dgm:presLayoutVars>
      </dgm:prSet>
      <dgm:spPr/>
      <dgm:t>
        <a:bodyPr/>
        <a:lstStyle/>
        <a:p>
          <a:endParaRPr lang="ru-RU"/>
        </a:p>
      </dgm:t>
    </dgm:pt>
    <dgm:pt modelId="{E8646636-8535-4B8A-AF1D-7DE80F343998}" type="pres">
      <dgm:prSet presAssocID="{E2242A5D-E707-444D-AD54-E9A10BC9DDD3}" presName="sp" presStyleCnt="0"/>
      <dgm:spPr/>
    </dgm:pt>
    <dgm:pt modelId="{A4727E0E-34CC-4079-93A7-EC80837AC753}" type="pres">
      <dgm:prSet presAssocID="{6D546027-2B20-47B7-A831-927AECC1FBFB}" presName="arrowAndChildren" presStyleCnt="0"/>
      <dgm:spPr/>
    </dgm:pt>
    <dgm:pt modelId="{4451EB06-E3A7-48B9-8DF2-9AC5B160B188}" type="pres">
      <dgm:prSet presAssocID="{6D546027-2B20-47B7-A831-927AECC1FBFB}" presName="parentTextArrow" presStyleLbl="node1" presStyleIdx="0" presStyleCnt="3"/>
      <dgm:spPr/>
      <dgm:t>
        <a:bodyPr/>
        <a:lstStyle/>
        <a:p>
          <a:endParaRPr lang="ru-RU"/>
        </a:p>
      </dgm:t>
    </dgm:pt>
    <dgm:pt modelId="{66F93153-2F7E-4B85-954B-3DFE18B7BEB1}" type="pres">
      <dgm:prSet presAssocID="{6D546027-2B20-47B7-A831-927AECC1FBFB}" presName="arrow" presStyleLbl="node1" presStyleIdx="1" presStyleCnt="3" custAng="0" custScaleY="43884" custLinFactNeighborY="-4009"/>
      <dgm:spPr/>
      <dgm:t>
        <a:bodyPr/>
        <a:lstStyle/>
        <a:p>
          <a:endParaRPr lang="ru-RU"/>
        </a:p>
      </dgm:t>
    </dgm:pt>
    <dgm:pt modelId="{F078892C-3281-4001-AF4C-98B72E6037FD}" type="pres">
      <dgm:prSet presAssocID="{6D546027-2B20-47B7-A831-927AECC1FBFB}" presName="descendantArrow" presStyleCnt="0"/>
      <dgm:spPr/>
    </dgm:pt>
    <dgm:pt modelId="{FFE9620A-49CC-4DEF-A319-7986D2ACD4BB}" type="pres">
      <dgm:prSet presAssocID="{75994F94-5971-48F4-869A-40EA471653CC}" presName="childTextArrow" presStyleLbl="fgAccFollowNode1" presStyleIdx="3" presStyleCnt="6" custScaleY="62715" custLinFactNeighborX="1080" custLinFactNeighborY="-16893">
        <dgm:presLayoutVars>
          <dgm:bulletEnabled val="1"/>
        </dgm:presLayoutVars>
      </dgm:prSet>
      <dgm:spPr/>
      <dgm:t>
        <a:bodyPr/>
        <a:lstStyle/>
        <a:p>
          <a:endParaRPr lang="ru-RU"/>
        </a:p>
      </dgm:t>
    </dgm:pt>
    <dgm:pt modelId="{B2410DC4-17F4-4615-B9E3-56C05C32735F}" type="pres">
      <dgm:prSet presAssocID="{15C30D5C-E879-471A-B54A-1987DCF8219E}" presName="childTextArrow" presStyleLbl="fgAccFollowNode1" presStyleIdx="4" presStyleCnt="6" custScaleY="60515" custLinFactNeighborX="0" custLinFactNeighborY="-17993">
        <dgm:presLayoutVars>
          <dgm:bulletEnabled val="1"/>
        </dgm:presLayoutVars>
      </dgm:prSet>
      <dgm:spPr/>
      <dgm:t>
        <a:bodyPr/>
        <a:lstStyle/>
        <a:p>
          <a:endParaRPr lang="ru-RU"/>
        </a:p>
      </dgm:t>
    </dgm:pt>
    <dgm:pt modelId="{CC468802-0ADC-4A73-8E05-36C1322232D5}" type="pres">
      <dgm:prSet presAssocID="{28073E1B-90B4-40E8-A7B0-C4E6ED700F95}" presName="childTextArrow" presStyleLbl="fgAccFollowNode1" presStyleIdx="5" presStyleCnt="6" custScaleY="62715" custLinFactNeighborX="-1166" custLinFactNeighborY="-16893">
        <dgm:presLayoutVars>
          <dgm:bulletEnabled val="1"/>
        </dgm:presLayoutVars>
      </dgm:prSet>
      <dgm:spPr/>
      <dgm:t>
        <a:bodyPr/>
        <a:lstStyle/>
        <a:p>
          <a:endParaRPr lang="ru-RU"/>
        </a:p>
      </dgm:t>
    </dgm:pt>
    <dgm:pt modelId="{EA7C1357-3D30-48D5-81DA-6D9610BDB5A0}" type="pres">
      <dgm:prSet presAssocID="{A67E310F-196F-4A80-A0E6-FE1BE0760F10}" presName="sp" presStyleCnt="0"/>
      <dgm:spPr/>
    </dgm:pt>
    <dgm:pt modelId="{5BACE0E0-F288-4C65-B406-8BB739530D4C}" type="pres">
      <dgm:prSet presAssocID="{25613F07-8EF4-49F8-9B13-DBF0C8E5B2CA}" presName="arrowAndChildren" presStyleCnt="0"/>
      <dgm:spPr/>
    </dgm:pt>
    <dgm:pt modelId="{E7E85220-2DF1-41B1-9A40-574C669308E2}" type="pres">
      <dgm:prSet presAssocID="{25613F07-8EF4-49F8-9B13-DBF0C8E5B2CA}" presName="parentTextArrow" presStyleLbl="node1" presStyleIdx="2" presStyleCnt="3" custScaleY="33886"/>
      <dgm:spPr/>
      <dgm:t>
        <a:bodyPr/>
        <a:lstStyle/>
        <a:p>
          <a:endParaRPr lang="ru-RU"/>
        </a:p>
      </dgm:t>
    </dgm:pt>
  </dgm:ptLst>
  <dgm:cxnLst>
    <dgm:cxn modelId="{DDFA7087-2DF3-47FA-B99D-9B020B68A6AC}" type="presOf" srcId="{25613F07-8EF4-49F8-9B13-DBF0C8E5B2CA}" destId="{E7E85220-2DF1-41B1-9A40-574C669308E2}" srcOrd="0" destOrd="0" presId="urn:microsoft.com/office/officeart/2005/8/layout/process4"/>
    <dgm:cxn modelId="{271C101B-3B7E-4DBD-B3EC-86D89143CD33}" type="presOf" srcId="{6D546027-2B20-47B7-A831-927AECC1FBFB}" destId="{4451EB06-E3A7-48B9-8DF2-9AC5B160B188}" srcOrd="0" destOrd="0" presId="urn:microsoft.com/office/officeart/2005/8/layout/process4"/>
    <dgm:cxn modelId="{E4591262-FE4A-4684-94DD-19C4B36A2D67}" type="presOf" srcId="{6D546027-2B20-47B7-A831-927AECC1FBFB}" destId="{66F93153-2F7E-4B85-954B-3DFE18B7BEB1}" srcOrd="1" destOrd="0" presId="urn:microsoft.com/office/officeart/2005/8/layout/process4"/>
    <dgm:cxn modelId="{7294FBE9-DB82-440D-AE6B-E9A4AC3BC6AF}" srcId="{3E63379F-D3B7-4970-B43D-7AD17A0B7346}" destId="{468B54FF-619D-473A-981D-57A255F89719}" srcOrd="2" destOrd="0" parTransId="{983982F8-B35C-4F71-9B95-31F13CDE71B6}" sibTransId="{33F63700-7995-4ABB-9DB5-575593505283}"/>
    <dgm:cxn modelId="{9686F07D-728E-4852-8FDD-5F857102BB7C}" type="presOf" srcId="{3E63379F-D3B7-4970-B43D-7AD17A0B7346}" destId="{96E4B3D8-FDAB-47BA-ABFB-1F95B1BA571F}" srcOrd="0" destOrd="0" presId="urn:microsoft.com/office/officeart/2005/8/layout/process4"/>
    <dgm:cxn modelId="{621DB5E3-87EF-4EE7-BE80-F8B87F7A1DA0}" type="presOf" srcId="{75994F94-5971-48F4-869A-40EA471653CC}" destId="{FFE9620A-49CC-4DEF-A319-7986D2ACD4BB}" srcOrd="0" destOrd="0" presId="urn:microsoft.com/office/officeart/2005/8/layout/process4"/>
    <dgm:cxn modelId="{9FE70E2F-A018-4FD3-B4F5-FE043C169AEE}" type="presOf" srcId="{15C30D5C-E879-471A-B54A-1987DCF8219E}" destId="{B2410DC4-17F4-4615-B9E3-56C05C32735F}" srcOrd="0" destOrd="0" presId="urn:microsoft.com/office/officeart/2005/8/layout/process4"/>
    <dgm:cxn modelId="{0EE779DB-2E19-4008-928E-B15CD2C2A82B}" srcId="{B09E4AD6-E746-4678-8681-19FEE82DF210}" destId="{6D546027-2B20-47B7-A831-927AECC1FBFB}" srcOrd="1" destOrd="0" parTransId="{855CDEE5-B524-461E-88E8-BA2F9794473C}" sibTransId="{E2242A5D-E707-444D-AD54-E9A10BC9DDD3}"/>
    <dgm:cxn modelId="{A8A98025-D7F1-4601-870A-37754D949C82}" srcId="{B09E4AD6-E746-4678-8681-19FEE82DF210}" destId="{3E63379F-D3B7-4970-B43D-7AD17A0B7346}" srcOrd="2" destOrd="0" parTransId="{BE6FFE0D-DD69-44B0-99B1-6D1B8771C12E}" sibTransId="{093FEC9C-1F15-44CA-A1BE-DB57C6AA3B33}"/>
    <dgm:cxn modelId="{63816E28-2ED8-42A3-8594-7191EF921E15}" srcId="{3E63379F-D3B7-4970-B43D-7AD17A0B7346}" destId="{93D287EA-BC82-40B0-BEA9-E7955983F978}" srcOrd="1" destOrd="0" parTransId="{DB4FA441-2148-417D-BD5B-3D961EDCBE71}" sibTransId="{ECCC1216-5F49-4BCB-AD05-A3A6AA10FCF2}"/>
    <dgm:cxn modelId="{20C6514A-E4B0-4CC5-859A-9F60DE6AE9CC}" srcId="{6D546027-2B20-47B7-A831-927AECC1FBFB}" destId="{15C30D5C-E879-471A-B54A-1987DCF8219E}" srcOrd="1" destOrd="0" parTransId="{5FB2F36D-9243-41B5-98CE-EF75EFBB6698}" sibTransId="{9004C631-AF0F-492C-9701-29C4CD003B55}"/>
    <dgm:cxn modelId="{5C3FB128-F52D-4AF0-8FB9-FF4417C962A4}" type="presOf" srcId="{B09E4AD6-E746-4678-8681-19FEE82DF210}" destId="{7C08DC0C-700B-405A-ADBA-9179893C4076}" srcOrd="0" destOrd="0" presId="urn:microsoft.com/office/officeart/2005/8/layout/process4"/>
    <dgm:cxn modelId="{4328F84E-773B-47A1-91F6-88D918883E64}" srcId="{6D546027-2B20-47B7-A831-927AECC1FBFB}" destId="{75994F94-5971-48F4-869A-40EA471653CC}" srcOrd="0" destOrd="0" parTransId="{725507E0-A859-4ADE-B3CE-02A8FA03BBD7}" sibTransId="{12B61771-27D3-4578-AECB-FCA968569B63}"/>
    <dgm:cxn modelId="{00CFC6C3-96D1-4D64-933D-8DB953EFC2EB}" srcId="{6D546027-2B20-47B7-A831-927AECC1FBFB}" destId="{28073E1B-90B4-40E8-A7B0-C4E6ED700F95}" srcOrd="2" destOrd="0" parTransId="{B66A5D38-FF06-4261-8CD2-0A774F0C8396}" sibTransId="{75F485DF-7D15-4949-A1EA-668AC3D4FC6E}"/>
    <dgm:cxn modelId="{692CB599-DDB5-403E-AA37-F447110301B2}" type="presOf" srcId="{468B54FF-619D-473A-981D-57A255F89719}" destId="{ECAD8A5A-6A48-423C-BFD2-436B57BF8301}" srcOrd="0" destOrd="0" presId="urn:microsoft.com/office/officeart/2005/8/layout/process4"/>
    <dgm:cxn modelId="{F77FEA4C-F32B-48E1-80BB-325D5FA13B6D}" type="presOf" srcId="{93D287EA-BC82-40B0-BEA9-E7955983F978}" destId="{41441820-E3F9-4E22-9183-E535FE0ABB12}" srcOrd="0" destOrd="0" presId="urn:microsoft.com/office/officeart/2005/8/layout/process4"/>
    <dgm:cxn modelId="{F8F18E2F-5FBD-474E-A8CB-9E053077FBED}" srcId="{B09E4AD6-E746-4678-8681-19FEE82DF210}" destId="{25613F07-8EF4-49F8-9B13-DBF0C8E5B2CA}" srcOrd="0" destOrd="0" parTransId="{DC7F4554-59EB-48AF-8356-CEDF3A493B02}" sibTransId="{A67E310F-196F-4A80-A0E6-FE1BE0760F10}"/>
    <dgm:cxn modelId="{39934ADD-B9A8-4D26-9233-708627E43CF1}" srcId="{3E63379F-D3B7-4970-B43D-7AD17A0B7346}" destId="{7241CE16-E5E0-47AE-A20D-4C2980D14372}" srcOrd="0" destOrd="0" parTransId="{44DCEEED-FAD4-4F17-99C6-EE13B573AB78}" sibTransId="{B8503286-99B2-4749-9D80-4ECB053E539D}"/>
    <dgm:cxn modelId="{8F74E96C-AD2D-4564-942A-087376AD5988}" type="presOf" srcId="{7241CE16-E5E0-47AE-A20D-4C2980D14372}" destId="{49A7A434-B925-4267-B3AB-D6093B366A73}" srcOrd="0" destOrd="0" presId="urn:microsoft.com/office/officeart/2005/8/layout/process4"/>
    <dgm:cxn modelId="{07A83FC1-9EC9-4C92-903D-A1DA51D4E809}" type="presOf" srcId="{3E63379F-D3B7-4970-B43D-7AD17A0B7346}" destId="{566D5FF0-46A1-44D9-8221-76B52387E4F8}" srcOrd="1" destOrd="0" presId="urn:microsoft.com/office/officeart/2005/8/layout/process4"/>
    <dgm:cxn modelId="{D2A55214-1613-466A-BDD8-1AB3375EEB37}" type="presOf" srcId="{28073E1B-90B4-40E8-A7B0-C4E6ED700F95}" destId="{CC468802-0ADC-4A73-8E05-36C1322232D5}" srcOrd="0" destOrd="0" presId="urn:microsoft.com/office/officeart/2005/8/layout/process4"/>
    <dgm:cxn modelId="{35A67216-252C-4FCF-B0A6-0939543DC61F}" type="presParOf" srcId="{7C08DC0C-700B-405A-ADBA-9179893C4076}" destId="{0D27C0BB-52A5-4F2E-B27C-9B436C5793ED}" srcOrd="0" destOrd="0" presId="urn:microsoft.com/office/officeart/2005/8/layout/process4"/>
    <dgm:cxn modelId="{EF11A90B-0595-44C7-84DA-B8FE25E682BB}" type="presParOf" srcId="{0D27C0BB-52A5-4F2E-B27C-9B436C5793ED}" destId="{96E4B3D8-FDAB-47BA-ABFB-1F95B1BA571F}" srcOrd="0" destOrd="0" presId="urn:microsoft.com/office/officeart/2005/8/layout/process4"/>
    <dgm:cxn modelId="{F17F2BC6-C26E-4454-9D51-0949D82EFD84}" type="presParOf" srcId="{0D27C0BB-52A5-4F2E-B27C-9B436C5793ED}" destId="{566D5FF0-46A1-44D9-8221-76B52387E4F8}" srcOrd="1" destOrd="0" presId="urn:microsoft.com/office/officeart/2005/8/layout/process4"/>
    <dgm:cxn modelId="{D0AAEB6C-81F8-42A7-AE38-C0DDB8421C06}" type="presParOf" srcId="{0D27C0BB-52A5-4F2E-B27C-9B436C5793ED}" destId="{F584FB51-6DA1-46DF-98EB-6B8FB3B2EB93}" srcOrd="2" destOrd="0" presId="urn:microsoft.com/office/officeart/2005/8/layout/process4"/>
    <dgm:cxn modelId="{57430D98-DE88-402F-B9EC-833CB4356016}" type="presParOf" srcId="{F584FB51-6DA1-46DF-98EB-6B8FB3B2EB93}" destId="{49A7A434-B925-4267-B3AB-D6093B366A73}" srcOrd="0" destOrd="0" presId="urn:microsoft.com/office/officeart/2005/8/layout/process4"/>
    <dgm:cxn modelId="{3FE180D3-7506-48AB-B588-EEC73E44C670}" type="presParOf" srcId="{F584FB51-6DA1-46DF-98EB-6B8FB3B2EB93}" destId="{41441820-E3F9-4E22-9183-E535FE0ABB12}" srcOrd="1" destOrd="0" presId="urn:microsoft.com/office/officeart/2005/8/layout/process4"/>
    <dgm:cxn modelId="{41B8A07B-9B66-464D-9893-B9B4F2F8BD73}" type="presParOf" srcId="{F584FB51-6DA1-46DF-98EB-6B8FB3B2EB93}" destId="{ECAD8A5A-6A48-423C-BFD2-436B57BF8301}" srcOrd="2" destOrd="0" presId="urn:microsoft.com/office/officeart/2005/8/layout/process4"/>
    <dgm:cxn modelId="{F2C41DE5-9CE6-46DF-AE7B-15BEFE3F9BA4}" type="presParOf" srcId="{7C08DC0C-700B-405A-ADBA-9179893C4076}" destId="{E8646636-8535-4B8A-AF1D-7DE80F343998}" srcOrd="1" destOrd="0" presId="urn:microsoft.com/office/officeart/2005/8/layout/process4"/>
    <dgm:cxn modelId="{C2C0B450-5AE0-43D9-ACF6-5C7A1EF4201D}" type="presParOf" srcId="{7C08DC0C-700B-405A-ADBA-9179893C4076}" destId="{A4727E0E-34CC-4079-93A7-EC80837AC753}" srcOrd="2" destOrd="0" presId="urn:microsoft.com/office/officeart/2005/8/layout/process4"/>
    <dgm:cxn modelId="{61188C02-0D64-440A-B6C1-FD0071312DA7}" type="presParOf" srcId="{A4727E0E-34CC-4079-93A7-EC80837AC753}" destId="{4451EB06-E3A7-48B9-8DF2-9AC5B160B188}" srcOrd="0" destOrd="0" presId="urn:microsoft.com/office/officeart/2005/8/layout/process4"/>
    <dgm:cxn modelId="{1D7C5B50-3AFF-4018-8C8F-04635EFD8B10}" type="presParOf" srcId="{A4727E0E-34CC-4079-93A7-EC80837AC753}" destId="{66F93153-2F7E-4B85-954B-3DFE18B7BEB1}" srcOrd="1" destOrd="0" presId="urn:microsoft.com/office/officeart/2005/8/layout/process4"/>
    <dgm:cxn modelId="{C1287F3D-8CEB-4BEC-B5B4-4DE66A638700}" type="presParOf" srcId="{A4727E0E-34CC-4079-93A7-EC80837AC753}" destId="{F078892C-3281-4001-AF4C-98B72E6037FD}" srcOrd="2" destOrd="0" presId="urn:microsoft.com/office/officeart/2005/8/layout/process4"/>
    <dgm:cxn modelId="{88365A56-633A-4B66-BFD7-3F190F6C454D}" type="presParOf" srcId="{F078892C-3281-4001-AF4C-98B72E6037FD}" destId="{FFE9620A-49CC-4DEF-A319-7986D2ACD4BB}" srcOrd="0" destOrd="0" presId="urn:microsoft.com/office/officeart/2005/8/layout/process4"/>
    <dgm:cxn modelId="{30AFC837-FD64-4522-9DE6-97A49CA20E79}" type="presParOf" srcId="{F078892C-3281-4001-AF4C-98B72E6037FD}" destId="{B2410DC4-17F4-4615-B9E3-56C05C32735F}" srcOrd="1" destOrd="0" presId="urn:microsoft.com/office/officeart/2005/8/layout/process4"/>
    <dgm:cxn modelId="{F81E0261-072A-49D4-9F97-67BAD15193A3}" type="presParOf" srcId="{F078892C-3281-4001-AF4C-98B72E6037FD}" destId="{CC468802-0ADC-4A73-8E05-36C1322232D5}" srcOrd="2" destOrd="0" presId="urn:microsoft.com/office/officeart/2005/8/layout/process4"/>
    <dgm:cxn modelId="{AD76D40F-4166-4E5E-987C-918AD534C343}" type="presParOf" srcId="{7C08DC0C-700B-405A-ADBA-9179893C4076}" destId="{EA7C1357-3D30-48D5-81DA-6D9610BDB5A0}" srcOrd="3" destOrd="0" presId="urn:microsoft.com/office/officeart/2005/8/layout/process4"/>
    <dgm:cxn modelId="{EC8E5EC3-1B05-4F89-85AB-94F189537DBE}" type="presParOf" srcId="{7C08DC0C-700B-405A-ADBA-9179893C4076}" destId="{5BACE0E0-F288-4C65-B406-8BB739530D4C}" srcOrd="4" destOrd="0" presId="urn:microsoft.com/office/officeart/2005/8/layout/process4"/>
    <dgm:cxn modelId="{108F7FCA-0F97-4259-8EF9-20A53F5FAD13}" type="presParOf" srcId="{5BACE0E0-F288-4C65-B406-8BB739530D4C}" destId="{E7E85220-2DF1-41B1-9A40-574C669308E2}"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B595A4-CE0A-4036-BFEB-6371B6F001D7}" type="doc">
      <dgm:prSet loTypeId="urn:microsoft.com/office/officeart/2005/8/layout/process4" loCatId="list" qsTypeId="urn:microsoft.com/office/officeart/2005/8/quickstyle/3d2" qsCatId="3D" csTypeId="urn:microsoft.com/office/officeart/2005/8/colors/colorful1" csCatId="colorful" phldr="1"/>
      <dgm:spPr/>
      <dgm:t>
        <a:bodyPr/>
        <a:lstStyle/>
        <a:p>
          <a:endParaRPr lang="ru-RU"/>
        </a:p>
      </dgm:t>
    </dgm:pt>
    <dgm:pt modelId="{760A7ABF-66E0-4229-954F-685423DF5A40}">
      <dgm:prSet phldrT="[Текст]" custT="1"/>
      <dgm:spPr/>
      <dgm:t>
        <a:bodyPr/>
        <a:lstStyle/>
        <a:p>
          <a:r>
            <a:rPr lang="ru-RU" sz="1400" dirty="0" smtClean="0">
              <a:solidFill>
                <a:schemeClr val="tx1"/>
              </a:solidFill>
              <a:latin typeface="Times New Roman" panose="02020603050405020304" pitchFamily="18" charset="0"/>
              <a:cs typeface="Times New Roman" panose="02020603050405020304" pitchFamily="18" charset="0"/>
            </a:rPr>
            <a:t>сохранение устойчивости и сбалансированности бюджета МО ГО «Вуктыл»</a:t>
          </a:r>
        </a:p>
        <a:p>
          <a:r>
            <a:rPr lang="ru-RU" sz="1400" b="1"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CA4881F6-BDC9-4F9F-93EA-07D3BC63ECB6}" type="par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75FB94C3-9974-4F31-BDBF-C9D0FA135B5E}" type="sib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80D198DF-4638-42F5-A50C-A4CB23DC4598}">
      <dgm:prSet phldrT="[Текст]" custT="1"/>
      <dgm:spPr/>
      <dgm:t>
        <a:bodyPr/>
        <a:lstStyle/>
        <a:p>
          <a:r>
            <a:rPr lang="ru-RU" sz="1200" dirty="0" smtClean="0">
              <a:solidFill>
                <a:schemeClr val="tx1"/>
              </a:solidFill>
              <a:latin typeface="Times New Roman" panose="02020603050405020304" pitchFamily="18" charset="0"/>
              <a:cs typeface="Times New Roman" panose="02020603050405020304" pitchFamily="18" charset="0"/>
            </a:rPr>
            <a:t>формирования доходов бюджета округа «без завышенных ожиданий», что позволит минимизировать риски разбалансированности бюджета округа в процессе его исполнения и обеспечит возможность для его корректировки в сторону увеличения в случае улучшения ситуации в планируемом периоде</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9D8537EB-F92F-47E6-B38F-62718152401B}" type="par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5E65582F-E134-419A-A169-10716721B140}" type="sib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979845B9-1248-4ED9-9C31-B4672ACE4A44}">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сохранения и развития налоговой базы в сложившихся экономических условиях</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A402E287-403F-441C-875C-3E2A650C7122}" type="par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D074C73A-03C3-4381-91B1-71B128DBAF78}" type="sib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B9F0D1A7-A24A-4A8A-A451-5FA3D3FA8303}">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повышения эффективности управления муниципальной собственностью МОГО «Вуктыл» и ее более рационального использования</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9876E613-B533-4D78-915E-ACFFE9CAC8CC}" type="par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CF01B0C2-41C8-43CB-A2DB-63FA43047901}" type="sib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AC240C9E-6F3A-4251-8007-8DC9A164B9D3}">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активизации работы по взысканию в бюджет округа задолженности по налоговым и неналоговым доходам бюджета округа</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931F7C5-0BC6-495E-B3C3-6383EC57437C}" type="par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016CE1D4-2873-4B2E-A318-3B8F1391454A}" type="sib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B99A8F11-C673-4E85-91A5-CFF718025ADC}">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сохранения высокого уровня долговой устойчивости</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ACC8FBA1-8B28-48D7-AE1E-C295164F3EFA}" type="parTrans" cxnId="{088959D4-D622-4131-BEA1-B80C74F1DE52}">
      <dgm:prSet/>
      <dgm:spPr/>
      <dgm:t>
        <a:bodyPr/>
        <a:lstStyle/>
        <a:p>
          <a:endParaRPr lang="ru-RU"/>
        </a:p>
      </dgm:t>
    </dgm:pt>
    <dgm:pt modelId="{B153F3AB-9E74-4ABD-85EB-7BD141759425}" type="sibTrans" cxnId="{088959D4-D622-4131-BEA1-B80C74F1DE52}">
      <dgm:prSet/>
      <dgm:spPr/>
      <dgm:t>
        <a:bodyPr/>
        <a:lstStyle/>
        <a:p>
          <a:endParaRPr lang="ru-RU"/>
        </a:p>
      </dgm:t>
    </dgm:pt>
    <dgm:pt modelId="{9B2D6C17-CC13-429F-8221-B5203C22E9B1}">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активного участия в государственных программах Российской Федерации и республиканских  программах Республики Коми с целью привлечения финансовых средств для развития территории городского округа «Вуктыл»</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E55A15FF-0B67-4B61-9009-9162E96E68F1}" type="parTrans" cxnId="{4A386EE9-4B5A-4892-8E5A-B08307DB5933}">
      <dgm:prSet/>
      <dgm:spPr/>
      <dgm:t>
        <a:bodyPr/>
        <a:lstStyle/>
        <a:p>
          <a:endParaRPr lang="ru-RU"/>
        </a:p>
      </dgm:t>
    </dgm:pt>
    <dgm:pt modelId="{A355E5D8-0847-4323-B186-74917B04B989}" type="sibTrans" cxnId="{4A386EE9-4B5A-4892-8E5A-B08307DB5933}">
      <dgm:prSet/>
      <dgm:spPr/>
      <dgm:t>
        <a:bodyPr/>
        <a:lstStyle/>
        <a:p>
          <a:endParaRPr lang="ru-RU"/>
        </a:p>
      </dgm:t>
    </dgm:pt>
    <dgm:pt modelId="{E283BCEF-8258-43E5-B10C-D5A8BA5AE789}">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обеспечения режима экономного и эффективного использования средств бюджета округа</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7399BC3F-7047-4F30-92E4-1B14E1AB01C9}" type="parTrans" cxnId="{86893BBE-08E1-440F-926E-58BDD86FDA22}">
      <dgm:prSet/>
      <dgm:spPr/>
      <dgm:t>
        <a:bodyPr/>
        <a:lstStyle/>
        <a:p>
          <a:endParaRPr lang="ru-RU"/>
        </a:p>
      </dgm:t>
    </dgm:pt>
    <dgm:pt modelId="{B5F36580-A1B7-4F45-8BE6-0C0142478F01}" type="sibTrans" cxnId="{86893BBE-08E1-440F-926E-58BDD86FDA22}">
      <dgm:prSet/>
      <dgm:spPr/>
      <dgm:t>
        <a:bodyPr/>
        <a:lstStyle/>
        <a:p>
          <a:endParaRPr lang="ru-RU"/>
        </a:p>
      </dgm:t>
    </dgm:pt>
    <dgm:pt modelId="{C82A2A5B-9992-4665-A410-89B57B3D5066}" type="pres">
      <dgm:prSet presAssocID="{60B595A4-CE0A-4036-BFEB-6371B6F001D7}" presName="Name0" presStyleCnt="0">
        <dgm:presLayoutVars>
          <dgm:dir/>
          <dgm:animLvl val="lvl"/>
          <dgm:resizeHandles val="exact"/>
        </dgm:presLayoutVars>
      </dgm:prSet>
      <dgm:spPr/>
      <dgm:t>
        <a:bodyPr/>
        <a:lstStyle/>
        <a:p>
          <a:endParaRPr lang="ru-RU"/>
        </a:p>
      </dgm:t>
    </dgm:pt>
    <dgm:pt modelId="{3E011C21-0E5A-4520-A5AE-99A3A3CA8040}" type="pres">
      <dgm:prSet presAssocID="{B99A8F11-C673-4E85-91A5-CFF718025ADC}" presName="boxAndChildren" presStyleCnt="0"/>
      <dgm:spPr/>
    </dgm:pt>
    <dgm:pt modelId="{846D7704-EB9B-4264-8662-58627DE68848}" type="pres">
      <dgm:prSet presAssocID="{B99A8F11-C673-4E85-91A5-CFF718025ADC}" presName="parentTextBox" presStyleLbl="node1" presStyleIdx="0" presStyleCnt="8"/>
      <dgm:spPr/>
      <dgm:t>
        <a:bodyPr/>
        <a:lstStyle/>
        <a:p>
          <a:endParaRPr lang="ru-RU"/>
        </a:p>
      </dgm:t>
    </dgm:pt>
    <dgm:pt modelId="{66758A18-A67E-4FBF-AE54-249495D21549}" type="pres">
      <dgm:prSet presAssocID="{B5F36580-A1B7-4F45-8BE6-0C0142478F01}" presName="sp" presStyleCnt="0"/>
      <dgm:spPr/>
    </dgm:pt>
    <dgm:pt modelId="{BF1C3E1A-94E8-4C3E-9222-5C5FE0F577F2}" type="pres">
      <dgm:prSet presAssocID="{E283BCEF-8258-43E5-B10C-D5A8BA5AE789}" presName="arrowAndChildren" presStyleCnt="0"/>
      <dgm:spPr/>
    </dgm:pt>
    <dgm:pt modelId="{C68FD0A8-9F4F-49D7-9B8A-994B16B4D269}" type="pres">
      <dgm:prSet presAssocID="{E283BCEF-8258-43E5-B10C-D5A8BA5AE789}" presName="parentTextArrow" presStyleLbl="node1" presStyleIdx="1" presStyleCnt="8"/>
      <dgm:spPr/>
      <dgm:t>
        <a:bodyPr/>
        <a:lstStyle/>
        <a:p>
          <a:endParaRPr lang="ru-RU"/>
        </a:p>
      </dgm:t>
    </dgm:pt>
    <dgm:pt modelId="{96EBAB82-63F7-4F94-990C-91C8E1F81E30}" type="pres">
      <dgm:prSet presAssocID="{A355E5D8-0847-4323-B186-74917B04B989}" presName="sp" presStyleCnt="0"/>
      <dgm:spPr/>
    </dgm:pt>
    <dgm:pt modelId="{D5E81CCA-85C1-4FF2-9C5F-0ECAE1EA0913}" type="pres">
      <dgm:prSet presAssocID="{9B2D6C17-CC13-429F-8221-B5203C22E9B1}" presName="arrowAndChildren" presStyleCnt="0"/>
      <dgm:spPr/>
    </dgm:pt>
    <dgm:pt modelId="{1DB71B2E-7ACB-4348-8D89-D0840CE47087}" type="pres">
      <dgm:prSet presAssocID="{9B2D6C17-CC13-429F-8221-B5203C22E9B1}" presName="parentTextArrow" presStyleLbl="node1" presStyleIdx="2" presStyleCnt="8"/>
      <dgm:spPr/>
      <dgm:t>
        <a:bodyPr/>
        <a:lstStyle/>
        <a:p>
          <a:endParaRPr lang="ru-RU"/>
        </a:p>
      </dgm:t>
    </dgm:pt>
    <dgm:pt modelId="{5C02815D-E775-445A-9EE2-2ADEB36DD640}" type="pres">
      <dgm:prSet presAssocID="{016CE1D4-2873-4B2E-A318-3B8F1391454A}" presName="sp" presStyleCnt="0"/>
      <dgm:spPr/>
    </dgm:pt>
    <dgm:pt modelId="{855C7E13-A4FC-4DA9-840E-DAE3CFE0431C}" type="pres">
      <dgm:prSet presAssocID="{AC240C9E-6F3A-4251-8007-8DC9A164B9D3}" presName="arrowAndChildren" presStyleCnt="0"/>
      <dgm:spPr/>
    </dgm:pt>
    <dgm:pt modelId="{5F6DAEF7-0492-446E-B6A8-D5E6B0C7AD6F}" type="pres">
      <dgm:prSet presAssocID="{AC240C9E-6F3A-4251-8007-8DC9A164B9D3}" presName="parentTextArrow" presStyleLbl="node1" presStyleIdx="3" presStyleCnt="8"/>
      <dgm:spPr/>
      <dgm:t>
        <a:bodyPr/>
        <a:lstStyle/>
        <a:p>
          <a:endParaRPr lang="ru-RU"/>
        </a:p>
      </dgm:t>
    </dgm:pt>
    <dgm:pt modelId="{451B2181-56CE-47B4-837B-BCE9DC04759C}" type="pres">
      <dgm:prSet presAssocID="{CF01B0C2-41C8-43CB-A2DB-63FA43047901}" presName="sp" presStyleCnt="0"/>
      <dgm:spPr/>
    </dgm:pt>
    <dgm:pt modelId="{CE3EE005-E56D-4B50-9D1B-97DC29084E0B}" type="pres">
      <dgm:prSet presAssocID="{B9F0D1A7-A24A-4A8A-A451-5FA3D3FA8303}" presName="arrowAndChildren" presStyleCnt="0"/>
      <dgm:spPr/>
    </dgm:pt>
    <dgm:pt modelId="{93F8E0FC-A102-433C-9806-0F2E6368BF77}" type="pres">
      <dgm:prSet presAssocID="{B9F0D1A7-A24A-4A8A-A451-5FA3D3FA8303}" presName="parentTextArrow" presStyleLbl="node1" presStyleIdx="4" presStyleCnt="8"/>
      <dgm:spPr/>
      <dgm:t>
        <a:bodyPr/>
        <a:lstStyle/>
        <a:p>
          <a:endParaRPr lang="ru-RU"/>
        </a:p>
      </dgm:t>
    </dgm:pt>
    <dgm:pt modelId="{08ED0539-E285-4366-BD79-1D97D7B39685}" type="pres">
      <dgm:prSet presAssocID="{D074C73A-03C3-4381-91B1-71B128DBAF78}" presName="sp" presStyleCnt="0"/>
      <dgm:spPr/>
    </dgm:pt>
    <dgm:pt modelId="{3E9A6C8C-8B61-4699-B4A5-8C2F1E4C72DE}" type="pres">
      <dgm:prSet presAssocID="{979845B9-1248-4ED9-9C31-B4672ACE4A44}" presName="arrowAndChildren" presStyleCnt="0"/>
      <dgm:spPr/>
    </dgm:pt>
    <dgm:pt modelId="{10C5B8AD-F987-4E0A-A2BC-BAD6057DF82B}" type="pres">
      <dgm:prSet presAssocID="{979845B9-1248-4ED9-9C31-B4672ACE4A44}" presName="parentTextArrow" presStyleLbl="node1" presStyleIdx="5" presStyleCnt="8"/>
      <dgm:spPr/>
      <dgm:t>
        <a:bodyPr/>
        <a:lstStyle/>
        <a:p>
          <a:endParaRPr lang="ru-RU"/>
        </a:p>
      </dgm:t>
    </dgm:pt>
    <dgm:pt modelId="{37EE1D66-385F-4304-93BE-FB8EA35A494F}" type="pres">
      <dgm:prSet presAssocID="{5E65582F-E134-419A-A169-10716721B140}" presName="sp" presStyleCnt="0"/>
      <dgm:spPr/>
    </dgm:pt>
    <dgm:pt modelId="{8728A128-0E71-424B-9897-287AFAB605CF}" type="pres">
      <dgm:prSet presAssocID="{80D198DF-4638-42F5-A50C-A4CB23DC4598}" presName="arrowAndChildren" presStyleCnt="0"/>
      <dgm:spPr/>
    </dgm:pt>
    <dgm:pt modelId="{0242B510-62D7-4771-828D-7B42BE4E2B76}" type="pres">
      <dgm:prSet presAssocID="{80D198DF-4638-42F5-A50C-A4CB23DC4598}" presName="parentTextArrow" presStyleLbl="node1" presStyleIdx="6" presStyleCnt="8"/>
      <dgm:spPr/>
      <dgm:t>
        <a:bodyPr/>
        <a:lstStyle/>
        <a:p>
          <a:endParaRPr lang="ru-RU"/>
        </a:p>
      </dgm:t>
    </dgm:pt>
    <dgm:pt modelId="{FB35F219-E590-4ED8-AD12-929844C860F4}" type="pres">
      <dgm:prSet presAssocID="{75FB94C3-9974-4F31-BDBF-C9D0FA135B5E}" presName="sp" presStyleCnt="0"/>
      <dgm:spPr/>
    </dgm:pt>
    <dgm:pt modelId="{670477B4-4383-48CA-8B93-50AE819D6643}" type="pres">
      <dgm:prSet presAssocID="{760A7ABF-66E0-4229-954F-685423DF5A40}" presName="arrowAndChildren" presStyleCnt="0"/>
      <dgm:spPr/>
    </dgm:pt>
    <dgm:pt modelId="{091B5131-B7F3-426A-A3C1-17D27330E4D6}" type="pres">
      <dgm:prSet presAssocID="{760A7ABF-66E0-4229-954F-685423DF5A40}" presName="parentTextArrow" presStyleLbl="node1" presStyleIdx="7" presStyleCnt="8" custLinFactNeighborX="1770" custLinFactNeighborY="-6458"/>
      <dgm:spPr/>
      <dgm:t>
        <a:bodyPr/>
        <a:lstStyle/>
        <a:p>
          <a:endParaRPr lang="ru-RU"/>
        </a:p>
      </dgm:t>
    </dgm:pt>
  </dgm:ptLst>
  <dgm:cxnLst>
    <dgm:cxn modelId="{45460C21-631C-4F5D-8F5F-79E7263EC477}" srcId="{60B595A4-CE0A-4036-BFEB-6371B6F001D7}" destId="{80D198DF-4638-42F5-A50C-A4CB23DC4598}" srcOrd="1" destOrd="0" parTransId="{9D8537EB-F92F-47E6-B38F-62718152401B}" sibTransId="{5E65582F-E134-419A-A169-10716721B140}"/>
    <dgm:cxn modelId="{088959D4-D622-4131-BEA1-B80C74F1DE52}" srcId="{60B595A4-CE0A-4036-BFEB-6371B6F001D7}" destId="{B99A8F11-C673-4E85-91A5-CFF718025ADC}" srcOrd="7" destOrd="0" parTransId="{ACC8FBA1-8B28-48D7-AE1E-C295164F3EFA}" sibTransId="{B153F3AB-9E74-4ABD-85EB-7BD141759425}"/>
    <dgm:cxn modelId="{45529171-FE3D-4406-8ABB-579A336042D4}" type="presOf" srcId="{979845B9-1248-4ED9-9C31-B4672ACE4A44}" destId="{10C5B8AD-F987-4E0A-A2BC-BAD6057DF82B}" srcOrd="0" destOrd="0" presId="urn:microsoft.com/office/officeart/2005/8/layout/process4"/>
    <dgm:cxn modelId="{9D61A1FC-CE2B-4E72-B47A-92B700AFBE4F}" type="presOf" srcId="{B9F0D1A7-A24A-4A8A-A451-5FA3D3FA8303}" destId="{93F8E0FC-A102-433C-9806-0F2E6368BF77}" srcOrd="0" destOrd="0" presId="urn:microsoft.com/office/officeart/2005/8/layout/process4"/>
    <dgm:cxn modelId="{3951DF1B-4F58-49D9-84C0-DA8C1CF60DF1}" type="presOf" srcId="{E283BCEF-8258-43E5-B10C-D5A8BA5AE789}" destId="{C68FD0A8-9F4F-49D7-9B8A-994B16B4D269}" srcOrd="0" destOrd="0" presId="urn:microsoft.com/office/officeart/2005/8/layout/process4"/>
    <dgm:cxn modelId="{DDF82C7E-6A9F-422D-9477-789225654241}" srcId="{60B595A4-CE0A-4036-BFEB-6371B6F001D7}" destId="{AC240C9E-6F3A-4251-8007-8DC9A164B9D3}" srcOrd="4" destOrd="0" parTransId="{B931F7C5-0BC6-495E-B3C3-6383EC57437C}" sibTransId="{016CE1D4-2873-4B2E-A318-3B8F1391454A}"/>
    <dgm:cxn modelId="{5B3F77EF-4EED-4F33-B5A4-657CD887F9D3}" type="presOf" srcId="{9B2D6C17-CC13-429F-8221-B5203C22E9B1}" destId="{1DB71B2E-7ACB-4348-8D89-D0840CE47087}" srcOrd="0" destOrd="0" presId="urn:microsoft.com/office/officeart/2005/8/layout/process4"/>
    <dgm:cxn modelId="{5D8E7ABC-EB16-4E04-8C2D-6D63B59EE5D2}" srcId="{60B595A4-CE0A-4036-BFEB-6371B6F001D7}" destId="{760A7ABF-66E0-4229-954F-685423DF5A40}" srcOrd="0" destOrd="0" parTransId="{CA4881F6-BDC9-4F9F-93EA-07D3BC63ECB6}" sibTransId="{75FB94C3-9974-4F31-BDBF-C9D0FA135B5E}"/>
    <dgm:cxn modelId="{86893BBE-08E1-440F-926E-58BDD86FDA22}" srcId="{60B595A4-CE0A-4036-BFEB-6371B6F001D7}" destId="{E283BCEF-8258-43E5-B10C-D5A8BA5AE789}" srcOrd="6" destOrd="0" parTransId="{7399BC3F-7047-4F30-92E4-1B14E1AB01C9}" sibTransId="{B5F36580-A1B7-4F45-8BE6-0C0142478F01}"/>
    <dgm:cxn modelId="{4A386EE9-4B5A-4892-8E5A-B08307DB5933}" srcId="{60B595A4-CE0A-4036-BFEB-6371B6F001D7}" destId="{9B2D6C17-CC13-429F-8221-B5203C22E9B1}" srcOrd="5" destOrd="0" parTransId="{E55A15FF-0B67-4B61-9009-9162E96E68F1}" sibTransId="{A355E5D8-0847-4323-B186-74917B04B989}"/>
    <dgm:cxn modelId="{A2A778C0-09CA-4845-811D-1696CE543EA0}" type="presOf" srcId="{B99A8F11-C673-4E85-91A5-CFF718025ADC}" destId="{846D7704-EB9B-4264-8662-58627DE68848}" srcOrd="0" destOrd="0" presId="urn:microsoft.com/office/officeart/2005/8/layout/process4"/>
    <dgm:cxn modelId="{B640F282-E524-4FDE-8FD4-A3D6A857F936}" type="presOf" srcId="{60B595A4-CE0A-4036-BFEB-6371B6F001D7}" destId="{C82A2A5B-9992-4665-A410-89B57B3D5066}" srcOrd="0" destOrd="0" presId="urn:microsoft.com/office/officeart/2005/8/layout/process4"/>
    <dgm:cxn modelId="{EC0BD144-E754-4094-ADA1-99A09D927F7B}" type="presOf" srcId="{760A7ABF-66E0-4229-954F-685423DF5A40}" destId="{091B5131-B7F3-426A-A3C1-17D27330E4D6}" srcOrd="0" destOrd="0" presId="urn:microsoft.com/office/officeart/2005/8/layout/process4"/>
    <dgm:cxn modelId="{AC9FD3CC-0853-4392-B07B-88E75E51F7D5}" srcId="{60B595A4-CE0A-4036-BFEB-6371B6F001D7}" destId="{B9F0D1A7-A24A-4A8A-A451-5FA3D3FA8303}" srcOrd="3" destOrd="0" parTransId="{9876E613-B533-4D78-915E-ACFFE9CAC8CC}" sibTransId="{CF01B0C2-41C8-43CB-A2DB-63FA43047901}"/>
    <dgm:cxn modelId="{73BD3968-36F3-48A0-A971-0F7B1421B5BB}" type="presOf" srcId="{AC240C9E-6F3A-4251-8007-8DC9A164B9D3}" destId="{5F6DAEF7-0492-446E-B6A8-D5E6B0C7AD6F}" srcOrd="0" destOrd="0" presId="urn:microsoft.com/office/officeart/2005/8/layout/process4"/>
    <dgm:cxn modelId="{C3C0B235-8853-4490-A554-8B5E5FE530D7}" srcId="{60B595A4-CE0A-4036-BFEB-6371B6F001D7}" destId="{979845B9-1248-4ED9-9C31-B4672ACE4A44}" srcOrd="2" destOrd="0" parTransId="{A402E287-403F-441C-875C-3E2A650C7122}" sibTransId="{D074C73A-03C3-4381-91B1-71B128DBAF78}"/>
    <dgm:cxn modelId="{534E8209-B9B2-46BC-8114-133FFDA4A7F6}" type="presOf" srcId="{80D198DF-4638-42F5-A50C-A4CB23DC4598}" destId="{0242B510-62D7-4771-828D-7B42BE4E2B76}" srcOrd="0" destOrd="0" presId="urn:microsoft.com/office/officeart/2005/8/layout/process4"/>
    <dgm:cxn modelId="{16122B68-7CC0-4788-932C-7C2E5D26920F}" type="presParOf" srcId="{C82A2A5B-9992-4665-A410-89B57B3D5066}" destId="{3E011C21-0E5A-4520-A5AE-99A3A3CA8040}" srcOrd="0" destOrd="0" presId="urn:microsoft.com/office/officeart/2005/8/layout/process4"/>
    <dgm:cxn modelId="{13FC1121-2762-4DDE-8E23-955B2BFD689B}" type="presParOf" srcId="{3E011C21-0E5A-4520-A5AE-99A3A3CA8040}" destId="{846D7704-EB9B-4264-8662-58627DE68848}" srcOrd="0" destOrd="0" presId="urn:microsoft.com/office/officeart/2005/8/layout/process4"/>
    <dgm:cxn modelId="{9D97C52B-F515-4D31-B403-F3A1F1A01E51}" type="presParOf" srcId="{C82A2A5B-9992-4665-A410-89B57B3D5066}" destId="{66758A18-A67E-4FBF-AE54-249495D21549}" srcOrd="1" destOrd="0" presId="urn:microsoft.com/office/officeart/2005/8/layout/process4"/>
    <dgm:cxn modelId="{640BA1F5-BF38-47F7-BFDA-CAFA59812892}" type="presParOf" srcId="{C82A2A5B-9992-4665-A410-89B57B3D5066}" destId="{BF1C3E1A-94E8-4C3E-9222-5C5FE0F577F2}" srcOrd="2" destOrd="0" presId="urn:microsoft.com/office/officeart/2005/8/layout/process4"/>
    <dgm:cxn modelId="{ACEDB586-DEB8-46C3-AF75-1B2D4A9E686C}" type="presParOf" srcId="{BF1C3E1A-94E8-4C3E-9222-5C5FE0F577F2}" destId="{C68FD0A8-9F4F-49D7-9B8A-994B16B4D269}" srcOrd="0" destOrd="0" presId="urn:microsoft.com/office/officeart/2005/8/layout/process4"/>
    <dgm:cxn modelId="{39DC677B-AF94-4279-B2B6-658FA2BD9571}" type="presParOf" srcId="{C82A2A5B-9992-4665-A410-89B57B3D5066}" destId="{96EBAB82-63F7-4F94-990C-91C8E1F81E30}" srcOrd="3" destOrd="0" presId="urn:microsoft.com/office/officeart/2005/8/layout/process4"/>
    <dgm:cxn modelId="{B3A7D12A-87BB-43C8-AA65-9B4E6E4EC672}" type="presParOf" srcId="{C82A2A5B-9992-4665-A410-89B57B3D5066}" destId="{D5E81CCA-85C1-4FF2-9C5F-0ECAE1EA0913}" srcOrd="4" destOrd="0" presId="urn:microsoft.com/office/officeart/2005/8/layout/process4"/>
    <dgm:cxn modelId="{27B46000-477E-4833-A06F-73F3ECECDA31}" type="presParOf" srcId="{D5E81CCA-85C1-4FF2-9C5F-0ECAE1EA0913}" destId="{1DB71B2E-7ACB-4348-8D89-D0840CE47087}" srcOrd="0" destOrd="0" presId="urn:microsoft.com/office/officeart/2005/8/layout/process4"/>
    <dgm:cxn modelId="{D7793D3D-753F-4361-A8C4-EDD39AACD0F4}" type="presParOf" srcId="{C82A2A5B-9992-4665-A410-89B57B3D5066}" destId="{5C02815D-E775-445A-9EE2-2ADEB36DD640}" srcOrd="5" destOrd="0" presId="urn:microsoft.com/office/officeart/2005/8/layout/process4"/>
    <dgm:cxn modelId="{1980A555-1187-44B3-BC60-0788BDE54FF8}" type="presParOf" srcId="{C82A2A5B-9992-4665-A410-89B57B3D5066}" destId="{855C7E13-A4FC-4DA9-840E-DAE3CFE0431C}" srcOrd="6" destOrd="0" presId="urn:microsoft.com/office/officeart/2005/8/layout/process4"/>
    <dgm:cxn modelId="{52E40BE9-CFAA-41F0-AD50-CFD602DE13A7}" type="presParOf" srcId="{855C7E13-A4FC-4DA9-840E-DAE3CFE0431C}" destId="{5F6DAEF7-0492-446E-B6A8-D5E6B0C7AD6F}" srcOrd="0" destOrd="0" presId="urn:microsoft.com/office/officeart/2005/8/layout/process4"/>
    <dgm:cxn modelId="{2CDB3FCF-D834-49C6-B280-241E48891206}" type="presParOf" srcId="{C82A2A5B-9992-4665-A410-89B57B3D5066}" destId="{451B2181-56CE-47B4-837B-BCE9DC04759C}" srcOrd="7" destOrd="0" presId="urn:microsoft.com/office/officeart/2005/8/layout/process4"/>
    <dgm:cxn modelId="{2A6003FF-6D53-481A-AEA0-6458BE04B4A0}" type="presParOf" srcId="{C82A2A5B-9992-4665-A410-89B57B3D5066}" destId="{CE3EE005-E56D-4B50-9D1B-97DC29084E0B}" srcOrd="8" destOrd="0" presId="urn:microsoft.com/office/officeart/2005/8/layout/process4"/>
    <dgm:cxn modelId="{8B90A8DB-77EA-47AC-AA8C-754C3B55FC6D}" type="presParOf" srcId="{CE3EE005-E56D-4B50-9D1B-97DC29084E0B}" destId="{93F8E0FC-A102-433C-9806-0F2E6368BF77}" srcOrd="0" destOrd="0" presId="urn:microsoft.com/office/officeart/2005/8/layout/process4"/>
    <dgm:cxn modelId="{8ADA34D0-612E-4C29-AB3B-58D25271C58F}" type="presParOf" srcId="{C82A2A5B-9992-4665-A410-89B57B3D5066}" destId="{08ED0539-E285-4366-BD79-1D97D7B39685}" srcOrd="9" destOrd="0" presId="urn:microsoft.com/office/officeart/2005/8/layout/process4"/>
    <dgm:cxn modelId="{6EE8B103-4D03-4435-83AB-0C89EA46B199}" type="presParOf" srcId="{C82A2A5B-9992-4665-A410-89B57B3D5066}" destId="{3E9A6C8C-8B61-4699-B4A5-8C2F1E4C72DE}" srcOrd="10" destOrd="0" presId="urn:microsoft.com/office/officeart/2005/8/layout/process4"/>
    <dgm:cxn modelId="{4FBC0524-B102-4116-9AC0-41EA837BF289}" type="presParOf" srcId="{3E9A6C8C-8B61-4699-B4A5-8C2F1E4C72DE}" destId="{10C5B8AD-F987-4E0A-A2BC-BAD6057DF82B}" srcOrd="0" destOrd="0" presId="urn:microsoft.com/office/officeart/2005/8/layout/process4"/>
    <dgm:cxn modelId="{F03066B8-723F-4B35-BBE7-81C14B0B8A36}" type="presParOf" srcId="{C82A2A5B-9992-4665-A410-89B57B3D5066}" destId="{37EE1D66-385F-4304-93BE-FB8EA35A494F}" srcOrd="11" destOrd="0" presId="urn:microsoft.com/office/officeart/2005/8/layout/process4"/>
    <dgm:cxn modelId="{615C497B-80FA-43D3-A644-57C140AE79BA}" type="presParOf" srcId="{C82A2A5B-9992-4665-A410-89B57B3D5066}" destId="{8728A128-0E71-424B-9897-287AFAB605CF}" srcOrd="12" destOrd="0" presId="urn:microsoft.com/office/officeart/2005/8/layout/process4"/>
    <dgm:cxn modelId="{A99D3E9E-98E8-40A4-A442-2FD1DD0313E7}" type="presParOf" srcId="{8728A128-0E71-424B-9897-287AFAB605CF}" destId="{0242B510-62D7-4771-828D-7B42BE4E2B76}" srcOrd="0" destOrd="0" presId="urn:microsoft.com/office/officeart/2005/8/layout/process4"/>
    <dgm:cxn modelId="{EFA3F7F4-B50A-4091-B146-F00E14BE7221}" type="presParOf" srcId="{C82A2A5B-9992-4665-A410-89B57B3D5066}" destId="{FB35F219-E590-4ED8-AD12-929844C860F4}" srcOrd="13" destOrd="0" presId="urn:microsoft.com/office/officeart/2005/8/layout/process4"/>
    <dgm:cxn modelId="{B11313AE-0060-41DE-81B5-976753388C1A}" type="presParOf" srcId="{C82A2A5B-9992-4665-A410-89B57B3D5066}" destId="{670477B4-4383-48CA-8B93-50AE819D6643}" srcOrd="14" destOrd="0" presId="urn:microsoft.com/office/officeart/2005/8/layout/process4"/>
    <dgm:cxn modelId="{C22C93EB-FE8B-484F-BC34-21F4FED0C622}" type="presParOf" srcId="{670477B4-4383-48CA-8B93-50AE819D6643}" destId="{091B5131-B7F3-426A-A3C1-17D27330E4D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82936E-E190-495E-8B0F-AC62C76DD34B}"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ru-RU"/>
        </a:p>
      </dgm:t>
    </dgm:pt>
    <dgm:pt modelId="{657B5AB4-3FE6-416E-8B09-CF0177589AC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11FBFA4-F556-422F-B67A-10FBECD1877C}" type="parTrans" cxnId="{5BD9E535-891D-4702-8A9B-50F34C4D6284}">
      <dgm:prSet/>
      <dgm:spPr/>
      <dgm:t>
        <a:bodyPr/>
        <a:lstStyle/>
        <a:p>
          <a:endParaRPr lang="ru-RU" b="1"/>
        </a:p>
      </dgm:t>
    </dgm:pt>
    <dgm:pt modelId="{FBDEB25B-E162-4DCE-ACCD-4E15BE693403}" type="sibTrans" cxnId="{5BD9E535-891D-4702-8A9B-50F34C4D6284}">
      <dgm:prSet/>
      <dgm:spPr/>
      <dgm:t>
        <a:bodyPr/>
        <a:lstStyle/>
        <a:p>
          <a:endParaRPr lang="ru-RU" b="1"/>
        </a:p>
      </dgm:t>
    </dgm:pt>
    <dgm:pt modelId="{17DF8F19-325E-4709-834F-AB4A15DBAF7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4B69FBEB-BFFB-4255-B216-A9A445043B4E}" type="parTrans" cxnId="{AFD14207-57B6-4056-A187-217B779980B6}">
      <dgm:prSet/>
      <dgm:spPr/>
      <dgm:t>
        <a:bodyPr/>
        <a:lstStyle/>
        <a:p>
          <a:endParaRPr lang="ru-RU" b="1"/>
        </a:p>
      </dgm:t>
    </dgm:pt>
    <dgm:pt modelId="{5041F220-2928-4115-BE27-4B4E774B5FF6}" type="sibTrans" cxnId="{AFD14207-57B6-4056-A187-217B779980B6}">
      <dgm:prSet/>
      <dgm:spPr/>
      <dgm:t>
        <a:bodyPr/>
        <a:lstStyle/>
        <a:p>
          <a:endParaRPr lang="ru-RU" b="1"/>
        </a:p>
      </dgm:t>
    </dgm:pt>
    <dgm:pt modelId="{6609409D-1FDC-4FE5-B889-00AC0E960599}">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BBFFB86-ACF6-4F43-A46B-40F4FEF0DF3A}" type="parTrans" cxnId="{E621BC75-D25A-45C0-8B49-01602AC269DD}">
      <dgm:prSet/>
      <dgm:spPr/>
      <dgm:t>
        <a:bodyPr/>
        <a:lstStyle/>
        <a:p>
          <a:endParaRPr lang="ru-RU" b="1"/>
        </a:p>
      </dgm:t>
    </dgm:pt>
    <dgm:pt modelId="{4CB33187-06B3-48DE-B703-827BB90C0ACF}" type="sibTrans" cxnId="{E621BC75-D25A-45C0-8B49-01602AC269DD}">
      <dgm:prSet/>
      <dgm:spPr/>
      <dgm:t>
        <a:bodyPr/>
        <a:lstStyle/>
        <a:p>
          <a:endParaRPr lang="ru-RU" b="1"/>
        </a:p>
      </dgm:t>
    </dgm:pt>
    <dgm:pt modelId="{1CFC452E-0CCF-45B5-B8B8-3B338C292882}">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dirty="0" smtClean="0">
              <a:latin typeface="Times New Roman" panose="02020603050405020304" pitchFamily="18" charset="0"/>
              <a:cs typeface="Times New Roman" panose="02020603050405020304" pitchFamily="18" charset="0"/>
            </a:rPr>
            <a:t>.</a:t>
          </a:r>
          <a:endParaRPr lang="ru-RU" sz="1200" b="0" dirty="0">
            <a:latin typeface="Times New Roman" panose="02020603050405020304" pitchFamily="18" charset="0"/>
            <a:cs typeface="Times New Roman" panose="02020603050405020304" pitchFamily="18" charset="0"/>
          </a:endParaRPr>
        </a:p>
      </dgm:t>
    </dgm:pt>
    <dgm:pt modelId="{96B89CE0-E690-4A1E-B31F-FF2E431CBCD9}" type="parTrans" cxnId="{F7640A5B-B657-4271-8D5B-D548D6037589}">
      <dgm:prSet/>
      <dgm:spPr/>
      <dgm:t>
        <a:bodyPr/>
        <a:lstStyle/>
        <a:p>
          <a:endParaRPr lang="ru-RU" b="1"/>
        </a:p>
      </dgm:t>
    </dgm:pt>
    <dgm:pt modelId="{554A89AF-F522-4E91-82E3-E62A9468BF35}" type="sibTrans" cxnId="{F7640A5B-B657-4271-8D5B-D548D6037589}">
      <dgm:prSet/>
      <dgm:spPr/>
      <dgm:t>
        <a:bodyPr/>
        <a:lstStyle/>
        <a:p>
          <a:endParaRPr lang="ru-RU" b="1"/>
        </a:p>
      </dgm:t>
    </dgm:pt>
    <dgm:pt modelId="{03B85D95-CE79-4C05-9C67-801DCBB912A6}" type="pres">
      <dgm:prSet presAssocID="{5282936E-E190-495E-8B0F-AC62C76DD34B}" presName="linear" presStyleCnt="0">
        <dgm:presLayoutVars>
          <dgm:animLvl val="lvl"/>
          <dgm:resizeHandles val="exact"/>
        </dgm:presLayoutVars>
      </dgm:prSet>
      <dgm:spPr/>
      <dgm:t>
        <a:bodyPr/>
        <a:lstStyle/>
        <a:p>
          <a:endParaRPr lang="ru-RU"/>
        </a:p>
      </dgm:t>
    </dgm:pt>
    <dgm:pt modelId="{92B00FAD-E277-4E0F-ACBE-F71D2D14CE63}" type="pres">
      <dgm:prSet presAssocID="{657B5AB4-3FE6-416E-8B09-CF0177589ACE}" presName="parentText" presStyleLbl="node1" presStyleIdx="0" presStyleCnt="4" custScaleY="54772">
        <dgm:presLayoutVars>
          <dgm:chMax val="0"/>
          <dgm:bulletEnabled val="1"/>
        </dgm:presLayoutVars>
      </dgm:prSet>
      <dgm:spPr/>
      <dgm:t>
        <a:bodyPr/>
        <a:lstStyle/>
        <a:p>
          <a:endParaRPr lang="ru-RU"/>
        </a:p>
      </dgm:t>
    </dgm:pt>
    <dgm:pt modelId="{4F826494-4556-489F-8D8D-04AC80EC6D6B}" type="pres">
      <dgm:prSet presAssocID="{FBDEB25B-E162-4DCE-ACCD-4E15BE693403}" presName="spacer" presStyleCnt="0"/>
      <dgm:spPr/>
    </dgm:pt>
    <dgm:pt modelId="{9485048A-68D8-4B33-A6EA-3B8B7C4BDD3C}" type="pres">
      <dgm:prSet presAssocID="{17DF8F19-325E-4709-834F-AB4A15DBAF7E}" presName="parentText" presStyleLbl="node1" presStyleIdx="1" presStyleCnt="4" custScaleY="73384">
        <dgm:presLayoutVars>
          <dgm:chMax val="0"/>
          <dgm:bulletEnabled val="1"/>
        </dgm:presLayoutVars>
      </dgm:prSet>
      <dgm:spPr/>
      <dgm:t>
        <a:bodyPr/>
        <a:lstStyle/>
        <a:p>
          <a:endParaRPr lang="ru-RU"/>
        </a:p>
      </dgm:t>
    </dgm:pt>
    <dgm:pt modelId="{CF2612A7-1E9C-4BAC-809D-04EFBC70AAD5}" type="pres">
      <dgm:prSet presAssocID="{5041F220-2928-4115-BE27-4B4E774B5FF6}" presName="spacer" presStyleCnt="0"/>
      <dgm:spPr/>
    </dgm:pt>
    <dgm:pt modelId="{7147E12C-7DD8-4A40-A420-C2813F8C7FE8}" type="pres">
      <dgm:prSet presAssocID="{6609409D-1FDC-4FE5-B889-00AC0E960599}" presName="parentText" presStyleLbl="node1" presStyleIdx="2" presStyleCnt="4" custScaleY="85624">
        <dgm:presLayoutVars>
          <dgm:chMax val="0"/>
          <dgm:bulletEnabled val="1"/>
        </dgm:presLayoutVars>
      </dgm:prSet>
      <dgm:spPr/>
      <dgm:t>
        <a:bodyPr/>
        <a:lstStyle/>
        <a:p>
          <a:endParaRPr lang="ru-RU"/>
        </a:p>
      </dgm:t>
    </dgm:pt>
    <dgm:pt modelId="{51020F05-8C04-496A-85A9-4B9F8A6FBB6C}" type="pres">
      <dgm:prSet presAssocID="{4CB33187-06B3-48DE-B703-827BB90C0ACF}" presName="spacer" presStyleCnt="0"/>
      <dgm:spPr/>
    </dgm:pt>
    <dgm:pt modelId="{B8AFE4B8-AFEB-4126-96A4-AB2F7AA01A16}" type="pres">
      <dgm:prSet presAssocID="{1CFC452E-0CCF-45B5-B8B8-3B338C292882}" presName="parentText" presStyleLbl="node1" presStyleIdx="3" presStyleCnt="4" custScaleY="52389">
        <dgm:presLayoutVars>
          <dgm:chMax val="0"/>
          <dgm:bulletEnabled val="1"/>
        </dgm:presLayoutVars>
      </dgm:prSet>
      <dgm:spPr/>
      <dgm:t>
        <a:bodyPr/>
        <a:lstStyle/>
        <a:p>
          <a:endParaRPr lang="ru-RU"/>
        </a:p>
      </dgm:t>
    </dgm:pt>
  </dgm:ptLst>
  <dgm:cxnLst>
    <dgm:cxn modelId="{9E94943E-73C1-4A7B-96F2-2BA3D9F59F82}" type="presOf" srcId="{1CFC452E-0CCF-45B5-B8B8-3B338C292882}" destId="{B8AFE4B8-AFEB-4126-96A4-AB2F7AA01A16}" srcOrd="0" destOrd="0" presId="urn:microsoft.com/office/officeart/2005/8/layout/vList2"/>
    <dgm:cxn modelId="{5BD9E535-891D-4702-8A9B-50F34C4D6284}" srcId="{5282936E-E190-495E-8B0F-AC62C76DD34B}" destId="{657B5AB4-3FE6-416E-8B09-CF0177589ACE}" srcOrd="0" destOrd="0" parTransId="{511FBFA4-F556-422F-B67A-10FBECD1877C}" sibTransId="{FBDEB25B-E162-4DCE-ACCD-4E15BE693403}"/>
    <dgm:cxn modelId="{BF7709D8-92D7-42AB-A2A7-F98639C25858}" type="presOf" srcId="{657B5AB4-3FE6-416E-8B09-CF0177589ACE}" destId="{92B00FAD-E277-4E0F-ACBE-F71D2D14CE63}" srcOrd="0" destOrd="0" presId="urn:microsoft.com/office/officeart/2005/8/layout/vList2"/>
    <dgm:cxn modelId="{012D70F6-C72F-4872-9618-3C1C157E8F96}" type="presOf" srcId="{17DF8F19-325E-4709-834F-AB4A15DBAF7E}" destId="{9485048A-68D8-4B33-A6EA-3B8B7C4BDD3C}" srcOrd="0" destOrd="0" presId="urn:microsoft.com/office/officeart/2005/8/layout/vList2"/>
    <dgm:cxn modelId="{E621BC75-D25A-45C0-8B49-01602AC269DD}" srcId="{5282936E-E190-495E-8B0F-AC62C76DD34B}" destId="{6609409D-1FDC-4FE5-B889-00AC0E960599}" srcOrd="2" destOrd="0" parTransId="{5BBFFB86-ACF6-4F43-A46B-40F4FEF0DF3A}" sibTransId="{4CB33187-06B3-48DE-B703-827BB90C0ACF}"/>
    <dgm:cxn modelId="{AFD14207-57B6-4056-A187-217B779980B6}" srcId="{5282936E-E190-495E-8B0F-AC62C76DD34B}" destId="{17DF8F19-325E-4709-834F-AB4A15DBAF7E}" srcOrd="1" destOrd="0" parTransId="{4B69FBEB-BFFB-4255-B216-A9A445043B4E}" sibTransId="{5041F220-2928-4115-BE27-4B4E774B5FF6}"/>
    <dgm:cxn modelId="{D9799FB4-1A0F-4143-AFDE-13C0F9BDE331}" type="presOf" srcId="{5282936E-E190-495E-8B0F-AC62C76DD34B}" destId="{03B85D95-CE79-4C05-9C67-801DCBB912A6}" srcOrd="0" destOrd="0" presId="urn:microsoft.com/office/officeart/2005/8/layout/vList2"/>
    <dgm:cxn modelId="{BBE167C3-F9F2-4220-BAB2-CD5A12EFEA97}" type="presOf" srcId="{6609409D-1FDC-4FE5-B889-00AC0E960599}" destId="{7147E12C-7DD8-4A40-A420-C2813F8C7FE8}" srcOrd="0" destOrd="0" presId="urn:microsoft.com/office/officeart/2005/8/layout/vList2"/>
    <dgm:cxn modelId="{F7640A5B-B657-4271-8D5B-D548D6037589}" srcId="{5282936E-E190-495E-8B0F-AC62C76DD34B}" destId="{1CFC452E-0CCF-45B5-B8B8-3B338C292882}" srcOrd="3" destOrd="0" parTransId="{96B89CE0-E690-4A1E-B31F-FF2E431CBCD9}" sibTransId="{554A89AF-F522-4E91-82E3-E62A9468BF35}"/>
    <dgm:cxn modelId="{38C999A0-FE40-466F-931E-547BC1B695CB}" type="presParOf" srcId="{03B85D95-CE79-4C05-9C67-801DCBB912A6}" destId="{92B00FAD-E277-4E0F-ACBE-F71D2D14CE63}" srcOrd="0" destOrd="0" presId="urn:microsoft.com/office/officeart/2005/8/layout/vList2"/>
    <dgm:cxn modelId="{EDA91872-1CCC-494A-9B7D-AE2543FDD1BD}" type="presParOf" srcId="{03B85D95-CE79-4C05-9C67-801DCBB912A6}" destId="{4F826494-4556-489F-8D8D-04AC80EC6D6B}" srcOrd="1" destOrd="0" presId="urn:microsoft.com/office/officeart/2005/8/layout/vList2"/>
    <dgm:cxn modelId="{AD4CEECC-5B51-4EE1-80EB-85E6A493E03E}" type="presParOf" srcId="{03B85D95-CE79-4C05-9C67-801DCBB912A6}" destId="{9485048A-68D8-4B33-A6EA-3B8B7C4BDD3C}" srcOrd="2" destOrd="0" presId="urn:microsoft.com/office/officeart/2005/8/layout/vList2"/>
    <dgm:cxn modelId="{CC850AF2-17B9-4F9A-8FEF-45523BAF1653}" type="presParOf" srcId="{03B85D95-CE79-4C05-9C67-801DCBB912A6}" destId="{CF2612A7-1E9C-4BAC-809D-04EFBC70AAD5}" srcOrd="3" destOrd="0" presId="urn:microsoft.com/office/officeart/2005/8/layout/vList2"/>
    <dgm:cxn modelId="{BBD160A5-5AC3-42B5-8E91-2E210F4F2E7C}" type="presParOf" srcId="{03B85D95-CE79-4C05-9C67-801DCBB912A6}" destId="{7147E12C-7DD8-4A40-A420-C2813F8C7FE8}" srcOrd="4" destOrd="0" presId="urn:microsoft.com/office/officeart/2005/8/layout/vList2"/>
    <dgm:cxn modelId="{19B9FE29-F25B-4A57-88FC-3E0A80F883CA}" type="presParOf" srcId="{03B85D95-CE79-4C05-9C67-801DCBB912A6}" destId="{51020F05-8C04-496A-85A9-4B9F8A6FBB6C}" srcOrd="5" destOrd="0" presId="urn:microsoft.com/office/officeart/2005/8/layout/vList2"/>
    <dgm:cxn modelId="{B0FCBF13-82D4-48FC-A0E7-2C3DD053E300}" type="presParOf" srcId="{03B85D95-CE79-4C05-9C67-801DCBB912A6}" destId="{B8AFE4B8-AFEB-4126-96A4-AB2F7AA01A1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3ED8DC-E53E-48A9-8E8A-7EDB25AF3B97}" type="doc">
      <dgm:prSet loTypeId="urn:microsoft.com/office/officeart/2005/8/layout/target3" loCatId="list" qsTypeId="urn:microsoft.com/office/officeart/2005/8/quickstyle/simple5" qsCatId="simple" csTypeId="urn:microsoft.com/office/officeart/2005/8/colors/accent1_2" csCatId="accent1" phldr="1"/>
      <dgm:spPr/>
      <dgm:t>
        <a:bodyPr/>
        <a:lstStyle/>
        <a:p>
          <a:endParaRPr lang="ru-RU"/>
        </a:p>
      </dgm:t>
    </dgm:pt>
    <dgm:pt modelId="{6690FC56-A2CF-4CC4-A075-C0AAB21DA92B}">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dirty="0">
            <a:latin typeface="Times New Roman" panose="02020603050405020304" pitchFamily="18" charset="0"/>
            <a:cs typeface="Times New Roman" panose="02020603050405020304" pitchFamily="18" charset="0"/>
          </a:endParaRPr>
        </a:p>
      </dgm:t>
    </dgm:pt>
    <dgm:pt modelId="{ED81B883-39F6-4BB7-B55E-8013335EF671}" type="parTrans" cxnId="{587DB1B6-594E-4D01-AFCA-0F7F07305C23}">
      <dgm:prSet/>
      <dgm:spPr/>
      <dgm:t>
        <a:bodyPr/>
        <a:lstStyle/>
        <a:p>
          <a:endParaRPr lang="ru-RU"/>
        </a:p>
      </dgm:t>
    </dgm:pt>
    <dgm:pt modelId="{E324D6BB-C664-42E7-8622-B27B5AD68650}" type="sibTrans" cxnId="{587DB1B6-594E-4D01-AFCA-0F7F07305C23}">
      <dgm:prSet/>
      <dgm:spPr/>
      <dgm:t>
        <a:bodyPr/>
        <a:lstStyle/>
        <a:p>
          <a:endParaRPr lang="ru-RU"/>
        </a:p>
      </dgm:t>
    </dgm:pt>
    <dgm:pt modelId="{768E0FD5-DC35-4AF9-96A2-4698C57DA73E}">
      <dgm:prSet phldrT="[Текст]" custT="1"/>
      <dgm:spPr>
        <a:solidFill>
          <a:schemeClr val="accent1">
            <a:lumMod val="60000"/>
            <a:lumOff val="40000"/>
          </a:schemeClr>
        </a:solidFill>
      </dgm:spPr>
      <dgm:t>
        <a:bodyPr/>
        <a:lstStyle/>
        <a:p>
          <a:r>
            <a:rPr lang="ru-RU" sz="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dirty="0">
            <a:latin typeface="Times New Roman" panose="02020603050405020304" pitchFamily="18" charset="0"/>
            <a:cs typeface="Times New Roman" panose="02020603050405020304" pitchFamily="18" charset="0"/>
          </a:endParaRPr>
        </a:p>
      </dgm:t>
    </dgm:pt>
    <dgm:pt modelId="{22FD0CEF-3851-4D90-95EA-199CB5E6AAC5}" type="parTrans" cxnId="{65B0ECDC-7851-4EF2-8803-08DEF93AF907}">
      <dgm:prSet/>
      <dgm:spPr/>
      <dgm:t>
        <a:bodyPr/>
        <a:lstStyle/>
        <a:p>
          <a:endParaRPr lang="ru-RU"/>
        </a:p>
      </dgm:t>
    </dgm:pt>
    <dgm:pt modelId="{C5BC86F2-FB42-456E-9C1B-AD9D0AA20CA3}" type="sibTrans" cxnId="{65B0ECDC-7851-4EF2-8803-08DEF93AF907}">
      <dgm:prSet/>
      <dgm:spPr/>
      <dgm:t>
        <a:bodyPr/>
        <a:lstStyle/>
        <a:p>
          <a:endParaRPr lang="ru-RU"/>
        </a:p>
      </dgm:t>
    </dgm:pt>
    <dgm:pt modelId="{844517A1-0D42-4B53-AA3C-C5CCE35C7C50}" type="pres">
      <dgm:prSet presAssocID="{443ED8DC-E53E-48A9-8E8A-7EDB25AF3B97}" presName="Name0" presStyleCnt="0">
        <dgm:presLayoutVars>
          <dgm:chMax val="7"/>
          <dgm:dir/>
          <dgm:animLvl val="lvl"/>
          <dgm:resizeHandles val="exact"/>
        </dgm:presLayoutVars>
      </dgm:prSet>
      <dgm:spPr/>
      <dgm:t>
        <a:bodyPr/>
        <a:lstStyle/>
        <a:p>
          <a:endParaRPr lang="ru-RU"/>
        </a:p>
      </dgm:t>
    </dgm:pt>
    <dgm:pt modelId="{79A93A2F-F909-44DA-AE2B-361C7A39B27C}" type="pres">
      <dgm:prSet presAssocID="{6690FC56-A2CF-4CC4-A075-C0AAB21DA92B}" presName="circle1" presStyleLbl="node1" presStyleIdx="0" presStyleCnt="2"/>
      <dgm:spPr/>
    </dgm:pt>
    <dgm:pt modelId="{BB6540B4-3683-4F3A-B88B-F298544663AB}" type="pres">
      <dgm:prSet presAssocID="{6690FC56-A2CF-4CC4-A075-C0AAB21DA92B}" presName="space" presStyleCnt="0"/>
      <dgm:spPr/>
    </dgm:pt>
    <dgm:pt modelId="{AFFC8B98-4DE7-4DE8-A3BC-6BABBFEAB84E}" type="pres">
      <dgm:prSet presAssocID="{6690FC56-A2CF-4CC4-A075-C0AAB21DA92B}" presName="rect1" presStyleLbl="alignAcc1" presStyleIdx="0" presStyleCnt="2"/>
      <dgm:spPr/>
      <dgm:t>
        <a:bodyPr/>
        <a:lstStyle/>
        <a:p>
          <a:endParaRPr lang="ru-RU"/>
        </a:p>
      </dgm:t>
    </dgm:pt>
    <dgm:pt modelId="{94BDBCDA-8FBA-478D-B941-430E2D9376E6}" type="pres">
      <dgm:prSet presAssocID="{768E0FD5-DC35-4AF9-96A2-4698C57DA73E}" presName="vertSpace2" presStyleLbl="node1" presStyleIdx="0" presStyleCnt="2"/>
      <dgm:spPr/>
    </dgm:pt>
    <dgm:pt modelId="{6C1FE396-E52E-4FE1-B819-CEAD5422CECE}" type="pres">
      <dgm:prSet presAssocID="{768E0FD5-DC35-4AF9-96A2-4698C57DA73E}" presName="circle2" presStyleLbl="node1" presStyleIdx="1" presStyleCnt="2"/>
      <dgm:spPr/>
    </dgm:pt>
    <dgm:pt modelId="{38261E43-9A35-49E7-99F4-1EDF33513048}" type="pres">
      <dgm:prSet presAssocID="{768E0FD5-DC35-4AF9-96A2-4698C57DA73E}" presName="rect2" presStyleLbl="alignAcc1" presStyleIdx="1" presStyleCnt="2"/>
      <dgm:spPr/>
      <dgm:t>
        <a:bodyPr/>
        <a:lstStyle/>
        <a:p>
          <a:endParaRPr lang="ru-RU"/>
        </a:p>
      </dgm:t>
    </dgm:pt>
    <dgm:pt modelId="{35A4D240-0B57-4446-8D30-B7EA1F7BD2CD}" type="pres">
      <dgm:prSet presAssocID="{6690FC56-A2CF-4CC4-A075-C0AAB21DA92B}" presName="rect1ParTxNoCh" presStyleLbl="alignAcc1" presStyleIdx="1" presStyleCnt="2">
        <dgm:presLayoutVars>
          <dgm:chMax val="1"/>
          <dgm:bulletEnabled val="1"/>
        </dgm:presLayoutVars>
      </dgm:prSet>
      <dgm:spPr/>
      <dgm:t>
        <a:bodyPr/>
        <a:lstStyle/>
        <a:p>
          <a:endParaRPr lang="ru-RU"/>
        </a:p>
      </dgm:t>
    </dgm:pt>
    <dgm:pt modelId="{ADADF161-E23C-4D85-8413-6D805694E44A}" type="pres">
      <dgm:prSet presAssocID="{768E0FD5-DC35-4AF9-96A2-4698C57DA73E}" presName="rect2ParTxNoCh" presStyleLbl="alignAcc1" presStyleIdx="1" presStyleCnt="2">
        <dgm:presLayoutVars>
          <dgm:chMax val="1"/>
          <dgm:bulletEnabled val="1"/>
        </dgm:presLayoutVars>
      </dgm:prSet>
      <dgm:spPr/>
      <dgm:t>
        <a:bodyPr/>
        <a:lstStyle/>
        <a:p>
          <a:endParaRPr lang="ru-RU"/>
        </a:p>
      </dgm:t>
    </dgm:pt>
  </dgm:ptLst>
  <dgm:cxnLst>
    <dgm:cxn modelId="{37A0F349-00B7-4442-A3CD-BBC0F3C760CF}" type="presOf" srcId="{768E0FD5-DC35-4AF9-96A2-4698C57DA73E}" destId="{ADADF161-E23C-4D85-8413-6D805694E44A}" srcOrd="1" destOrd="0" presId="urn:microsoft.com/office/officeart/2005/8/layout/target3"/>
    <dgm:cxn modelId="{B0E19C37-B821-4803-8D01-B6ADE03667FB}" type="presOf" srcId="{6690FC56-A2CF-4CC4-A075-C0AAB21DA92B}" destId="{AFFC8B98-4DE7-4DE8-A3BC-6BABBFEAB84E}" srcOrd="0" destOrd="0" presId="urn:microsoft.com/office/officeart/2005/8/layout/target3"/>
    <dgm:cxn modelId="{587DB1B6-594E-4D01-AFCA-0F7F07305C23}" srcId="{443ED8DC-E53E-48A9-8E8A-7EDB25AF3B97}" destId="{6690FC56-A2CF-4CC4-A075-C0AAB21DA92B}" srcOrd="0" destOrd="0" parTransId="{ED81B883-39F6-4BB7-B55E-8013335EF671}" sibTransId="{E324D6BB-C664-42E7-8622-B27B5AD68650}"/>
    <dgm:cxn modelId="{B7666549-89AC-43EE-8876-5A978C81D308}" type="presOf" srcId="{768E0FD5-DC35-4AF9-96A2-4698C57DA73E}" destId="{38261E43-9A35-49E7-99F4-1EDF33513048}" srcOrd="0" destOrd="0" presId="urn:microsoft.com/office/officeart/2005/8/layout/target3"/>
    <dgm:cxn modelId="{2F1367E8-2E9A-4426-AEF7-D7136019D9C8}" type="presOf" srcId="{6690FC56-A2CF-4CC4-A075-C0AAB21DA92B}" destId="{35A4D240-0B57-4446-8D30-B7EA1F7BD2CD}" srcOrd="1" destOrd="0" presId="urn:microsoft.com/office/officeart/2005/8/layout/target3"/>
    <dgm:cxn modelId="{65B0ECDC-7851-4EF2-8803-08DEF93AF907}" srcId="{443ED8DC-E53E-48A9-8E8A-7EDB25AF3B97}" destId="{768E0FD5-DC35-4AF9-96A2-4698C57DA73E}" srcOrd="1" destOrd="0" parTransId="{22FD0CEF-3851-4D90-95EA-199CB5E6AAC5}" sibTransId="{C5BC86F2-FB42-456E-9C1B-AD9D0AA20CA3}"/>
    <dgm:cxn modelId="{3C228E18-16F5-4809-9E57-83E128C55562}" type="presOf" srcId="{443ED8DC-E53E-48A9-8E8A-7EDB25AF3B97}" destId="{844517A1-0D42-4B53-AA3C-C5CCE35C7C50}" srcOrd="0" destOrd="0" presId="urn:microsoft.com/office/officeart/2005/8/layout/target3"/>
    <dgm:cxn modelId="{3762FA05-169C-40D7-9424-2660682FBD0B}" type="presParOf" srcId="{844517A1-0D42-4B53-AA3C-C5CCE35C7C50}" destId="{79A93A2F-F909-44DA-AE2B-361C7A39B27C}" srcOrd="0" destOrd="0" presId="urn:microsoft.com/office/officeart/2005/8/layout/target3"/>
    <dgm:cxn modelId="{2B9F25A1-D941-4BB8-889D-5E6D48B300EA}" type="presParOf" srcId="{844517A1-0D42-4B53-AA3C-C5CCE35C7C50}" destId="{BB6540B4-3683-4F3A-B88B-F298544663AB}" srcOrd="1" destOrd="0" presId="urn:microsoft.com/office/officeart/2005/8/layout/target3"/>
    <dgm:cxn modelId="{37B31CD5-7BDA-4F4B-BA4F-67AA42D437EB}" type="presParOf" srcId="{844517A1-0D42-4B53-AA3C-C5CCE35C7C50}" destId="{AFFC8B98-4DE7-4DE8-A3BC-6BABBFEAB84E}" srcOrd="2" destOrd="0" presId="urn:microsoft.com/office/officeart/2005/8/layout/target3"/>
    <dgm:cxn modelId="{59B645A0-B17B-4BBA-BA6E-783616B47D3A}" type="presParOf" srcId="{844517A1-0D42-4B53-AA3C-C5CCE35C7C50}" destId="{94BDBCDA-8FBA-478D-B941-430E2D9376E6}" srcOrd="3" destOrd="0" presId="urn:microsoft.com/office/officeart/2005/8/layout/target3"/>
    <dgm:cxn modelId="{5DF8B421-6030-4DEC-892C-059D16E22740}" type="presParOf" srcId="{844517A1-0D42-4B53-AA3C-C5CCE35C7C50}" destId="{6C1FE396-E52E-4FE1-B819-CEAD5422CECE}" srcOrd="4" destOrd="0" presId="urn:microsoft.com/office/officeart/2005/8/layout/target3"/>
    <dgm:cxn modelId="{8D2E3319-04C5-4DAF-B5ED-C7255E4EB8E1}" type="presParOf" srcId="{844517A1-0D42-4B53-AA3C-C5CCE35C7C50}" destId="{38261E43-9A35-49E7-99F4-1EDF33513048}" srcOrd="5" destOrd="0" presId="urn:microsoft.com/office/officeart/2005/8/layout/target3"/>
    <dgm:cxn modelId="{74938C72-8FE0-410C-A42E-AE2392B7FECA}" type="presParOf" srcId="{844517A1-0D42-4B53-AA3C-C5CCE35C7C50}" destId="{35A4D240-0B57-4446-8D30-B7EA1F7BD2CD}" srcOrd="6" destOrd="0" presId="urn:microsoft.com/office/officeart/2005/8/layout/target3"/>
    <dgm:cxn modelId="{630CAAA0-C708-4DA7-AB7F-6F455C22A848}" type="presParOf" srcId="{844517A1-0D42-4B53-AA3C-C5CCE35C7C50}" destId="{ADADF161-E23C-4D85-8413-6D805694E44A}" srcOrd="7" destOrd="0" presId="urn:microsoft.com/office/officeart/2005/8/layout/targe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2474F0-E8D4-4E4C-80A0-CE4399C598A1}" type="doc">
      <dgm:prSet loTypeId="urn:microsoft.com/office/officeart/2005/8/layout/pyramid2" loCatId="list" qsTypeId="urn:microsoft.com/office/officeart/2005/8/quickstyle/3d3" qsCatId="3D" csTypeId="urn:microsoft.com/office/officeart/2005/8/colors/accent1_2" csCatId="accent1" phldr="1"/>
      <dgm:spPr/>
    </dgm:pt>
    <dgm:pt modelId="{60C026A2-6069-476D-A147-1A6E692C0B86}">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dirty="0">
            <a:latin typeface="Times New Roman" panose="02020603050405020304" pitchFamily="18" charset="0"/>
            <a:cs typeface="Times New Roman" panose="02020603050405020304" pitchFamily="18" charset="0"/>
          </a:endParaRPr>
        </a:p>
      </dgm:t>
    </dgm:pt>
    <dgm:pt modelId="{742D4D2A-FEAC-4584-B7C6-FE5B04B5E48A}" type="parTrans" cxnId="{385B9123-8396-404D-9662-3B1DC607BC3A}">
      <dgm:prSet/>
      <dgm:spPr/>
      <dgm:t>
        <a:bodyPr/>
        <a:lstStyle/>
        <a:p>
          <a:endParaRPr lang="ru-RU"/>
        </a:p>
      </dgm:t>
    </dgm:pt>
    <dgm:pt modelId="{645820A3-7CA7-48F4-80AC-BC70B730725C}" type="sibTrans" cxnId="{385B9123-8396-404D-9662-3B1DC607BC3A}">
      <dgm:prSet/>
      <dgm:spPr/>
      <dgm:t>
        <a:bodyPr/>
        <a:lstStyle/>
        <a:p>
          <a:endParaRPr lang="ru-RU"/>
        </a:p>
      </dgm:t>
    </dgm:pt>
    <dgm:pt modelId="{56C2373B-ED37-49C4-970F-69B5DE530AA5}">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dirty="0">
            <a:latin typeface="Times New Roman" panose="02020603050405020304" pitchFamily="18" charset="0"/>
            <a:cs typeface="Times New Roman" panose="02020603050405020304" pitchFamily="18" charset="0"/>
          </a:endParaRPr>
        </a:p>
      </dgm:t>
    </dgm:pt>
    <dgm:pt modelId="{1F3FD4B4-1E8E-412B-9011-A907BFCE4297}" type="parTrans" cxnId="{F0908114-EEF5-432F-B87D-82109786CF4F}">
      <dgm:prSet/>
      <dgm:spPr/>
      <dgm:t>
        <a:bodyPr/>
        <a:lstStyle/>
        <a:p>
          <a:endParaRPr lang="ru-RU"/>
        </a:p>
      </dgm:t>
    </dgm:pt>
    <dgm:pt modelId="{2BEC24A3-0245-42A4-A72B-074AE132358B}" type="sibTrans" cxnId="{F0908114-EEF5-432F-B87D-82109786CF4F}">
      <dgm:prSet/>
      <dgm:spPr/>
      <dgm:t>
        <a:bodyPr/>
        <a:lstStyle/>
        <a:p>
          <a:endParaRPr lang="ru-RU"/>
        </a:p>
      </dgm:t>
    </dgm:pt>
    <dgm:pt modelId="{68F7573A-5B85-4B88-BEFC-BA83E92AE43F}">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dirty="0">
            <a:latin typeface="Times New Roman" panose="02020603050405020304" pitchFamily="18" charset="0"/>
            <a:cs typeface="Times New Roman" panose="02020603050405020304" pitchFamily="18" charset="0"/>
          </a:endParaRPr>
        </a:p>
      </dgm:t>
    </dgm:pt>
    <dgm:pt modelId="{CD03767C-936B-4224-B5DC-2AA5E500B10E}" type="parTrans" cxnId="{4E621BFC-E194-45EF-BA95-D5CD8851DA2C}">
      <dgm:prSet/>
      <dgm:spPr/>
      <dgm:t>
        <a:bodyPr/>
        <a:lstStyle/>
        <a:p>
          <a:endParaRPr lang="ru-RU"/>
        </a:p>
      </dgm:t>
    </dgm:pt>
    <dgm:pt modelId="{9B929F24-FB3B-43B7-9E1F-57B859863452}" type="sibTrans" cxnId="{4E621BFC-E194-45EF-BA95-D5CD8851DA2C}">
      <dgm:prSet/>
      <dgm:spPr/>
      <dgm:t>
        <a:bodyPr/>
        <a:lstStyle/>
        <a:p>
          <a:endParaRPr lang="ru-RU"/>
        </a:p>
      </dgm:t>
    </dgm:pt>
    <dgm:pt modelId="{AE110949-2148-4D86-B9FF-27ECAEEF0228}">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dirty="0">
            <a:latin typeface="Times New Roman" panose="02020603050405020304" pitchFamily="18" charset="0"/>
            <a:cs typeface="Times New Roman" panose="02020603050405020304" pitchFamily="18" charset="0"/>
          </a:endParaRPr>
        </a:p>
      </dgm:t>
    </dgm:pt>
    <dgm:pt modelId="{6B8BACA7-C420-4990-8E7A-A943F92AC3FA}" type="parTrans" cxnId="{37D29B79-A54F-47A2-916E-195137D45AE7}">
      <dgm:prSet/>
      <dgm:spPr/>
      <dgm:t>
        <a:bodyPr/>
        <a:lstStyle/>
        <a:p>
          <a:endParaRPr lang="ru-RU"/>
        </a:p>
      </dgm:t>
    </dgm:pt>
    <dgm:pt modelId="{C6E00912-5518-493A-B4A2-2248B7CAB7B6}" type="sibTrans" cxnId="{37D29B79-A54F-47A2-916E-195137D45AE7}">
      <dgm:prSet/>
      <dgm:spPr/>
      <dgm:t>
        <a:bodyPr/>
        <a:lstStyle/>
        <a:p>
          <a:endParaRPr lang="ru-RU"/>
        </a:p>
      </dgm:t>
    </dgm:pt>
    <dgm:pt modelId="{3700FE0F-E28A-4FAE-A6EE-4914146CD97E}">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Продолжить работу по заключению </a:t>
          </a:r>
          <a:r>
            <a:rPr lang="ru-RU" sz="1200" dirty="0" err="1" smtClean="0">
              <a:latin typeface="Times New Roman" panose="02020603050405020304" pitchFamily="18" charset="0"/>
              <a:cs typeface="Times New Roman" panose="02020603050405020304" pitchFamily="18" charset="0"/>
            </a:rPr>
            <a:t>энергосервисных</a:t>
          </a:r>
          <a:r>
            <a:rPr lang="ru-RU" sz="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dirty="0">
            <a:latin typeface="Times New Roman" panose="02020603050405020304" pitchFamily="18" charset="0"/>
            <a:cs typeface="Times New Roman" panose="02020603050405020304" pitchFamily="18" charset="0"/>
          </a:endParaRPr>
        </a:p>
      </dgm:t>
    </dgm:pt>
    <dgm:pt modelId="{577D943C-5D70-4F9E-B4E8-5D3C5F1D6461}" type="parTrans" cxnId="{A2266FD9-934A-41E1-AEE3-A6FD1D12A64E}">
      <dgm:prSet/>
      <dgm:spPr/>
      <dgm:t>
        <a:bodyPr/>
        <a:lstStyle/>
        <a:p>
          <a:endParaRPr lang="ru-RU"/>
        </a:p>
      </dgm:t>
    </dgm:pt>
    <dgm:pt modelId="{0AE04C66-5844-492E-8540-15A357E69550}" type="sibTrans" cxnId="{A2266FD9-934A-41E1-AEE3-A6FD1D12A64E}">
      <dgm:prSet/>
      <dgm:spPr/>
      <dgm:t>
        <a:bodyPr/>
        <a:lstStyle/>
        <a:p>
          <a:endParaRPr lang="ru-RU"/>
        </a:p>
      </dgm:t>
    </dgm:pt>
    <dgm:pt modelId="{EB72AB2E-7619-4065-9CAE-73AA2CFC39B5}" type="pres">
      <dgm:prSet presAssocID="{C72474F0-E8D4-4E4C-80A0-CE4399C598A1}" presName="compositeShape" presStyleCnt="0">
        <dgm:presLayoutVars>
          <dgm:dir/>
          <dgm:resizeHandles/>
        </dgm:presLayoutVars>
      </dgm:prSet>
      <dgm:spPr/>
    </dgm:pt>
    <dgm:pt modelId="{C37D5961-2C9E-479D-9940-FC55F60A5C9B}" type="pres">
      <dgm:prSet presAssocID="{C72474F0-E8D4-4E4C-80A0-CE4399C598A1}" presName="pyramid" presStyleLbl="node1" presStyleIdx="0" presStyleCnt="1" custScaleX="71408" custScaleY="92748" custLinFactNeighborX="-8036" custLinFactNeighborY="-5744"/>
      <dgm:spPr/>
    </dgm:pt>
    <dgm:pt modelId="{FB80F003-8228-4508-89A0-887FC83948BD}" type="pres">
      <dgm:prSet presAssocID="{C72474F0-E8D4-4E4C-80A0-CE4399C598A1}" presName="theList" presStyleCnt="0"/>
      <dgm:spPr/>
    </dgm:pt>
    <dgm:pt modelId="{D880BD71-9DE6-4974-804F-6483C7A5CFF3}" type="pres">
      <dgm:prSet presAssocID="{60C026A2-6069-476D-A147-1A6E692C0B86}" presName="aNode" presStyleLbl="fgAcc1" presStyleIdx="0" presStyleCnt="5" custScaleX="196905" custScaleY="143670" custLinFactY="-52642" custLinFactNeighborX="23926" custLinFactNeighborY="-100000">
        <dgm:presLayoutVars>
          <dgm:bulletEnabled val="1"/>
        </dgm:presLayoutVars>
      </dgm:prSet>
      <dgm:spPr/>
      <dgm:t>
        <a:bodyPr/>
        <a:lstStyle/>
        <a:p>
          <a:endParaRPr lang="ru-RU"/>
        </a:p>
      </dgm:t>
    </dgm:pt>
    <dgm:pt modelId="{911D6640-667F-48BB-B7E3-75B7485F9AA4}" type="pres">
      <dgm:prSet presAssocID="{60C026A2-6069-476D-A147-1A6E692C0B86}" presName="aSpace" presStyleCnt="0"/>
      <dgm:spPr/>
    </dgm:pt>
    <dgm:pt modelId="{36C49FFD-B549-4EFA-B47F-1D7048C27C9F}" type="pres">
      <dgm:prSet presAssocID="{AE110949-2148-4D86-B9FF-27ECAEEF0228}" presName="aNode" presStyleLbl="fgAcc1" presStyleIdx="1" presStyleCnt="5" custScaleX="196393" custScaleY="158043" custLinFactY="-35595" custLinFactNeighborX="23929" custLinFactNeighborY="-100000">
        <dgm:presLayoutVars>
          <dgm:bulletEnabled val="1"/>
        </dgm:presLayoutVars>
      </dgm:prSet>
      <dgm:spPr/>
      <dgm:t>
        <a:bodyPr/>
        <a:lstStyle/>
        <a:p>
          <a:endParaRPr lang="ru-RU"/>
        </a:p>
      </dgm:t>
    </dgm:pt>
    <dgm:pt modelId="{1E2093E8-0384-459F-BF43-87B7CD29E652}" type="pres">
      <dgm:prSet presAssocID="{AE110949-2148-4D86-B9FF-27ECAEEF0228}" presName="aSpace" presStyleCnt="0"/>
      <dgm:spPr/>
    </dgm:pt>
    <dgm:pt modelId="{E436DB04-3BAF-42A7-9310-53A9469CB369}" type="pres">
      <dgm:prSet presAssocID="{56C2373B-ED37-49C4-970F-69B5DE530AA5}" presName="aNode" presStyleLbl="fgAcc1" presStyleIdx="2" presStyleCnt="5" custScaleX="196835" custScaleY="131801" custLinFactY="-16586" custLinFactNeighborX="23332" custLinFactNeighborY="-100000">
        <dgm:presLayoutVars>
          <dgm:bulletEnabled val="1"/>
        </dgm:presLayoutVars>
      </dgm:prSet>
      <dgm:spPr/>
      <dgm:t>
        <a:bodyPr/>
        <a:lstStyle/>
        <a:p>
          <a:endParaRPr lang="ru-RU"/>
        </a:p>
      </dgm:t>
    </dgm:pt>
    <dgm:pt modelId="{972C3C17-B3D4-4120-8CBE-309E1D3C5E1C}" type="pres">
      <dgm:prSet presAssocID="{56C2373B-ED37-49C4-970F-69B5DE530AA5}" presName="aSpace" presStyleCnt="0"/>
      <dgm:spPr/>
    </dgm:pt>
    <dgm:pt modelId="{A46F0C21-C6D3-4ED3-B78E-CB27E06B2B58}" type="pres">
      <dgm:prSet presAssocID="{68F7573A-5B85-4B88-BEFC-BA83E92AE43F}" presName="aNode" presStyleLbl="fgAcc1" presStyleIdx="3" presStyleCnt="5" custScaleX="196157" custScaleY="181244" custLinFactNeighborX="22418" custLinFactNeighborY="-97248">
        <dgm:presLayoutVars>
          <dgm:bulletEnabled val="1"/>
        </dgm:presLayoutVars>
      </dgm:prSet>
      <dgm:spPr/>
      <dgm:t>
        <a:bodyPr/>
        <a:lstStyle/>
        <a:p>
          <a:endParaRPr lang="ru-RU"/>
        </a:p>
      </dgm:t>
    </dgm:pt>
    <dgm:pt modelId="{736C412D-8272-4840-8CEA-8370BAA416AE}" type="pres">
      <dgm:prSet presAssocID="{68F7573A-5B85-4B88-BEFC-BA83E92AE43F}" presName="aSpace" presStyleCnt="0"/>
      <dgm:spPr/>
    </dgm:pt>
    <dgm:pt modelId="{A13AF248-4863-403C-9305-6870D67EF3E1}" type="pres">
      <dgm:prSet presAssocID="{3700FE0F-E28A-4FAE-A6EE-4914146CD97E}" presName="aNode" presStyleLbl="fgAcc1" presStyleIdx="4" presStyleCnt="5" custScaleX="198607" custScaleY="164258" custLinFactY="3292" custLinFactNeighborX="22845" custLinFactNeighborY="100000">
        <dgm:presLayoutVars>
          <dgm:bulletEnabled val="1"/>
        </dgm:presLayoutVars>
      </dgm:prSet>
      <dgm:spPr/>
      <dgm:t>
        <a:bodyPr/>
        <a:lstStyle/>
        <a:p>
          <a:endParaRPr lang="ru-RU"/>
        </a:p>
      </dgm:t>
    </dgm:pt>
    <dgm:pt modelId="{FD008997-163B-4726-A59C-EDC25695B718}" type="pres">
      <dgm:prSet presAssocID="{3700FE0F-E28A-4FAE-A6EE-4914146CD97E}" presName="aSpace" presStyleCnt="0"/>
      <dgm:spPr/>
    </dgm:pt>
  </dgm:ptLst>
  <dgm:cxnLst>
    <dgm:cxn modelId="{F1D4F3EB-044D-4D6D-A4A9-076644EA98B4}" type="presOf" srcId="{3700FE0F-E28A-4FAE-A6EE-4914146CD97E}" destId="{A13AF248-4863-403C-9305-6870D67EF3E1}" srcOrd="0" destOrd="0" presId="urn:microsoft.com/office/officeart/2005/8/layout/pyramid2"/>
    <dgm:cxn modelId="{3F89CF48-A704-496E-9B6C-BCE1E80677CB}" type="presOf" srcId="{C72474F0-E8D4-4E4C-80A0-CE4399C598A1}" destId="{EB72AB2E-7619-4065-9CAE-73AA2CFC39B5}" srcOrd="0" destOrd="0" presId="urn:microsoft.com/office/officeart/2005/8/layout/pyramid2"/>
    <dgm:cxn modelId="{385B9123-8396-404D-9662-3B1DC607BC3A}" srcId="{C72474F0-E8D4-4E4C-80A0-CE4399C598A1}" destId="{60C026A2-6069-476D-A147-1A6E692C0B86}" srcOrd="0" destOrd="0" parTransId="{742D4D2A-FEAC-4584-B7C6-FE5B04B5E48A}" sibTransId="{645820A3-7CA7-48F4-80AC-BC70B730725C}"/>
    <dgm:cxn modelId="{9ACB6CFF-F8BF-4FB0-808B-EDE879FAB0F3}" type="presOf" srcId="{AE110949-2148-4D86-B9FF-27ECAEEF0228}" destId="{36C49FFD-B549-4EFA-B47F-1D7048C27C9F}" srcOrd="0" destOrd="0" presId="urn:microsoft.com/office/officeart/2005/8/layout/pyramid2"/>
    <dgm:cxn modelId="{F0908114-EEF5-432F-B87D-82109786CF4F}" srcId="{C72474F0-E8D4-4E4C-80A0-CE4399C598A1}" destId="{56C2373B-ED37-49C4-970F-69B5DE530AA5}" srcOrd="2" destOrd="0" parTransId="{1F3FD4B4-1E8E-412B-9011-A907BFCE4297}" sibTransId="{2BEC24A3-0245-42A4-A72B-074AE132358B}"/>
    <dgm:cxn modelId="{4E621BFC-E194-45EF-BA95-D5CD8851DA2C}" srcId="{C72474F0-E8D4-4E4C-80A0-CE4399C598A1}" destId="{68F7573A-5B85-4B88-BEFC-BA83E92AE43F}" srcOrd="3" destOrd="0" parTransId="{CD03767C-936B-4224-B5DC-2AA5E500B10E}" sibTransId="{9B929F24-FB3B-43B7-9E1F-57B859863452}"/>
    <dgm:cxn modelId="{A2266FD9-934A-41E1-AEE3-A6FD1D12A64E}" srcId="{C72474F0-E8D4-4E4C-80A0-CE4399C598A1}" destId="{3700FE0F-E28A-4FAE-A6EE-4914146CD97E}" srcOrd="4" destOrd="0" parTransId="{577D943C-5D70-4F9E-B4E8-5D3C5F1D6461}" sibTransId="{0AE04C66-5844-492E-8540-15A357E69550}"/>
    <dgm:cxn modelId="{1AF15783-B69D-4233-A8B6-9E833BB4AEA1}" type="presOf" srcId="{68F7573A-5B85-4B88-BEFC-BA83E92AE43F}" destId="{A46F0C21-C6D3-4ED3-B78E-CB27E06B2B58}" srcOrd="0" destOrd="0" presId="urn:microsoft.com/office/officeart/2005/8/layout/pyramid2"/>
    <dgm:cxn modelId="{A3224EBF-8B49-49E2-AF70-D7B421F4AD65}" type="presOf" srcId="{60C026A2-6069-476D-A147-1A6E692C0B86}" destId="{D880BD71-9DE6-4974-804F-6483C7A5CFF3}" srcOrd="0" destOrd="0" presId="urn:microsoft.com/office/officeart/2005/8/layout/pyramid2"/>
    <dgm:cxn modelId="{C2D56A52-663F-4A45-921F-F4195AF03912}" type="presOf" srcId="{56C2373B-ED37-49C4-970F-69B5DE530AA5}" destId="{E436DB04-3BAF-42A7-9310-53A9469CB369}" srcOrd="0" destOrd="0" presId="urn:microsoft.com/office/officeart/2005/8/layout/pyramid2"/>
    <dgm:cxn modelId="{37D29B79-A54F-47A2-916E-195137D45AE7}" srcId="{C72474F0-E8D4-4E4C-80A0-CE4399C598A1}" destId="{AE110949-2148-4D86-B9FF-27ECAEEF0228}" srcOrd="1" destOrd="0" parTransId="{6B8BACA7-C420-4990-8E7A-A943F92AC3FA}" sibTransId="{C6E00912-5518-493A-B4A2-2248B7CAB7B6}"/>
    <dgm:cxn modelId="{1022042E-1705-4E5F-A987-70A963292E10}" type="presParOf" srcId="{EB72AB2E-7619-4065-9CAE-73AA2CFC39B5}" destId="{C37D5961-2C9E-479D-9940-FC55F60A5C9B}" srcOrd="0" destOrd="0" presId="urn:microsoft.com/office/officeart/2005/8/layout/pyramid2"/>
    <dgm:cxn modelId="{411C067B-2579-4C43-AC12-72CD54DE9C06}" type="presParOf" srcId="{EB72AB2E-7619-4065-9CAE-73AA2CFC39B5}" destId="{FB80F003-8228-4508-89A0-887FC83948BD}" srcOrd="1" destOrd="0" presId="urn:microsoft.com/office/officeart/2005/8/layout/pyramid2"/>
    <dgm:cxn modelId="{EDDBE194-7478-4E81-82BB-71434746654E}" type="presParOf" srcId="{FB80F003-8228-4508-89A0-887FC83948BD}" destId="{D880BD71-9DE6-4974-804F-6483C7A5CFF3}" srcOrd="0" destOrd="0" presId="urn:microsoft.com/office/officeart/2005/8/layout/pyramid2"/>
    <dgm:cxn modelId="{99843B98-3C61-4FD4-90CA-9AC7CA895609}" type="presParOf" srcId="{FB80F003-8228-4508-89A0-887FC83948BD}" destId="{911D6640-667F-48BB-B7E3-75B7485F9AA4}" srcOrd="1" destOrd="0" presId="urn:microsoft.com/office/officeart/2005/8/layout/pyramid2"/>
    <dgm:cxn modelId="{241B4821-D50F-4E7B-96B0-99F3E9DCCCBC}" type="presParOf" srcId="{FB80F003-8228-4508-89A0-887FC83948BD}" destId="{36C49FFD-B549-4EFA-B47F-1D7048C27C9F}" srcOrd="2" destOrd="0" presId="urn:microsoft.com/office/officeart/2005/8/layout/pyramid2"/>
    <dgm:cxn modelId="{23CD6493-6794-4679-9895-B030B31ADB15}" type="presParOf" srcId="{FB80F003-8228-4508-89A0-887FC83948BD}" destId="{1E2093E8-0384-459F-BF43-87B7CD29E652}" srcOrd="3" destOrd="0" presId="urn:microsoft.com/office/officeart/2005/8/layout/pyramid2"/>
    <dgm:cxn modelId="{D414E06C-FBE8-460C-8D93-E027B88809D8}" type="presParOf" srcId="{FB80F003-8228-4508-89A0-887FC83948BD}" destId="{E436DB04-3BAF-42A7-9310-53A9469CB369}" srcOrd="4" destOrd="0" presId="urn:microsoft.com/office/officeart/2005/8/layout/pyramid2"/>
    <dgm:cxn modelId="{DDA914E3-7642-4DC6-B1FA-CC8B539789A8}" type="presParOf" srcId="{FB80F003-8228-4508-89A0-887FC83948BD}" destId="{972C3C17-B3D4-4120-8CBE-309E1D3C5E1C}" srcOrd="5" destOrd="0" presId="urn:microsoft.com/office/officeart/2005/8/layout/pyramid2"/>
    <dgm:cxn modelId="{70A2F1C1-7959-4DE4-BACA-FE90B5CD412D}" type="presParOf" srcId="{FB80F003-8228-4508-89A0-887FC83948BD}" destId="{A46F0C21-C6D3-4ED3-B78E-CB27E06B2B58}" srcOrd="6" destOrd="0" presId="urn:microsoft.com/office/officeart/2005/8/layout/pyramid2"/>
    <dgm:cxn modelId="{648A5900-DD4B-40AB-BFE4-6B1C706FA2FE}" type="presParOf" srcId="{FB80F003-8228-4508-89A0-887FC83948BD}" destId="{736C412D-8272-4840-8CEA-8370BAA416AE}" srcOrd="7" destOrd="0" presId="urn:microsoft.com/office/officeart/2005/8/layout/pyramid2"/>
    <dgm:cxn modelId="{6C2CDF6E-671E-4588-8C27-CAAC580896A6}" type="presParOf" srcId="{FB80F003-8228-4508-89A0-887FC83948BD}" destId="{A13AF248-4863-403C-9305-6870D67EF3E1}" srcOrd="8" destOrd="0" presId="urn:microsoft.com/office/officeart/2005/8/layout/pyramid2"/>
    <dgm:cxn modelId="{C0E27827-0F03-4913-92DE-FF747961AEF5}" type="presParOf" srcId="{FB80F003-8228-4508-89A0-887FC83948BD}" destId="{FD008997-163B-4726-A59C-EDC25695B718}" srcOrd="9"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EA292-1422-4A7F-A089-F7735471B76B}">
      <dsp:nvSpPr>
        <dsp:cNvPr id="0" name=""/>
        <dsp:cNvSpPr/>
      </dsp:nvSpPr>
      <dsp:spPr>
        <a:xfrm>
          <a:off x="1312527" y="-56521"/>
          <a:ext cx="6005395" cy="6005395"/>
        </a:xfrm>
        <a:prstGeom prst="circularArrow">
          <a:avLst>
            <a:gd name="adj1" fmla="val 5544"/>
            <a:gd name="adj2" fmla="val 330680"/>
            <a:gd name="adj3" fmla="val 14808867"/>
            <a:gd name="adj4" fmla="val 16784170"/>
            <a:gd name="adj5" fmla="val 5757"/>
          </a:avLst>
        </a:prstGeom>
        <a:solidFill>
          <a:schemeClr val="accent2">
            <a:tint val="40000"/>
            <a:hueOff val="0"/>
            <a:satOff val="0"/>
            <a:lumOff val="0"/>
            <a:alphaOff val="0"/>
          </a:schemeClr>
        </a:solidFill>
        <a:ln w="10000"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129FBFD4-6894-4ACF-8753-AB78E8DF4768}">
      <dsp:nvSpPr>
        <dsp:cNvPr id="0" name=""/>
        <dsp:cNvSpPr/>
      </dsp:nvSpPr>
      <dsp:spPr>
        <a:xfrm>
          <a:off x="3572246" y="37073"/>
          <a:ext cx="147598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3604068" y="68895"/>
        <a:ext cx="1412344" cy="588225"/>
      </dsp:txXfrm>
    </dsp:sp>
    <dsp:sp modelId="{DD2469A1-5DBB-4270-9D27-47E8530D3C4A}">
      <dsp:nvSpPr>
        <dsp:cNvPr id="0" name=""/>
        <dsp:cNvSpPr/>
      </dsp:nvSpPr>
      <dsp:spPr>
        <a:xfrm>
          <a:off x="5426600" y="369516"/>
          <a:ext cx="1569531" cy="651869"/>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458422" y="401338"/>
        <a:ext cx="1505887" cy="588225"/>
      </dsp:txXfrm>
    </dsp:sp>
    <dsp:sp modelId="{1CE4C7E2-05EB-443D-B98F-01F40FDC5167}">
      <dsp:nvSpPr>
        <dsp:cNvPr id="0" name=""/>
        <dsp:cNvSpPr/>
      </dsp:nvSpPr>
      <dsp:spPr>
        <a:xfrm>
          <a:off x="5998120" y="1439126"/>
          <a:ext cx="1303738" cy="651869"/>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029942" y="1470948"/>
        <a:ext cx="1240094" cy="588225"/>
      </dsp:txXfrm>
    </dsp:sp>
    <dsp:sp modelId="{0DCB4A8F-CAE6-4FF7-86E9-48070A3AAE57}">
      <dsp:nvSpPr>
        <dsp:cNvPr id="0" name=""/>
        <dsp:cNvSpPr/>
      </dsp:nvSpPr>
      <dsp:spPr>
        <a:xfrm>
          <a:off x="6211870" y="2602741"/>
          <a:ext cx="1303738" cy="994354"/>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детских дошкольных учреждений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воспитанников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260410" y="2651281"/>
        <a:ext cx="1206658" cy="897274"/>
      </dsp:txXfrm>
    </dsp:sp>
    <dsp:sp modelId="{B46FE85F-182F-456C-9086-657AF672E788}">
      <dsp:nvSpPr>
        <dsp:cNvPr id="0" name=""/>
        <dsp:cNvSpPr/>
      </dsp:nvSpPr>
      <dsp:spPr>
        <a:xfrm>
          <a:off x="5721753" y="4002953"/>
          <a:ext cx="1303738" cy="865988"/>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764027" y="4045227"/>
        <a:ext cx="1219190" cy="781440"/>
      </dsp:txXfrm>
    </dsp:sp>
    <dsp:sp modelId="{EBC2863C-9D25-422A-B019-7C2E992B9C3F}">
      <dsp:nvSpPr>
        <dsp:cNvPr id="0" name=""/>
        <dsp:cNvSpPr/>
      </dsp:nvSpPr>
      <dsp:spPr>
        <a:xfrm>
          <a:off x="4390109" y="4854715"/>
          <a:ext cx="1303738" cy="862794"/>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4432227" y="4896833"/>
        <a:ext cx="1219502" cy="778558"/>
      </dsp:txXfrm>
    </dsp:sp>
    <dsp:sp modelId="{84455012-1B4C-48DE-ABA6-8D61AE1CD854}">
      <dsp:nvSpPr>
        <dsp:cNvPr id="0" name=""/>
        <dsp:cNvSpPr/>
      </dsp:nvSpPr>
      <dsp:spPr>
        <a:xfrm>
          <a:off x="2947111" y="4837538"/>
          <a:ext cx="1303738" cy="897148"/>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990906" y="4881333"/>
        <a:ext cx="1216148" cy="809558"/>
      </dsp:txXfrm>
    </dsp:sp>
    <dsp:sp modelId="{2FC08B1F-0B8F-4D5E-B715-FC054A6433B6}">
      <dsp:nvSpPr>
        <dsp:cNvPr id="0" name=""/>
        <dsp:cNvSpPr/>
      </dsp:nvSpPr>
      <dsp:spPr>
        <a:xfrm>
          <a:off x="1241182" y="3655961"/>
          <a:ext cx="1863042" cy="999882"/>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289992" y="3704771"/>
        <a:ext cx="1765422" cy="902262"/>
      </dsp:txXfrm>
    </dsp:sp>
    <dsp:sp modelId="{B97C0806-0045-4A56-9A1A-C707FA5D8345}">
      <dsp:nvSpPr>
        <dsp:cNvPr id="0" name=""/>
        <dsp:cNvSpPr/>
      </dsp:nvSpPr>
      <dsp:spPr>
        <a:xfrm>
          <a:off x="1100729" y="2605455"/>
          <a:ext cx="1303738" cy="651869"/>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132551" y="2637277"/>
        <a:ext cx="1240094" cy="588225"/>
      </dsp:txXfrm>
    </dsp:sp>
    <dsp:sp modelId="{33461523-51FB-448B-84F3-2D63172C7612}">
      <dsp:nvSpPr>
        <dsp:cNvPr id="0" name=""/>
        <dsp:cNvSpPr/>
      </dsp:nvSpPr>
      <dsp:spPr>
        <a:xfrm>
          <a:off x="1339101" y="1439126"/>
          <a:ext cx="1303738" cy="651869"/>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370923" y="1470948"/>
        <a:ext cx="1240094" cy="588225"/>
      </dsp:txXfrm>
    </dsp:sp>
    <dsp:sp modelId="{1EBC28EF-D805-4088-88C4-097EE1E5EA7C}">
      <dsp:nvSpPr>
        <dsp:cNvPr id="0" name=""/>
        <dsp:cNvSpPr/>
      </dsp:nvSpPr>
      <dsp:spPr>
        <a:xfrm>
          <a:off x="2030602" y="369508"/>
          <a:ext cx="130373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062424" y="401330"/>
        <a:ext cx="1240094" cy="588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D5FF0-46A1-44D9-8221-76B52387E4F8}">
      <dsp:nvSpPr>
        <dsp:cNvPr id="0" name=""/>
        <dsp:cNvSpPr/>
      </dsp:nvSpPr>
      <dsp:spPr>
        <a:xfrm>
          <a:off x="0" y="3498181"/>
          <a:ext cx="8856984" cy="579722"/>
        </a:xfrm>
        <a:prstGeom prst="rect">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ru-RU" sz="1200" b="1" kern="1200" dirty="0" smtClean="0">
            <a:solidFill>
              <a:schemeClr val="tx1"/>
            </a:solidFill>
            <a:latin typeface="Times New Roman" panose="02020603050405020304" pitchFamily="18" charset="0"/>
            <a:cs typeface="Times New Roman" panose="02020603050405020304" pitchFamily="18" charset="0"/>
          </a:endParaRPr>
        </a:p>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Установлены Налоговым Кодексом Российской Федерации</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0" y="3498181"/>
        <a:ext cx="8856984" cy="313050"/>
      </dsp:txXfrm>
    </dsp:sp>
    <dsp:sp modelId="{49A7A434-B925-4267-B3AB-D6093B366A73}">
      <dsp:nvSpPr>
        <dsp:cNvPr id="0" name=""/>
        <dsp:cNvSpPr/>
      </dsp:nvSpPr>
      <dsp:spPr>
        <a:xfrm>
          <a:off x="4324" y="3911203"/>
          <a:ext cx="2949444" cy="2037967"/>
        </a:xfrm>
        <a:prstGeom prst="rect">
          <a:avLst/>
        </a:prstGeom>
        <a:solidFill>
          <a:schemeClr val="accent5">
            <a:tint val="40000"/>
            <a:alpha val="90000"/>
            <a:hueOff val="0"/>
            <a:satOff val="0"/>
            <a:lumOff val="0"/>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обязательны к уплате на всей территории Российской Федерации,</a:t>
          </a:r>
        </a:p>
        <a:p>
          <a:pPr lvl="0" algn="ctr"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 </a:t>
          </a:r>
          <a:r>
            <a:rPr lang="ru-RU" sz="1200" b="1" kern="1200" dirty="0" smtClean="0">
              <a:solidFill>
                <a:srgbClr val="FF0000"/>
              </a:solidFill>
              <a:latin typeface="Times New Roman" panose="02020603050405020304" pitchFamily="18" charset="0"/>
              <a:cs typeface="Times New Roman" panose="02020603050405020304" pitchFamily="18" charset="0"/>
            </a:rPr>
            <a:t>например: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прибыль организаций;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доходы физических лиц;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Акцизы.</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4324" y="3911203"/>
        <a:ext cx="2949444" cy="2037967"/>
      </dsp:txXfrm>
    </dsp:sp>
    <dsp:sp modelId="{41441820-E3F9-4E22-9183-E535FE0ABB12}">
      <dsp:nvSpPr>
        <dsp:cNvPr id="0" name=""/>
        <dsp:cNvSpPr/>
      </dsp:nvSpPr>
      <dsp:spPr>
        <a:xfrm>
          <a:off x="2953769" y="4176534"/>
          <a:ext cx="2949444" cy="1507305"/>
        </a:xfrm>
        <a:prstGeom prst="rect">
          <a:avLst/>
        </a:prstGeom>
        <a:solidFill>
          <a:schemeClr val="accent5">
            <a:tint val="40000"/>
            <a:alpha val="90000"/>
            <a:hueOff val="-270698"/>
            <a:satOff val="4999"/>
            <a:lumOff val="12"/>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законами субъектов Российской Федерации и обязательны к уплате на соответствующих территориях субъектов Российской Федерации, </a:t>
          </a:r>
        </a:p>
        <a:p>
          <a:pPr lvl="0" algn="ctr" defTabSz="533400">
            <a:lnSpc>
              <a:spcPct val="90000"/>
            </a:lnSpc>
            <a:spcBef>
              <a:spcPct val="0"/>
            </a:spcBef>
            <a:spcAft>
              <a:spcPct val="35000"/>
            </a:spcAft>
          </a:pPr>
          <a:r>
            <a:rPr lang="ru-RU" sz="1200" b="1" kern="1200" dirty="0" smtClean="0">
              <a:solidFill>
                <a:srgbClr val="FF0000"/>
              </a:solidFill>
              <a:latin typeface="Times New Roman" panose="02020603050405020304" pitchFamily="18" charset="0"/>
              <a:cs typeface="Times New Roman" panose="02020603050405020304" pitchFamily="18" charset="0"/>
            </a:rPr>
            <a:t>например:</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имущество организаций;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Транспортный налог.</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2953769" y="4176534"/>
        <a:ext cx="2949444" cy="1507305"/>
      </dsp:txXfrm>
    </dsp:sp>
    <dsp:sp modelId="{ECAD8A5A-6A48-423C-BFD2-436B57BF8301}">
      <dsp:nvSpPr>
        <dsp:cNvPr id="0" name=""/>
        <dsp:cNvSpPr/>
      </dsp:nvSpPr>
      <dsp:spPr>
        <a:xfrm>
          <a:off x="5903214" y="3955713"/>
          <a:ext cx="2949444" cy="1948946"/>
        </a:xfrm>
        <a:prstGeom prst="rect">
          <a:avLst/>
        </a:prstGeom>
        <a:solidFill>
          <a:schemeClr val="accent5">
            <a:tint val="40000"/>
            <a:alpha val="90000"/>
            <a:hueOff val="-541396"/>
            <a:satOff val="9998"/>
            <a:lumOff val="24"/>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a:t>
          </a:r>
        </a:p>
        <a:p>
          <a:pPr lvl="0" algn="ctr" defTabSz="533400">
            <a:lnSpc>
              <a:spcPct val="90000"/>
            </a:lnSpc>
            <a:spcBef>
              <a:spcPct val="0"/>
            </a:spcBef>
            <a:spcAft>
              <a:spcPct val="35000"/>
            </a:spcAft>
          </a:pPr>
          <a:r>
            <a:rPr lang="ru-RU" sz="1200" b="1" kern="1200" dirty="0" smtClean="0">
              <a:solidFill>
                <a:srgbClr val="FF0000"/>
              </a:solidFill>
              <a:latin typeface="Times New Roman" panose="02020603050405020304" pitchFamily="18" charset="0"/>
              <a:cs typeface="Times New Roman" panose="02020603050405020304" pitchFamily="18" charset="0"/>
            </a:rPr>
            <a:t>например: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Земельный налог;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имущество физических лиц.</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5903214" y="3955713"/>
        <a:ext cx="2949444" cy="1948946"/>
      </dsp:txXfrm>
    </dsp:sp>
    <dsp:sp modelId="{66F93153-2F7E-4B85-954B-3DFE18B7BEB1}">
      <dsp:nvSpPr>
        <dsp:cNvPr id="0" name=""/>
        <dsp:cNvSpPr/>
      </dsp:nvSpPr>
      <dsp:spPr>
        <a:xfrm rot="10800000">
          <a:off x="0" y="1456652"/>
          <a:ext cx="8856984" cy="2211597"/>
        </a:xfrm>
        <a:prstGeom prst="upArrowCallout">
          <a:avLst/>
        </a:prstGeom>
        <a:gradFill rotWithShape="0">
          <a:gsLst>
            <a:gs pos="0">
              <a:schemeClr val="accent5">
                <a:hueOff val="-419932"/>
                <a:satOff val="22824"/>
                <a:lumOff val="-4216"/>
                <a:alphaOff val="0"/>
                <a:tint val="75000"/>
                <a:shade val="85000"/>
                <a:satMod val="230000"/>
              </a:schemeClr>
            </a:gs>
            <a:gs pos="25000">
              <a:schemeClr val="accent5">
                <a:hueOff val="-419932"/>
                <a:satOff val="22824"/>
                <a:lumOff val="-4216"/>
                <a:alphaOff val="0"/>
                <a:tint val="90000"/>
                <a:shade val="70000"/>
                <a:satMod val="220000"/>
              </a:schemeClr>
            </a:gs>
            <a:gs pos="50000">
              <a:schemeClr val="accent5">
                <a:hueOff val="-419932"/>
                <a:satOff val="22824"/>
                <a:lumOff val="-4216"/>
                <a:alphaOff val="0"/>
                <a:tint val="90000"/>
                <a:shade val="58000"/>
                <a:satMod val="225000"/>
              </a:schemeClr>
            </a:gs>
            <a:gs pos="65000">
              <a:schemeClr val="accent5">
                <a:hueOff val="-419932"/>
                <a:satOff val="22824"/>
                <a:lumOff val="-4216"/>
                <a:alphaOff val="0"/>
                <a:tint val="90000"/>
                <a:shade val="58000"/>
                <a:satMod val="225000"/>
              </a:schemeClr>
            </a:gs>
            <a:gs pos="80000">
              <a:schemeClr val="accent5">
                <a:hueOff val="-419932"/>
                <a:satOff val="22824"/>
                <a:lumOff val="-4216"/>
                <a:alphaOff val="0"/>
                <a:tint val="90000"/>
                <a:shade val="69000"/>
                <a:satMod val="220000"/>
              </a:schemeClr>
            </a:gs>
            <a:gs pos="100000">
              <a:schemeClr val="accent5">
                <a:hueOff val="-419932"/>
                <a:satOff val="22824"/>
                <a:lumOff val="-4216"/>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Виды налогов</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1456652"/>
        <a:ext cx="8856984" cy="776270"/>
      </dsp:txXfrm>
    </dsp:sp>
    <dsp:sp modelId="{FFE9620A-49CC-4DEF-A319-7986D2ACD4BB}">
      <dsp:nvSpPr>
        <dsp:cNvPr id="0" name=""/>
        <dsp:cNvSpPr/>
      </dsp:nvSpPr>
      <dsp:spPr>
        <a:xfrm>
          <a:off x="36178" y="2039945"/>
          <a:ext cx="2949444" cy="945023"/>
        </a:xfrm>
        <a:prstGeom prst="rect">
          <a:avLst/>
        </a:prstGeom>
        <a:solidFill>
          <a:schemeClr val="accent5">
            <a:tint val="40000"/>
            <a:alpha val="90000"/>
            <a:hueOff val="-812094"/>
            <a:satOff val="14996"/>
            <a:lumOff val="37"/>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федеральный</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36178" y="2039945"/>
        <a:ext cx="2949444" cy="945023"/>
      </dsp:txXfrm>
    </dsp:sp>
    <dsp:sp modelId="{B2410DC4-17F4-4615-B9E3-56C05C32735F}">
      <dsp:nvSpPr>
        <dsp:cNvPr id="0" name=""/>
        <dsp:cNvSpPr/>
      </dsp:nvSpPr>
      <dsp:spPr>
        <a:xfrm>
          <a:off x="2953769" y="2039945"/>
          <a:ext cx="2949444" cy="911872"/>
        </a:xfrm>
        <a:prstGeom prst="rect">
          <a:avLst/>
        </a:prstGeom>
        <a:solidFill>
          <a:schemeClr val="accent5">
            <a:tint val="40000"/>
            <a:alpha val="90000"/>
            <a:hueOff val="-1082792"/>
            <a:satOff val="19995"/>
            <a:lumOff val="49"/>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региональный</a:t>
          </a:r>
          <a:endParaRPr lang="ru-RU" sz="1200" b="1" kern="1200" dirty="0">
            <a:latin typeface="Times New Roman" panose="02020603050405020304" pitchFamily="18" charset="0"/>
            <a:cs typeface="Times New Roman" panose="02020603050405020304" pitchFamily="18" charset="0"/>
          </a:endParaRPr>
        </a:p>
      </dsp:txBody>
      <dsp:txXfrm>
        <a:off x="2953769" y="2039945"/>
        <a:ext cx="2949444" cy="911872"/>
      </dsp:txXfrm>
    </dsp:sp>
    <dsp:sp modelId="{CC468802-0ADC-4A73-8E05-36C1322232D5}">
      <dsp:nvSpPr>
        <dsp:cNvPr id="0" name=""/>
        <dsp:cNvSpPr/>
      </dsp:nvSpPr>
      <dsp:spPr>
        <a:xfrm>
          <a:off x="5868823" y="2039945"/>
          <a:ext cx="2949444" cy="945023"/>
        </a:xfrm>
        <a:prstGeom prst="rect">
          <a:avLst/>
        </a:prstGeom>
        <a:solidFill>
          <a:schemeClr val="accent5">
            <a:tint val="40000"/>
            <a:alpha val="90000"/>
            <a:hueOff val="-1353490"/>
            <a:satOff val="24994"/>
            <a:lumOff val="61"/>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местный</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5868823" y="2039945"/>
        <a:ext cx="2949444" cy="945023"/>
      </dsp:txXfrm>
    </dsp:sp>
    <dsp:sp modelId="{E7E85220-2DF1-41B1-9A40-574C669308E2}">
      <dsp:nvSpPr>
        <dsp:cNvPr id="0" name=""/>
        <dsp:cNvSpPr/>
      </dsp:nvSpPr>
      <dsp:spPr>
        <a:xfrm rot="10800000">
          <a:off x="0" y="108"/>
          <a:ext cx="8856984" cy="1707733"/>
        </a:xfrm>
        <a:prstGeom prst="upArrowCallout">
          <a:avLst/>
        </a:prstGeom>
        <a:gradFill rotWithShape="0">
          <a:gsLst>
            <a:gs pos="0">
              <a:schemeClr val="accent5">
                <a:hueOff val="-839865"/>
                <a:satOff val="45647"/>
                <a:lumOff val="-8432"/>
                <a:alphaOff val="0"/>
                <a:tint val="75000"/>
                <a:shade val="85000"/>
                <a:satMod val="230000"/>
              </a:schemeClr>
            </a:gs>
            <a:gs pos="25000">
              <a:schemeClr val="accent5">
                <a:hueOff val="-839865"/>
                <a:satOff val="45647"/>
                <a:lumOff val="-8432"/>
                <a:alphaOff val="0"/>
                <a:tint val="90000"/>
                <a:shade val="70000"/>
                <a:satMod val="220000"/>
              </a:schemeClr>
            </a:gs>
            <a:gs pos="50000">
              <a:schemeClr val="accent5">
                <a:hueOff val="-839865"/>
                <a:satOff val="45647"/>
                <a:lumOff val="-8432"/>
                <a:alphaOff val="0"/>
                <a:tint val="90000"/>
                <a:shade val="58000"/>
                <a:satMod val="225000"/>
              </a:schemeClr>
            </a:gs>
            <a:gs pos="65000">
              <a:schemeClr val="accent5">
                <a:hueOff val="-839865"/>
                <a:satOff val="45647"/>
                <a:lumOff val="-8432"/>
                <a:alphaOff val="0"/>
                <a:tint val="90000"/>
                <a:shade val="58000"/>
                <a:satMod val="225000"/>
              </a:schemeClr>
            </a:gs>
            <a:gs pos="80000">
              <a:schemeClr val="accent5">
                <a:hueOff val="-839865"/>
                <a:satOff val="45647"/>
                <a:lumOff val="-8432"/>
                <a:alphaOff val="0"/>
                <a:tint val="90000"/>
                <a:shade val="69000"/>
                <a:satMod val="220000"/>
              </a:schemeClr>
            </a:gs>
            <a:gs pos="100000">
              <a:schemeClr val="accent5">
                <a:hueOff val="-839865"/>
                <a:satOff val="45647"/>
                <a:lumOff val="-8432"/>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strike="noStrike" kern="1200" spc="-1" dirty="0" smtClean="0">
              <a:solidFill>
                <a:schemeClr val="tx1"/>
              </a:solidFill>
              <a:latin typeface="Times New Roman" panose="02020603050405020304" pitchFamily="18" charset="0"/>
              <a:ea typeface="Microsoft YaHei"/>
              <a:cs typeface="Times New Roman" panose="02020603050405020304" pitchFamily="18" charset="0"/>
            </a:rPr>
            <a:t>Налог</a:t>
          </a:r>
        </a:p>
        <a:p>
          <a:pPr lvl="0" algn="ctr" defTabSz="622300">
            <a:lnSpc>
              <a:spcPct val="90000"/>
            </a:lnSpc>
            <a:spcBef>
              <a:spcPct val="0"/>
            </a:spcBef>
            <a:spcAft>
              <a:spcPct val="35000"/>
            </a:spcAft>
          </a:pPr>
          <a:r>
            <a:rPr lang="ru-RU" sz="1400" b="1" strike="noStrike" kern="1200" spc="-1" dirty="0" smtClean="0">
              <a:solidFill>
                <a:schemeClr val="bg1"/>
              </a:solidFill>
              <a:latin typeface="Times New Roman" panose="02020603050405020304" pitchFamily="18" charset="0"/>
              <a:ea typeface="Microsoft YaHei"/>
              <a:cs typeface="Times New Roman" panose="02020603050405020304" pitchFamily="18" charset="0"/>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400" b="1" kern="1200" dirty="0">
            <a:solidFill>
              <a:schemeClr val="bg1"/>
            </a:solidFill>
            <a:latin typeface="Times New Roman" panose="02020603050405020304" pitchFamily="18" charset="0"/>
            <a:cs typeface="Times New Roman" panose="02020603050405020304" pitchFamily="18" charset="0"/>
          </a:endParaRPr>
        </a:p>
      </dsp:txBody>
      <dsp:txXfrm rot="10800000">
        <a:off x="0" y="108"/>
        <a:ext cx="8856984" cy="1109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6D7704-EB9B-4264-8662-58627DE68848}">
      <dsp:nvSpPr>
        <dsp:cNvPr id="0" name=""/>
        <dsp:cNvSpPr/>
      </dsp:nvSpPr>
      <dsp:spPr>
        <a:xfrm>
          <a:off x="0" y="4870022"/>
          <a:ext cx="8136904" cy="456624"/>
        </a:xfrm>
        <a:prstGeom prst="rect">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сохранения высокого уровня долговой устойчивости</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0" y="4870022"/>
        <a:ext cx="8136904" cy="456624"/>
      </dsp:txXfrm>
    </dsp:sp>
    <dsp:sp modelId="{C68FD0A8-9F4F-49D7-9B8A-994B16B4D269}">
      <dsp:nvSpPr>
        <dsp:cNvPr id="0" name=""/>
        <dsp:cNvSpPr/>
      </dsp:nvSpPr>
      <dsp:spPr>
        <a:xfrm rot="10800000">
          <a:off x="0" y="4174583"/>
          <a:ext cx="8136904" cy="702289"/>
        </a:xfrm>
        <a:prstGeom prst="upArrowCallout">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обеспечения режима экономного и эффективного использования средств бюджета округа</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4174583"/>
        <a:ext cx="8136904" cy="456326"/>
      </dsp:txXfrm>
    </dsp:sp>
    <dsp:sp modelId="{1DB71B2E-7ACB-4348-8D89-D0840CE47087}">
      <dsp:nvSpPr>
        <dsp:cNvPr id="0" name=""/>
        <dsp:cNvSpPr/>
      </dsp:nvSpPr>
      <dsp:spPr>
        <a:xfrm rot="10800000">
          <a:off x="0" y="3479143"/>
          <a:ext cx="8136904" cy="702289"/>
        </a:xfrm>
        <a:prstGeom prst="upArrowCallout">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активного участия в государственных программах Российской Федерации и республиканских  программах Республики Коми с целью привлечения финансовых средств для развития территории городского округа «Вуктыл»</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3479143"/>
        <a:ext cx="8136904" cy="456326"/>
      </dsp:txXfrm>
    </dsp:sp>
    <dsp:sp modelId="{5F6DAEF7-0492-446E-B6A8-D5E6B0C7AD6F}">
      <dsp:nvSpPr>
        <dsp:cNvPr id="0" name=""/>
        <dsp:cNvSpPr/>
      </dsp:nvSpPr>
      <dsp:spPr>
        <a:xfrm rot="10800000">
          <a:off x="0" y="2783703"/>
          <a:ext cx="8136904" cy="702289"/>
        </a:xfrm>
        <a:prstGeom prst="upArrowCallout">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активизации работы по взысканию в бюджет округа задолженности по налоговым и неналоговым доходам бюджета округа</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2783703"/>
        <a:ext cx="8136904" cy="456326"/>
      </dsp:txXfrm>
    </dsp:sp>
    <dsp:sp modelId="{93F8E0FC-A102-433C-9806-0F2E6368BF77}">
      <dsp:nvSpPr>
        <dsp:cNvPr id="0" name=""/>
        <dsp:cNvSpPr/>
      </dsp:nvSpPr>
      <dsp:spPr>
        <a:xfrm rot="10800000">
          <a:off x="0" y="2088263"/>
          <a:ext cx="8136904" cy="702289"/>
        </a:xfrm>
        <a:prstGeom prst="upArrowCallout">
          <a:avLst/>
        </a:prstGeom>
        <a:gradFill rotWithShape="0">
          <a:gsLst>
            <a:gs pos="0">
              <a:schemeClr val="accent6">
                <a:hueOff val="0"/>
                <a:satOff val="0"/>
                <a:lumOff val="0"/>
                <a:alphaOff val="0"/>
                <a:tint val="75000"/>
                <a:shade val="85000"/>
                <a:satMod val="230000"/>
              </a:schemeClr>
            </a:gs>
            <a:gs pos="25000">
              <a:schemeClr val="accent6">
                <a:hueOff val="0"/>
                <a:satOff val="0"/>
                <a:lumOff val="0"/>
                <a:alphaOff val="0"/>
                <a:tint val="90000"/>
                <a:shade val="70000"/>
                <a:satMod val="220000"/>
              </a:schemeClr>
            </a:gs>
            <a:gs pos="50000">
              <a:schemeClr val="accent6">
                <a:hueOff val="0"/>
                <a:satOff val="0"/>
                <a:lumOff val="0"/>
                <a:alphaOff val="0"/>
                <a:tint val="90000"/>
                <a:shade val="58000"/>
                <a:satMod val="225000"/>
              </a:schemeClr>
            </a:gs>
            <a:gs pos="65000">
              <a:schemeClr val="accent6">
                <a:hueOff val="0"/>
                <a:satOff val="0"/>
                <a:lumOff val="0"/>
                <a:alphaOff val="0"/>
                <a:tint val="90000"/>
                <a:shade val="58000"/>
                <a:satMod val="225000"/>
              </a:schemeClr>
            </a:gs>
            <a:gs pos="80000">
              <a:schemeClr val="accent6">
                <a:hueOff val="0"/>
                <a:satOff val="0"/>
                <a:lumOff val="0"/>
                <a:alphaOff val="0"/>
                <a:tint val="90000"/>
                <a:shade val="69000"/>
                <a:satMod val="220000"/>
              </a:schemeClr>
            </a:gs>
            <a:gs pos="100000">
              <a:schemeClr val="accent6">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повышения эффективности управления муниципальной собственностью МОГО «Вуктыл» и ее более рационального использования</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2088263"/>
        <a:ext cx="8136904" cy="456326"/>
      </dsp:txXfrm>
    </dsp:sp>
    <dsp:sp modelId="{10C5B8AD-F987-4E0A-A2BC-BAD6057DF82B}">
      <dsp:nvSpPr>
        <dsp:cNvPr id="0" name=""/>
        <dsp:cNvSpPr/>
      </dsp:nvSpPr>
      <dsp:spPr>
        <a:xfrm rot="10800000">
          <a:off x="0" y="1392823"/>
          <a:ext cx="8136904" cy="702289"/>
        </a:xfrm>
        <a:prstGeom prst="upArrowCallout">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сохранения и развития налоговой базы в сложившихся экономических условиях</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1392823"/>
        <a:ext cx="8136904" cy="456326"/>
      </dsp:txXfrm>
    </dsp:sp>
    <dsp:sp modelId="{0242B510-62D7-4771-828D-7B42BE4E2B76}">
      <dsp:nvSpPr>
        <dsp:cNvPr id="0" name=""/>
        <dsp:cNvSpPr/>
      </dsp:nvSpPr>
      <dsp:spPr>
        <a:xfrm rot="10800000">
          <a:off x="0" y="697384"/>
          <a:ext cx="8136904" cy="702289"/>
        </a:xfrm>
        <a:prstGeom prst="upArrowCallout">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формирования доходов бюджета округа «без завышенных ожиданий», что позволит минимизировать риски разбалансированности бюджета округа в процессе его исполнения и обеспечит возможность для его корректировки в сторону увеличения в случае улучшения ситуации в планируемом периоде</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697384"/>
        <a:ext cx="8136904" cy="456326"/>
      </dsp:txXfrm>
    </dsp:sp>
    <dsp:sp modelId="{091B5131-B7F3-426A-A3C1-17D27330E4D6}">
      <dsp:nvSpPr>
        <dsp:cNvPr id="0" name=""/>
        <dsp:cNvSpPr/>
      </dsp:nvSpPr>
      <dsp:spPr>
        <a:xfrm rot="10800000">
          <a:off x="0" y="0"/>
          <a:ext cx="8136904" cy="702289"/>
        </a:xfrm>
        <a:prstGeom prst="upArrowCallout">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сохранение устойчивости и сбалансированности бюджета МО ГО «Вуктыл»</a:t>
          </a:r>
        </a:p>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0"/>
        <a:ext cx="8136904" cy="4563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00FAD-E277-4E0F-ACBE-F71D2D14CE63}">
      <dsp:nvSpPr>
        <dsp:cNvPr id="0" name=""/>
        <dsp:cNvSpPr/>
      </dsp:nvSpPr>
      <dsp:spPr>
        <a:xfrm>
          <a:off x="0" y="528029"/>
          <a:ext cx="3397168" cy="84077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41043" y="569072"/>
        <a:ext cx="3315082" cy="758686"/>
      </dsp:txXfrm>
    </dsp:sp>
    <dsp:sp modelId="{9485048A-68D8-4B33-A6EA-3B8B7C4BDD3C}">
      <dsp:nvSpPr>
        <dsp:cNvPr id="0" name=""/>
        <dsp:cNvSpPr/>
      </dsp:nvSpPr>
      <dsp:spPr>
        <a:xfrm>
          <a:off x="0" y="1553121"/>
          <a:ext cx="3397168" cy="1126473"/>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54990" y="1608111"/>
        <a:ext cx="3287188" cy="1016493"/>
      </dsp:txXfrm>
    </dsp:sp>
    <dsp:sp modelId="{7147E12C-7DD8-4A40-A420-C2813F8C7FE8}">
      <dsp:nvSpPr>
        <dsp:cNvPr id="0" name=""/>
        <dsp:cNvSpPr/>
      </dsp:nvSpPr>
      <dsp:spPr>
        <a:xfrm>
          <a:off x="0" y="2863915"/>
          <a:ext cx="3397168" cy="131436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64162" y="2928077"/>
        <a:ext cx="3268844" cy="1186038"/>
      </dsp:txXfrm>
    </dsp:sp>
    <dsp:sp modelId="{B8AFE4B8-AFEB-4126-96A4-AB2F7AA01A16}">
      <dsp:nvSpPr>
        <dsp:cNvPr id="0" name=""/>
        <dsp:cNvSpPr/>
      </dsp:nvSpPr>
      <dsp:spPr>
        <a:xfrm>
          <a:off x="0" y="4362598"/>
          <a:ext cx="3397168" cy="80419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kern="1200" dirty="0" smtClean="0">
              <a:latin typeface="Times New Roman" panose="02020603050405020304" pitchFamily="18" charset="0"/>
              <a:cs typeface="Times New Roman" panose="02020603050405020304" pitchFamily="18" charset="0"/>
            </a:rPr>
            <a:t>.</a:t>
          </a:r>
          <a:endParaRPr lang="ru-RU" sz="1200" b="0" kern="1200" dirty="0">
            <a:latin typeface="Times New Roman" panose="02020603050405020304" pitchFamily="18" charset="0"/>
            <a:cs typeface="Times New Roman" panose="02020603050405020304" pitchFamily="18" charset="0"/>
          </a:endParaRPr>
        </a:p>
      </dsp:txBody>
      <dsp:txXfrm>
        <a:off x="39257" y="4401855"/>
        <a:ext cx="3318654" cy="7256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93A2F-F909-44DA-AE2B-361C7A39B27C}">
      <dsp:nvSpPr>
        <dsp:cNvPr id="0" name=""/>
        <dsp:cNvSpPr/>
      </dsp:nvSpPr>
      <dsp:spPr>
        <a:xfrm>
          <a:off x="0" y="0"/>
          <a:ext cx="1800199" cy="1800199"/>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AFFC8B98-4DE7-4DE8-A3BC-6BABBFEAB84E}">
      <dsp:nvSpPr>
        <dsp:cNvPr id="0" name=""/>
        <dsp:cNvSpPr/>
      </dsp:nvSpPr>
      <dsp:spPr>
        <a:xfrm>
          <a:off x="900099" y="0"/>
          <a:ext cx="3773908" cy="1800199"/>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kern="1200" dirty="0">
            <a:latin typeface="Times New Roman" panose="02020603050405020304" pitchFamily="18" charset="0"/>
            <a:cs typeface="Times New Roman" panose="02020603050405020304" pitchFamily="18" charset="0"/>
          </a:endParaRPr>
        </a:p>
      </dsp:txBody>
      <dsp:txXfrm>
        <a:off x="900099" y="0"/>
        <a:ext cx="3773908" cy="855094"/>
      </dsp:txXfrm>
    </dsp:sp>
    <dsp:sp modelId="{6C1FE396-E52E-4FE1-B819-CEAD5422CECE}">
      <dsp:nvSpPr>
        <dsp:cNvPr id="0" name=""/>
        <dsp:cNvSpPr/>
      </dsp:nvSpPr>
      <dsp:spPr>
        <a:xfrm>
          <a:off x="472552" y="855094"/>
          <a:ext cx="855094" cy="855094"/>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38261E43-9A35-49E7-99F4-1EDF33513048}">
      <dsp:nvSpPr>
        <dsp:cNvPr id="0" name=""/>
        <dsp:cNvSpPr/>
      </dsp:nvSpPr>
      <dsp:spPr>
        <a:xfrm>
          <a:off x="900099" y="855094"/>
          <a:ext cx="3773908" cy="855094"/>
        </a:xfrm>
        <a:prstGeom prst="rect">
          <a:avLst/>
        </a:prstGeom>
        <a:solidFill>
          <a:schemeClr val="accent1">
            <a:lumMod val="60000"/>
            <a:lumOff val="4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kern="1200" dirty="0">
            <a:latin typeface="Times New Roman" panose="02020603050405020304" pitchFamily="18" charset="0"/>
            <a:cs typeface="Times New Roman" panose="02020603050405020304" pitchFamily="18" charset="0"/>
          </a:endParaRPr>
        </a:p>
      </dsp:txBody>
      <dsp:txXfrm>
        <a:off x="900099" y="855094"/>
        <a:ext cx="3773908" cy="8550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D5961-2C9E-479D-9940-FC55F60A5C9B}">
      <dsp:nvSpPr>
        <dsp:cNvPr id="0" name=""/>
        <dsp:cNvSpPr/>
      </dsp:nvSpPr>
      <dsp:spPr>
        <a:xfrm>
          <a:off x="694367" y="0"/>
          <a:ext cx="2685077" cy="3487502"/>
        </a:xfrm>
        <a:prstGeom prst="triangle">
          <a:avLst/>
        </a:prstGeom>
        <a:solidFill>
          <a:schemeClr val="accent1">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880BD71-9DE6-4974-804F-6483C7A5CFF3}">
      <dsp:nvSpPr>
        <dsp:cNvPr id="0" name=""/>
        <dsp:cNvSpPr/>
      </dsp:nvSpPr>
      <dsp:spPr>
        <a:xfrm>
          <a:off x="1739617" y="144015"/>
          <a:ext cx="4812603" cy="513320"/>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kern="1200" dirty="0">
            <a:latin typeface="Times New Roman" panose="02020603050405020304" pitchFamily="18" charset="0"/>
            <a:cs typeface="Times New Roman" panose="02020603050405020304" pitchFamily="18" charset="0"/>
          </a:endParaRPr>
        </a:p>
      </dsp:txBody>
      <dsp:txXfrm>
        <a:off x="1764675" y="169073"/>
        <a:ext cx="4762487" cy="463204"/>
      </dsp:txXfrm>
    </dsp:sp>
    <dsp:sp modelId="{36C49FFD-B549-4EFA-B47F-1D7048C27C9F}">
      <dsp:nvSpPr>
        <dsp:cNvPr id="0" name=""/>
        <dsp:cNvSpPr/>
      </dsp:nvSpPr>
      <dsp:spPr>
        <a:xfrm>
          <a:off x="1745947" y="762905"/>
          <a:ext cx="4800090" cy="564674"/>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kern="1200" dirty="0">
            <a:latin typeface="Times New Roman" panose="02020603050405020304" pitchFamily="18" charset="0"/>
            <a:cs typeface="Times New Roman" panose="02020603050405020304" pitchFamily="18" charset="0"/>
          </a:endParaRPr>
        </a:p>
      </dsp:txBody>
      <dsp:txXfrm>
        <a:off x="1773512" y="790470"/>
        <a:ext cx="4744960" cy="509544"/>
      </dsp:txXfrm>
    </dsp:sp>
    <dsp:sp modelId="{E436DB04-3BAF-42A7-9310-53A9469CB369}">
      <dsp:nvSpPr>
        <dsp:cNvPr id="0" name=""/>
        <dsp:cNvSpPr/>
      </dsp:nvSpPr>
      <dsp:spPr>
        <a:xfrm>
          <a:off x="1725954" y="1440159"/>
          <a:ext cx="4810893" cy="470914"/>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kern="1200" dirty="0">
            <a:latin typeface="Times New Roman" panose="02020603050405020304" pitchFamily="18" charset="0"/>
            <a:cs typeface="Times New Roman" panose="02020603050405020304" pitchFamily="18" charset="0"/>
          </a:endParaRPr>
        </a:p>
      </dsp:txBody>
      <dsp:txXfrm>
        <a:off x="1748942" y="1463147"/>
        <a:ext cx="4764917" cy="424938"/>
      </dsp:txXfrm>
    </dsp:sp>
    <dsp:sp modelId="{A46F0C21-C6D3-4ED3-B78E-CB27E06B2B58}">
      <dsp:nvSpPr>
        <dsp:cNvPr id="0" name=""/>
        <dsp:cNvSpPr/>
      </dsp:nvSpPr>
      <dsp:spPr>
        <a:xfrm>
          <a:off x="1711900" y="2016224"/>
          <a:ext cx="4794321" cy="647569"/>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kern="1200" dirty="0">
            <a:latin typeface="Times New Roman" panose="02020603050405020304" pitchFamily="18" charset="0"/>
            <a:cs typeface="Times New Roman" panose="02020603050405020304" pitchFamily="18" charset="0"/>
          </a:endParaRPr>
        </a:p>
      </dsp:txBody>
      <dsp:txXfrm>
        <a:off x="1743512" y="2047836"/>
        <a:ext cx="4731097" cy="584345"/>
      </dsp:txXfrm>
    </dsp:sp>
    <dsp:sp modelId="{A13AF248-4863-403C-9305-6870D67EF3E1}">
      <dsp:nvSpPr>
        <dsp:cNvPr id="0" name=""/>
        <dsp:cNvSpPr/>
      </dsp:nvSpPr>
      <dsp:spPr>
        <a:xfrm>
          <a:off x="1692396" y="2808311"/>
          <a:ext cx="4854202" cy="586880"/>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Продолжить работу по заключению </a:t>
          </a:r>
          <a:r>
            <a:rPr lang="ru-RU" sz="1200" kern="1200" dirty="0" err="1" smtClean="0">
              <a:latin typeface="Times New Roman" panose="02020603050405020304" pitchFamily="18" charset="0"/>
              <a:cs typeface="Times New Roman" panose="02020603050405020304" pitchFamily="18" charset="0"/>
            </a:rPr>
            <a:t>энергосервисных</a:t>
          </a:r>
          <a:r>
            <a:rPr lang="ru-RU" sz="1200" kern="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kern="1200" dirty="0">
            <a:latin typeface="Times New Roman" panose="02020603050405020304" pitchFamily="18" charset="0"/>
            <a:cs typeface="Times New Roman" panose="02020603050405020304" pitchFamily="18" charset="0"/>
          </a:endParaRPr>
        </a:p>
      </dsp:txBody>
      <dsp:txXfrm>
        <a:off x="1721045" y="2836960"/>
        <a:ext cx="4796904" cy="52958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0.2999</cdr:x>
      <cdr:y>0.10224</cdr:y>
    </cdr:from>
    <cdr:to>
      <cdr:x>0.39967</cdr:x>
      <cdr:y>0.25108</cdr:y>
    </cdr:to>
    <cdr:sp macro="" textlink="">
      <cdr:nvSpPr>
        <cdr:cNvPr id="4" name="TextBox 3"/>
        <cdr:cNvSpPr txBox="1"/>
      </cdr:nvSpPr>
      <cdr:spPr>
        <a:xfrm xmlns:a="http://schemas.openxmlformats.org/drawingml/2006/main" rot="951250">
          <a:off x="2748495" y="228217"/>
          <a:ext cx="914363" cy="3322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- 46335,13</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0.29685</cdr:x>
      <cdr:y>0.16129</cdr:y>
    </cdr:from>
    <cdr:to>
      <cdr:x>0.39114</cdr:x>
      <cdr:y>0.25806</cdr:y>
    </cdr:to>
    <cdr:cxnSp macro="">
      <cdr:nvCxnSpPr>
        <cdr:cNvPr id="5" name="Прямая со стрелкой 4"/>
        <cdr:cNvCxnSpPr/>
      </cdr:nvCxnSpPr>
      <cdr:spPr>
        <a:xfrm xmlns:a="http://schemas.openxmlformats.org/drawingml/2006/main">
          <a:off x="2720504" y="360040"/>
          <a:ext cx="864141" cy="216014"/>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0.45398</cdr:x>
      <cdr:y>0.26567</cdr:y>
    </cdr:from>
    <cdr:to>
      <cdr:x>0.54827</cdr:x>
      <cdr:y>0.32677</cdr:y>
    </cdr:to>
    <cdr:cxnSp macro="">
      <cdr:nvCxnSpPr>
        <cdr:cNvPr id="10" name="Прямая со стрелкой 9"/>
        <cdr:cNvCxnSpPr/>
      </cdr:nvCxnSpPr>
      <cdr:spPr>
        <a:xfrm xmlns:a="http://schemas.openxmlformats.org/drawingml/2006/main">
          <a:off x="4160641" y="593038"/>
          <a:ext cx="864141" cy="136391"/>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0.12669</cdr:x>
      <cdr:y>0</cdr:y>
    </cdr:from>
    <cdr:to>
      <cdr:x>0.2434</cdr:x>
      <cdr:y>0.14884</cdr:y>
    </cdr:to>
    <cdr:sp macro="" textlink="">
      <cdr:nvSpPr>
        <cdr:cNvPr id="12" name="TextBox 1"/>
        <cdr:cNvSpPr txBox="1"/>
      </cdr:nvSpPr>
      <cdr:spPr>
        <a:xfrm xmlns:a="http://schemas.openxmlformats.org/drawingml/2006/main" rot="889743">
          <a:off x="1161032" y="-541072"/>
          <a:ext cx="1069614" cy="33224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- 156453,06</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0.45124</cdr:x>
      <cdr:y>0.15976</cdr:y>
    </cdr:from>
    <cdr:to>
      <cdr:x>0.55102</cdr:x>
      <cdr:y>0.3086</cdr:y>
    </cdr:to>
    <cdr:sp macro="" textlink="">
      <cdr:nvSpPr>
        <cdr:cNvPr id="16" name="TextBox 1"/>
        <cdr:cNvSpPr txBox="1"/>
      </cdr:nvSpPr>
      <cdr:spPr>
        <a:xfrm xmlns:a="http://schemas.openxmlformats.org/drawingml/2006/main" rot="573949">
          <a:off x="4135483" y="356634"/>
          <a:ext cx="914455" cy="3322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- 15142,50</a:t>
          </a:r>
        </a:p>
        <a:p xmlns:a="http://schemas.openxmlformats.org/drawingml/2006/main">
          <a:pPr marL="171450" indent="-171450">
            <a:buFontTx/>
            <a:buChar char="-"/>
          </a:pP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0.62695</cdr:x>
      <cdr:y>0.19273</cdr:y>
    </cdr:from>
    <cdr:to>
      <cdr:x>0.72672</cdr:x>
      <cdr:y>0.34157</cdr:y>
    </cdr:to>
    <cdr:sp macro="" textlink="">
      <cdr:nvSpPr>
        <cdr:cNvPr id="17" name="TextBox 1"/>
        <cdr:cNvSpPr txBox="1"/>
      </cdr:nvSpPr>
      <cdr:spPr>
        <a:xfrm xmlns:a="http://schemas.openxmlformats.org/drawingml/2006/main" rot="21042523">
          <a:off x="5745801" y="430210"/>
          <a:ext cx="914363" cy="33227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+ 7471,33</a:t>
          </a:r>
        </a:p>
        <a:p xmlns:a="http://schemas.openxmlformats.org/drawingml/2006/main">
          <a:pPr marL="171450" indent="-171450">
            <a:buFontTx/>
            <a:buChar char="-"/>
          </a:pP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0.1397</cdr:x>
      <cdr:y>0.09677</cdr:y>
    </cdr:from>
    <cdr:to>
      <cdr:x>0.22614</cdr:x>
      <cdr:y>0.19678</cdr:y>
    </cdr:to>
    <cdr:cxnSp macro="">
      <cdr:nvCxnSpPr>
        <cdr:cNvPr id="8" name="Прямая со стрелкой 7"/>
        <cdr:cNvCxnSpPr/>
      </cdr:nvCxnSpPr>
      <cdr:spPr>
        <a:xfrm xmlns:a="http://schemas.openxmlformats.org/drawingml/2006/main">
          <a:off x="1280344" y="216024"/>
          <a:ext cx="792137" cy="223239"/>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0.xml><?xml version="1.0" encoding="utf-8"?>
<c:userShapes xmlns:c="http://schemas.openxmlformats.org/drawingml/2006/chart">
  <cdr:relSizeAnchor xmlns:cdr="http://schemas.openxmlformats.org/drawingml/2006/chartDrawing">
    <cdr:from>
      <cdr:x>0.8827</cdr:x>
      <cdr:y>0.05151</cdr:y>
    </cdr:from>
    <cdr:to>
      <cdr:x>0.96832</cdr:x>
      <cdr:y>0.08783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0.18618</cdr:x>
      <cdr:y>0.25351</cdr:y>
    </cdr:from>
    <cdr:to>
      <cdr:x>0.32319</cdr:x>
      <cdr:y>0.64676</cdr:y>
    </cdr:to>
    <cdr:sp macro="" textlink="">
      <cdr:nvSpPr>
        <cdr:cNvPr id="3" name="TextBox 2"/>
        <cdr:cNvSpPr txBox="1"/>
      </cdr:nvSpPr>
      <cdr:spPr>
        <a:xfrm xmlns:a="http://schemas.openxmlformats.org/drawingml/2006/main">
          <a:off x="1944216" y="1889512"/>
          <a:ext cx="1430737" cy="29310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Целевые показатели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з</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аработной платы</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у</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становленные для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о</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тдельных категорий</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аботников</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бюджетной сферы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н</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 реализацию майских </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a:t>
          </a:r>
          <a:r>
            <a:rPr lang="en-US" sz="1200" b="1" dirty="0" smtClean="0">
              <a:solidFill>
                <a:schemeClr val="bg1">
                  <a:lumMod val="10000"/>
                </a:schemeClr>
              </a:solidFill>
              <a:latin typeface="Times New Roman" panose="02020603050405020304" pitchFamily="18" charset="0"/>
              <a:cs typeface="Times New Roman" panose="02020603050405020304" pitchFamily="18" charset="0"/>
            </a:rPr>
            <a:t>2</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2 году </a:t>
          </a:r>
        </a:p>
        <a:p xmlns:a="http://schemas.openxmlformats.org/drawingml/2006/main">
          <a:pPr algn="ctr">
            <a:lnSpc>
              <a:spcPts val="1300"/>
            </a:lnSpc>
          </a:pPr>
          <a:r>
            <a:rPr lang="ru-RU" sz="1200" b="1" dirty="0" smtClean="0">
              <a:solidFill>
                <a:schemeClr val="bg1">
                  <a:lumMod val="10000"/>
                </a:schemeClr>
              </a:solidFill>
            </a:rPr>
            <a:t> </a:t>
          </a:r>
          <a:endParaRPr lang="ru-RU" sz="1200" b="1" dirty="0">
            <a:solidFill>
              <a:schemeClr val="bg1">
                <a:lumMod val="10000"/>
              </a:schemeClr>
            </a:solidFill>
          </a:endParaRPr>
        </a:p>
      </cdr:txBody>
    </cdr:sp>
  </cdr:relSizeAnchor>
  <cdr:relSizeAnchor xmlns:cdr="http://schemas.openxmlformats.org/drawingml/2006/chartDrawing">
    <cdr:from>
      <cdr:x>0.34686</cdr:x>
      <cdr:y>0.06995</cdr:y>
    </cdr:from>
    <cdr:to>
      <cdr:x>0.37926</cdr:x>
      <cdr:y>0.1086</cdr:y>
    </cdr:to>
    <cdr:sp macro="" textlink="">
      <cdr:nvSpPr>
        <cdr:cNvPr id="4" name="TextBox 3"/>
        <cdr:cNvSpPr txBox="1"/>
      </cdr:nvSpPr>
      <cdr:spPr>
        <a:xfrm xmlns:a="http://schemas.openxmlformats.org/drawingml/2006/main">
          <a:off x="3622101" y="521360"/>
          <a:ext cx="338339" cy="28807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руб.</a:t>
          </a:r>
          <a:endParaRPr lang="ru-RU" sz="1100" b="1" dirty="0"/>
        </a:p>
      </cdr:txBody>
    </cdr:sp>
  </cdr:relSizeAnchor>
</c:userShapes>
</file>

<file path=ppt/drawings/drawing11.xml><?xml version="1.0" encoding="utf-8"?>
<c:userShapes xmlns:c="http://schemas.openxmlformats.org/drawingml/2006/chart">
  <cdr:relSizeAnchor xmlns:cdr="http://schemas.openxmlformats.org/drawingml/2006/chartDrawing">
    <cdr:from>
      <cdr:x>0.01247</cdr:x>
      <cdr:y>0.83871</cdr:y>
    </cdr:from>
    <cdr:to>
      <cdr:x>0.12222</cdr:x>
      <cdr:y>0.99028</cdr:y>
    </cdr:to>
    <cdr:sp macro="" textlink="">
      <cdr:nvSpPr>
        <cdr:cNvPr id="2" name="TextBox 1"/>
        <cdr:cNvSpPr txBox="1"/>
      </cdr:nvSpPr>
      <cdr:spPr>
        <a:xfrm xmlns:a="http://schemas.openxmlformats.org/drawingml/2006/main">
          <a:off x="80796" y="1872208"/>
          <a:ext cx="711292" cy="3383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2021 год</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0.84636</cdr:x>
      <cdr:y>0.84843</cdr:y>
    </cdr:from>
    <cdr:to>
      <cdr:x>0.95611</cdr:x>
      <cdr:y>1</cdr:y>
    </cdr:to>
    <cdr:sp macro="" textlink="">
      <cdr:nvSpPr>
        <cdr:cNvPr id="3" name="TextBox 1"/>
        <cdr:cNvSpPr txBox="1"/>
      </cdr:nvSpPr>
      <cdr:spPr>
        <a:xfrm xmlns:a="http://schemas.openxmlformats.org/drawingml/2006/main">
          <a:off x="4540580" y="1529903"/>
          <a:ext cx="588788" cy="27331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2022 год</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0.29617</cdr:x>
      <cdr:y>0.08658</cdr:y>
    </cdr:from>
    <cdr:to>
      <cdr:x>0.39594</cdr:x>
      <cdr:y>0.23542</cdr:y>
    </cdr:to>
    <cdr:sp macro="" textlink="">
      <cdr:nvSpPr>
        <cdr:cNvPr id="4" name="TextBox 3"/>
        <cdr:cNvSpPr txBox="1"/>
      </cdr:nvSpPr>
      <cdr:spPr>
        <a:xfrm xmlns:a="http://schemas.openxmlformats.org/drawingml/2006/main" rot="760012">
          <a:off x="2714313" y="199502"/>
          <a:ext cx="914363" cy="3429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- 56759,55</a:t>
          </a:r>
        </a:p>
        <a:p xmlns:a="http://schemas.openxmlformats.org/drawingml/2006/main">
          <a:pPr marL="171450" indent="-171450">
            <a:buFontTx/>
            <a:buChar char="-"/>
          </a:pP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0.30073</cdr:x>
      <cdr:y>0.1875</cdr:y>
    </cdr:from>
    <cdr:to>
      <cdr:x>0.40287</cdr:x>
      <cdr:y>0.28125</cdr:y>
    </cdr:to>
    <cdr:cxnSp macro="">
      <cdr:nvCxnSpPr>
        <cdr:cNvPr id="5" name="Прямая со стрелкой 4"/>
        <cdr:cNvCxnSpPr/>
      </cdr:nvCxnSpPr>
      <cdr:spPr>
        <a:xfrm xmlns:a="http://schemas.openxmlformats.org/drawingml/2006/main">
          <a:off x="2756104" y="432048"/>
          <a:ext cx="936084" cy="216024"/>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0.45787</cdr:x>
      <cdr:y>0.25</cdr:y>
    </cdr:from>
    <cdr:to>
      <cdr:x>0.5443</cdr:x>
      <cdr:y>0.34375</cdr:y>
    </cdr:to>
    <cdr:cxnSp macro="">
      <cdr:nvCxnSpPr>
        <cdr:cNvPr id="10" name="Прямая со стрелкой 9"/>
        <cdr:cNvCxnSpPr/>
      </cdr:nvCxnSpPr>
      <cdr:spPr>
        <a:xfrm xmlns:a="http://schemas.openxmlformats.org/drawingml/2006/main">
          <a:off x="4196264" y="576064"/>
          <a:ext cx="792101" cy="216024"/>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0.12213</cdr:x>
      <cdr:y>0.06459</cdr:y>
    </cdr:from>
    <cdr:to>
      <cdr:x>0.23884</cdr:x>
      <cdr:y>0.21343</cdr:y>
    </cdr:to>
    <cdr:sp macro="" textlink="">
      <cdr:nvSpPr>
        <cdr:cNvPr id="12" name="TextBox 1"/>
        <cdr:cNvSpPr txBox="1"/>
      </cdr:nvSpPr>
      <cdr:spPr>
        <a:xfrm xmlns:a="http://schemas.openxmlformats.org/drawingml/2006/main" rot="507675">
          <a:off x="1119331" y="148834"/>
          <a:ext cx="1069613" cy="3429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- 160851,71</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0.46742</cdr:x>
      <cdr:y>0.14549</cdr:y>
    </cdr:from>
    <cdr:to>
      <cdr:x>0.5672</cdr:x>
      <cdr:y>0.29433</cdr:y>
    </cdr:to>
    <cdr:sp macro="" textlink="">
      <cdr:nvSpPr>
        <cdr:cNvPr id="16" name="TextBox 1"/>
        <cdr:cNvSpPr txBox="1"/>
      </cdr:nvSpPr>
      <cdr:spPr>
        <a:xfrm xmlns:a="http://schemas.openxmlformats.org/drawingml/2006/main" rot="845165">
          <a:off x="4283790" y="335235"/>
          <a:ext cx="914455" cy="3429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- 15142,50</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0.63078</cdr:x>
      <cdr:y>0.18662</cdr:y>
    </cdr:from>
    <cdr:to>
      <cdr:x>0.73055</cdr:x>
      <cdr:y>0.33547</cdr:y>
    </cdr:to>
    <cdr:sp macro="" textlink="">
      <cdr:nvSpPr>
        <cdr:cNvPr id="17" name="TextBox 1"/>
        <cdr:cNvSpPr txBox="1"/>
      </cdr:nvSpPr>
      <cdr:spPr>
        <a:xfrm xmlns:a="http://schemas.openxmlformats.org/drawingml/2006/main" rot="21055295">
          <a:off x="5780894" y="430029"/>
          <a:ext cx="914363" cy="34298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+ 7471,33</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0.12002</cdr:x>
      <cdr:y>0.125</cdr:y>
    </cdr:from>
    <cdr:to>
      <cdr:x>0.22944</cdr:x>
      <cdr:y>0.21875</cdr:y>
    </cdr:to>
    <cdr:cxnSp macro="">
      <cdr:nvCxnSpPr>
        <cdr:cNvPr id="8" name="Прямая со стрелкой 7"/>
        <cdr:cNvCxnSpPr/>
      </cdr:nvCxnSpPr>
      <cdr:spPr>
        <a:xfrm xmlns:a="http://schemas.openxmlformats.org/drawingml/2006/main">
          <a:off x="1099920" y="288032"/>
          <a:ext cx="1002832" cy="216024"/>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0.63961</cdr:x>
      <cdr:y>0.28125</cdr:y>
    </cdr:from>
    <cdr:to>
      <cdr:x>0.71716</cdr:x>
      <cdr:y>0.34375</cdr:y>
    </cdr:to>
    <cdr:cxnSp macro="">
      <cdr:nvCxnSpPr>
        <cdr:cNvPr id="11" name="Прямая со стрелкой 10"/>
        <cdr:cNvCxnSpPr/>
      </cdr:nvCxnSpPr>
      <cdr:spPr>
        <a:xfrm xmlns:a="http://schemas.openxmlformats.org/drawingml/2006/main" flipV="1">
          <a:off x="5861824" y="648072"/>
          <a:ext cx="710704" cy="144016"/>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0.33268</cdr:x>
      <cdr:y>0.5301</cdr:y>
    </cdr:from>
    <cdr:to>
      <cdr:x>0.43245</cdr:x>
      <cdr:y>0.67894</cdr:y>
    </cdr:to>
    <cdr:sp macro="" textlink="">
      <cdr:nvSpPr>
        <cdr:cNvPr id="4" name="TextBox 3"/>
        <cdr:cNvSpPr txBox="1"/>
      </cdr:nvSpPr>
      <cdr:spPr>
        <a:xfrm xmlns:a="http://schemas.openxmlformats.org/drawingml/2006/main" rot="20875638">
          <a:off x="2970497" y="954294"/>
          <a:ext cx="890845" cy="26794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a:t>
          </a:r>
          <a:r>
            <a:rPr lang="ru-RU" sz="1200" b="1" dirty="0" smtClean="0">
              <a:latin typeface="Times New Roman" panose="02020603050405020304" pitchFamily="18" charset="0"/>
              <a:cs typeface="Times New Roman" panose="02020603050405020304" pitchFamily="18" charset="0"/>
            </a:rPr>
            <a:t>10 424,42</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0.33065</cdr:x>
      <cdr:y>0.44</cdr:y>
    </cdr:from>
    <cdr:to>
      <cdr:x>0.43549</cdr:x>
      <cdr:y>0.56</cdr:y>
    </cdr:to>
    <cdr:cxnSp macro="">
      <cdr:nvCxnSpPr>
        <cdr:cNvPr id="5" name="Прямая со стрелкой 4"/>
        <cdr:cNvCxnSpPr/>
      </cdr:nvCxnSpPr>
      <cdr:spPr>
        <a:xfrm xmlns:a="http://schemas.openxmlformats.org/drawingml/2006/main" flipV="1">
          <a:off x="2952328" y="792088"/>
          <a:ext cx="936118" cy="216024"/>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0.47581</cdr:x>
      <cdr:y>0.24</cdr:y>
    </cdr:from>
    <cdr:to>
      <cdr:x>0.56452</cdr:x>
      <cdr:y>0.24</cdr:y>
    </cdr:to>
    <cdr:cxnSp macro="">
      <cdr:nvCxnSpPr>
        <cdr:cNvPr id="10" name="Прямая со стрелкой 9"/>
        <cdr:cNvCxnSpPr/>
      </cdr:nvCxnSpPr>
      <cdr:spPr>
        <a:xfrm xmlns:a="http://schemas.openxmlformats.org/drawingml/2006/main">
          <a:off x="4248472" y="432048"/>
          <a:ext cx="792123" cy="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0.12283</cdr:x>
      <cdr:y>0.67808</cdr:y>
    </cdr:from>
    <cdr:to>
      <cdr:x>0.23954</cdr:x>
      <cdr:y>0.82692</cdr:y>
    </cdr:to>
    <cdr:sp macro="" textlink="">
      <cdr:nvSpPr>
        <cdr:cNvPr id="12" name="TextBox 1"/>
        <cdr:cNvSpPr txBox="1"/>
      </cdr:nvSpPr>
      <cdr:spPr>
        <a:xfrm xmlns:a="http://schemas.openxmlformats.org/drawingml/2006/main" rot="20624234">
          <a:off x="1096789" y="1220677"/>
          <a:ext cx="1042103" cy="26794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+ 4 398,65</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0.45161</cdr:x>
      <cdr:y>0.12</cdr:y>
    </cdr:from>
    <cdr:to>
      <cdr:x>0.56895</cdr:x>
      <cdr:y>0.27004</cdr:y>
    </cdr:to>
    <cdr:sp macro="" textlink="">
      <cdr:nvSpPr>
        <cdr:cNvPr id="16" name="TextBox 1"/>
        <cdr:cNvSpPr txBox="1"/>
      </cdr:nvSpPr>
      <cdr:spPr>
        <a:xfrm xmlns:a="http://schemas.openxmlformats.org/drawingml/2006/main">
          <a:off x="4032448" y="216024"/>
          <a:ext cx="1047728" cy="27010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       </a:t>
          </a:r>
          <a:r>
            <a:rPr lang="ru-RU" sz="1200" b="1" dirty="0" smtClean="0">
              <a:latin typeface="Times New Roman" panose="02020603050405020304" pitchFamily="18" charset="0"/>
              <a:cs typeface="Times New Roman" panose="02020603050405020304" pitchFamily="18" charset="0"/>
            </a:rPr>
            <a:t>+ 0,00</a:t>
          </a:r>
        </a:p>
        <a:p xmlns:a="http://schemas.openxmlformats.org/drawingml/2006/main">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0.63031</cdr:x>
      <cdr:y>0.12</cdr:y>
    </cdr:from>
    <cdr:to>
      <cdr:x>0.73008</cdr:x>
      <cdr:y>0.26885</cdr:y>
    </cdr:to>
    <cdr:sp macro="" textlink="">
      <cdr:nvSpPr>
        <cdr:cNvPr id="17" name="TextBox 1"/>
        <cdr:cNvSpPr txBox="1"/>
      </cdr:nvSpPr>
      <cdr:spPr>
        <a:xfrm xmlns:a="http://schemas.openxmlformats.org/drawingml/2006/main">
          <a:off x="5628000" y="216024"/>
          <a:ext cx="890845" cy="26795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+0,00</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0.12903</cdr:x>
      <cdr:y>0.56</cdr:y>
    </cdr:from>
    <cdr:to>
      <cdr:x>0.25</cdr:x>
      <cdr:y>0.72</cdr:y>
    </cdr:to>
    <cdr:cxnSp macro="">
      <cdr:nvCxnSpPr>
        <cdr:cNvPr id="8" name="Прямая со стрелкой 7"/>
        <cdr:cNvCxnSpPr/>
      </cdr:nvCxnSpPr>
      <cdr:spPr>
        <a:xfrm xmlns:a="http://schemas.openxmlformats.org/drawingml/2006/main" flipV="1">
          <a:off x="1152128" y="1008112"/>
          <a:ext cx="1080100" cy="288032"/>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0.6318</cdr:x>
      <cdr:y>0.24</cdr:y>
    </cdr:from>
    <cdr:to>
      <cdr:x>0.73388</cdr:x>
      <cdr:y>0.24</cdr:y>
    </cdr:to>
    <cdr:cxnSp macro="">
      <cdr:nvCxnSpPr>
        <cdr:cNvPr id="11" name="Прямая со стрелкой 10"/>
        <cdr:cNvCxnSpPr/>
      </cdr:nvCxnSpPr>
      <cdr:spPr>
        <a:xfrm xmlns:a="http://schemas.openxmlformats.org/drawingml/2006/main">
          <a:off x="5641302" y="432048"/>
          <a:ext cx="911471" cy="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0.68056</cdr:x>
      <cdr:y>0.25439</cdr:y>
    </cdr:from>
    <cdr:to>
      <cdr:x>0.88889</cdr:x>
      <cdr:y>0.30875</cdr:y>
    </cdr:to>
    <cdr:sp macro="" textlink="">
      <cdr:nvSpPr>
        <cdr:cNvPr id="2" name="TextBox 1"/>
        <cdr:cNvSpPr txBox="1"/>
      </cdr:nvSpPr>
      <cdr:spPr>
        <a:xfrm xmlns:a="http://schemas.openxmlformats.org/drawingml/2006/main">
          <a:off x="3528392" y="1440160"/>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40,8 %</a:t>
          </a:r>
          <a:endParaRPr lang="ru-RU" sz="14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0.08333</cdr:x>
      <cdr:y>0.61053</cdr:y>
    </cdr:from>
    <cdr:to>
      <cdr:x>0.29167</cdr:x>
      <cdr:y>0.6649</cdr:y>
    </cdr:to>
    <cdr:sp macro="" textlink="">
      <cdr:nvSpPr>
        <cdr:cNvPr id="3" name="TextBox 1"/>
        <cdr:cNvSpPr txBox="1"/>
      </cdr:nvSpPr>
      <cdr:spPr>
        <a:xfrm xmlns:a="http://schemas.openxmlformats.org/drawingml/2006/main">
          <a:off x="432048" y="3456384"/>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59,2</a:t>
          </a:r>
          <a:r>
            <a:rPr lang="ru-RU" sz="1400" b="1" dirty="0" smtClean="0"/>
            <a:t> %</a:t>
          </a:r>
          <a:endParaRPr lang="ru-RU" sz="14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0.732</cdr:x>
      <cdr:y>0.20218</cdr:y>
    </cdr:from>
    <cdr:to>
      <cdr:x>1</cdr:x>
      <cdr:y>0.29518</cdr:y>
    </cdr:to>
    <cdr:sp macro="" textlink="">
      <cdr:nvSpPr>
        <cdr:cNvPr id="2" name="TextBox 6"/>
        <cdr:cNvSpPr txBox="1"/>
      </cdr:nvSpPr>
      <cdr:spPr>
        <a:xfrm xmlns:a="http://schemas.openxmlformats.org/drawingml/2006/main">
          <a:off x="2556800" y="602183"/>
          <a:ext cx="936096" cy="27699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t>   </a:t>
          </a:r>
          <a:r>
            <a:rPr lang="ru-RU" sz="1200" b="1" dirty="0" smtClean="0">
              <a:latin typeface="Times New Roman" panose="02020603050405020304" pitchFamily="18" charset="0"/>
              <a:cs typeface="Times New Roman" panose="02020603050405020304" pitchFamily="18" charset="0"/>
            </a:rPr>
            <a:t>44,4</a:t>
          </a:r>
          <a:r>
            <a:rPr lang="ru-RU" sz="1200" b="1" dirty="0" smtClean="0"/>
            <a:t> %</a:t>
          </a:r>
          <a:endParaRPr lang="ru-RU" sz="1200" b="1" dirty="0"/>
        </a:p>
      </cdr:txBody>
    </cdr:sp>
  </cdr:relSizeAnchor>
  <cdr:relSizeAnchor xmlns:cdr="http://schemas.openxmlformats.org/drawingml/2006/chartDrawing">
    <cdr:from>
      <cdr:x>0</cdr:x>
      <cdr:y>0.589</cdr:y>
    </cdr:from>
    <cdr:to>
      <cdr:x>0.30923</cdr:x>
      <cdr:y>0.69234</cdr:y>
    </cdr:to>
    <cdr:sp macro="" textlink="">
      <cdr:nvSpPr>
        <cdr:cNvPr id="3" name="TextBox 6"/>
        <cdr:cNvSpPr txBox="1"/>
      </cdr:nvSpPr>
      <cdr:spPr>
        <a:xfrm xmlns:a="http://schemas.openxmlformats.org/drawingml/2006/main">
          <a:off x="-5543600" y="1754316"/>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55,6 </a:t>
          </a:r>
          <a:r>
            <a:rPr lang="ru-RU" sz="1400" b="1" dirty="0" smtClean="0"/>
            <a:t>%</a:t>
          </a:r>
          <a:endParaRPr lang="ru-RU" sz="1400" b="1" dirty="0"/>
        </a:p>
      </cdr:txBody>
    </cdr:sp>
  </cdr:relSizeAnchor>
</c:userShapes>
</file>

<file path=ppt/drawings/drawing6.xml><?xml version="1.0" encoding="utf-8"?>
<c:userShapes xmlns:c="http://schemas.openxmlformats.org/drawingml/2006/chart">
  <cdr:relSizeAnchor xmlns:cdr="http://schemas.openxmlformats.org/drawingml/2006/chartDrawing">
    <cdr:from>
      <cdr:x>0.71429</cdr:x>
      <cdr:y>0.21951</cdr:y>
    </cdr:from>
    <cdr:to>
      <cdr:x>0.93878</cdr:x>
      <cdr:y>0.31333</cdr:y>
    </cdr:to>
    <cdr:sp macro="" textlink="">
      <cdr:nvSpPr>
        <cdr:cNvPr id="2" name="TextBox 6"/>
        <cdr:cNvSpPr txBox="1"/>
      </cdr:nvSpPr>
      <cdr:spPr>
        <a:xfrm xmlns:a="http://schemas.openxmlformats.org/drawingml/2006/main">
          <a:off x="2520295" y="648066"/>
          <a:ext cx="792089"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45,0</a:t>
          </a:r>
          <a:r>
            <a:rPr lang="ru-RU" sz="1200" b="1" dirty="0" smtClean="0"/>
            <a:t> %</a:t>
          </a:r>
          <a:endParaRPr lang="ru-RU" sz="1200" b="1" dirty="0"/>
        </a:p>
      </cdr:txBody>
    </cdr:sp>
  </cdr:relSizeAnchor>
  <cdr:relSizeAnchor xmlns:cdr="http://schemas.openxmlformats.org/drawingml/2006/chartDrawing">
    <cdr:from>
      <cdr:x>0</cdr:x>
      <cdr:y>0.63415</cdr:y>
    </cdr:from>
    <cdr:to>
      <cdr:x>0.22449</cdr:x>
      <cdr:y>0.72797</cdr:y>
    </cdr:to>
    <cdr:sp macro="" textlink="">
      <cdr:nvSpPr>
        <cdr:cNvPr id="3" name="TextBox 6"/>
        <cdr:cNvSpPr txBox="1"/>
      </cdr:nvSpPr>
      <cdr:spPr>
        <a:xfrm xmlns:a="http://schemas.openxmlformats.org/drawingml/2006/main">
          <a:off x="0" y="1872208"/>
          <a:ext cx="79208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55,0</a:t>
          </a:r>
          <a:r>
            <a:rPr lang="ru-RU" sz="1200" b="1" dirty="0" smtClean="0"/>
            <a:t> %</a:t>
          </a:r>
          <a:endParaRPr lang="ru-RU" sz="1200" b="1" dirty="0"/>
        </a:p>
      </cdr:txBody>
    </cdr:sp>
  </cdr:relSizeAnchor>
</c:userShapes>
</file>

<file path=ppt/drawings/drawing7.xml><?xml version="1.0" encoding="utf-8"?>
<c:userShapes xmlns:c="http://schemas.openxmlformats.org/drawingml/2006/chart">
  <cdr:relSizeAnchor xmlns:cdr="http://schemas.openxmlformats.org/drawingml/2006/chartDrawing">
    <cdr:from>
      <cdr:x>0.34907</cdr:x>
      <cdr:y>0.82263</cdr:y>
    </cdr:from>
    <cdr:to>
      <cdr:x>0.52717</cdr:x>
      <cdr:y>0.98751</cdr:y>
    </cdr:to>
    <cdr:sp macro="" textlink="">
      <cdr:nvSpPr>
        <cdr:cNvPr id="2" name="TextBox 1"/>
        <cdr:cNvSpPr txBox="1"/>
      </cdr:nvSpPr>
      <cdr:spPr>
        <a:xfrm xmlns:a="http://schemas.openxmlformats.org/drawingml/2006/main">
          <a:off x="3185556" y="2337748"/>
          <a:ext cx="1625198" cy="4685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Целевые средства из </a:t>
          </a:r>
        </a:p>
        <a:p xmlns:a="http://schemas.openxmlformats.org/drawingml/2006/main">
          <a:r>
            <a:rPr lang="ru-RU" sz="1200" b="1" dirty="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       ФБ РФ и РБ РК</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0.56212</cdr:x>
      <cdr:y>0.84797</cdr:y>
    </cdr:from>
    <cdr:to>
      <cdr:x>0.7144</cdr:x>
      <cdr:y>0.91637</cdr:y>
    </cdr:to>
    <cdr:sp macro="" textlink="">
      <cdr:nvSpPr>
        <cdr:cNvPr id="3" name="TextBox 1"/>
        <cdr:cNvSpPr txBox="1"/>
      </cdr:nvSpPr>
      <cdr:spPr>
        <a:xfrm xmlns:a="http://schemas.openxmlformats.org/drawingml/2006/main">
          <a:off x="5129772" y="2409756"/>
          <a:ext cx="1389663" cy="19437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Собственные</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0.80174</cdr:x>
      <cdr:y>0.84797</cdr:y>
    </cdr:from>
    <cdr:to>
      <cdr:x>0.95402</cdr:x>
      <cdr:y>0.91637</cdr:y>
    </cdr:to>
    <cdr:sp macro="" textlink="">
      <cdr:nvSpPr>
        <cdr:cNvPr id="4" name="TextBox 1"/>
        <cdr:cNvSpPr txBox="1"/>
      </cdr:nvSpPr>
      <cdr:spPr>
        <a:xfrm xmlns:a="http://schemas.openxmlformats.org/drawingml/2006/main">
          <a:off x="7316405" y="2409756"/>
          <a:ext cx="1389663" cy="19437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Прочие</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0.70429</cdr:x>
      <cdr:y>0.00894</cdr:y>
    </cdr:from>
    <cdr:to>
      <cdr:x>0.80429</cdr:x>
      <cdr:y>0.16968</cdr:y>
    </cdr:to>
    <cdr:sp macro="" textlink="">
      <cdr:nvSpPr>
        <cdr:cNvPr id="2" name="TextBox 1"/>
        <cdr:cNvSpPr txBox="1"/>
      </cdr:nvSpPr>
      <cdr:spPr>
        <a:xfrm xmlns:a="http://schemas.openxmlformats.org/drawingml/2006/main">
          <a:off x="6440033" y="5085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9.xml><?xml version="1.0" encoding="utf-8"?>
<c:userShapes xmlns:c="http://schemas.openxmlformats.org/drawingml/2006/chart">
  <cdr:relSizeAnchor xmlns:cdr="http://schemas.openxmlformats.org/drawingml/2006/chartDrawing">
    <cdr:from>
      <cdr:x>0.88695</cdr:x>
      <cdr:y>0.06451</cdr:y>
    </cdr:from>
    <cdr:to>
      <cdr:x>0.96857</cdr:x>
      <cdr:y>0.10033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0.17475</cdr:x>
      <cdr:y>0.24324</cdr:y>
    </cdr:from>
    <cdr:to>
      <cdr:x>0.31351</cdr:x>
      <cdr:y>0.64774</cdr:y>
    </cdr:to>
    <cdr:sp macro="" textlink="">
      <cdr:nvSpPr>
        <cdr:cNvPr id="3" name="TextBox 2"/>
        <cdr:cNvSpPr txBox="1"/>
      </cdr:nvSpPr>
      <cdr:spPr>
        <a:xfrm xmlns:a="http://schemas.openxmlformats.org/drawingml/2006/main">
          <a:off x="1656184" y="1702288"/>
          <a:ext cx="1689599" cy="29441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На реализацию майских </a:t>
          </a:r>
        </a:p>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a:t>
          </a:r>
          <a:r>
            <a:rPr lang="en-US" sz="1200" b="1" dirty="0" smtClean="0">
              <a:solidFill>
                <a:schemeClr val="bg1">
                  <a:lumMod val="10000"/>
                </a:schemeClr>
              </a:solidFill>
              <a:latin typeface="Times New Roman" panose="02020603050405020304" pitchFamily="18" charset="0"/>
              <a:cs typeface="Times New Roman" panose="02020603050405020304" pitchFamily="18" charset="0"/>
            </a:rPr>
            <a:t>2</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2 году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необходимо 182 854,9 тыс. руб.,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из  них  за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счет  средств  МБ  39 144,8 </a:t>
          </a:r>
          <a:r>
            <a:rPr lang="ru-RU" sz="1200" b="1" dirty="0" err="1" smtClean="0">
              <a:solidFill>
                <a:schemeClr val="tx1"/>
              </a:solidFill>
              <a:latin typeface="Times New Roman" panose="02020603050405020304" pitchFamily="18" charset="0"/>
              <a:cs typeface="Times New Roman" panose="02020603050405020304" pitchFamily="18" charset="0"/>
            </a:rPr>
            <a:t>т.р</a:t>
          </a:r>
          <a:r>
            <a:rPr lang="ru-RU" sz="1200" b="1" dirty="0" smtClean="0">
              <a:solidFill>
                <a:schemeClr val="tx1"/>
              </a:solidFill>
              <a:latin typeface="Times New Roman" panose="02020603050405020304" pitchFamily="18" charset="0"/>
              <a:cs typeface="Times New Roman" panose="02020603050405020304" pitchFamily="18" charset="0"/>
            </a:rPr>
            <a:t>.,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за счет средств РБ – 143 710,0 </a:t>
          </a:r>
          <a:r>
            <a:rPr lang="ru-RU" sz="1200" b="1" dirty="0" err="1" smtClean="0">
              <a:solidFill>
                <a:schemeClr val="bg1">
                  <a:lumMod val="10000"/>
                </a:schemeClr>
              </a:solidFill>
              <a:latin typeface="Times New Roman" panose="02020603050405020304" pitchFamily="18" charset="0"/>
              <a:cs typeface="Times New Roman" panose="02020603050405020304" pitchFamily="18" charset="0"/>
            </a:rPr>
            <a:t>т.р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 </a:t>
          </a:r>
          <a:endParaRPr lang="ru-RU" sz="1200" b="1" dirty="0">
            <a:solidFill>
              <a:schemeClr val="bg1">
                <a:lumMod val="10000"/>
              </a:schemeClr>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0.04678</cdr:x>
      <cdr:y>0.06028</cdr:y>
    </cdr:from>
    <cdr:to>
      <cdr:x>0.10884</cdr:x>
      <cdr:y>0.09891</cdr:y>
    </cdr:to>
    <cdr:sp macro="" textlink="">
      <cdr:nvSpPr>
        <cdr:cNvPr id="4" name="TextBox 3"/>
        <cdr:cNvSpPr txBox="1"/>
      </cdr:nvSpPr>
      <cdr:spPr>
        <a:xfrm xmlns:a="http://schemas.openxmlformats.org/drawingml/2006/main">
          <a:off x="488464" y="449352"/>
          <a:ext cx="648072"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solidFill>
                <a:schemeClr val="tx1"/>
              </a:solidFill>
            </a:rPr>
            <a:t>тыс. руб</a:t>
          </a:r>
          <a:r>
            <a:rPr lang="ru-RU" sz="1100" b="1" dirty="0" smtClean="0">
              <a:solidFill>
                <a:srgbClr val="FF0000"/>
              </a:solidFill>
            </a:rPr>
            <a:t>.</a:t>
          </a:r>
          <a:endParaRPr lang="ru-RU" sz="1100" b="1" dirty="0">
            <a:solidFill>
              <a:srgbClr val="FF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p:cNvSpPr>
          <p:nvPr>
            <p:ph type="body"/>
          </p:nvPr>
        </p:nvSpPr>
        <p:spPr>
          <a:xfrm>
            <a:off x="756177" y="5078520"/>
            <a:ext cx="6049052" cy="4811040"/>
          </a:xfrm>
          <a:prstGeom prst="rect">
            <a:avLst/>
          </a:prstGeom>
        </p:spPr>
        <p:txBody>
          <a:bodyPr lIns="0" tIns="0" rIns="0" bIns="0"/>
          <a:lstStyle/>
          <a:p>
            <a:r>
              <a:rPr lang="ru-RU" sz="2000" b="0" strike="noStrike" spc="-1">
                <a:latin typeface="Arial"/>
              </a:rPr>
              <a:t>Для правки формата примечаний щёлкните мышью</a:t>
            </a:r>
          </a:p>
        </p:txBody>
      </p:sp>
      <p:sp>
        <p:nvSpPr>
          <p:cNvPr id="83" name="PlaceHolder 2"/>
          <p:cNvSpPr>
            <a:spLocks noGrp="1"/>
          </p:cNvSpPr>
          <p:nvPr>
            <p:ph type="hdr"/>
          </p:nvPr>
        </p:nvSpPr>
        <p:spPr>
          <a:xfrm>
            <a:off x="0" y="0"/>
            <a:ext cx="3281446" cy="534240"/>
          </a:xfrm>
          <a:prstGeom prst="rect">
            <a:avLst/>
          </a:prstGeom>
        </p:spPr>
        <p:txBody>
          <a:bodyPr lIns="0" tIns="0" rIns="0" bIns="0"/>
          <a:lstStyle/>
          <a:p>
            <a:r>
              <a:rPr lang="ru-RU" sz="1400" b="0" strike="noStrike" spc="-1">
                <a:latin typeface="Times New Roman"/>
              </a:rPr>
              <a:t>&lt;верхний колонтитул&gt;</a:t>
            </a:r>
          </a:p>
        </p:txBody>
      </p:sp>
      <p:sp>
        <p:nvSpPr>
          <p:cNvPr id="84" name="PlaceHolder 3"/>
          <p:cNvSpPr>
            <a:spLocks noGrp="1"/>
          </p:cNvSpPr>
          <p:nvPr>
            <p:ph type="dt"/>
          </p:nvPr>
        </p:nvSpPr>
        <p:spPr>
          <a:xfrm>
            <a:off x="4279959" y="0"/>
            <a:ext cx="3281446" cy="534240"/>
          </a:xfrm>
          <a:prstGeom prst="rect">
            <a:avLst/>
          </a:prstGeom>
        </p:spPr>
        <p:txBody>
          <a:bodyPr lIns="0" tIns="0" rIns="0" bIns="0"/>
          <a:lstStyle/>
          <a:p>
            <a:pPr algn="r"/>
            <a:r>
              <a:rPr lang="ru-RU" sz="1400" b="0" strike="noStrike" spc="-1">
                <a:latin typeface="Times New Roman"/>
              </a:rPr>
              <a:t>&lt;дата/время&gt;</a:t>
            </a:r>
          </a:p>
        </p:txBody>
      </p:sp>
      <p:sp>
        <p:nvSpPr>
          <p:cNvPr id="85" name="PlaceHolder 4"/>
          <p:cNvSpPr>
            <a:spLocks noGrp="1"/>
          </p:cNvSpPr>
          <p:nvPr>
            <p:ph type="ftr"/>
          </p:nvPr>
        </p:nvSpPr>
        <p:spPr>
          <a:xfrm>
            <a:off x="0" y="10157400"/>
            <a:ext cx="3281446" cy="534240"/>
          </a:xfrm>
          <a:prstGeom prst="rect">
            <a:avLst/>
          </a:prstGeom>
        </p:spPr>
        <p:txBody>
          <a:bodyPr lIns="0" tIns="0" rIns="0" bIns="0" anchor="b"/>
          <a:lstStyle/>
          <a:p>
            <a:r>
              <a:rPr lang="ru-RU" sz="1400" b="0" strike="noStrike" spc="-1">
                <a:latin typeface="Times New Roman"/>
              </a:rPr>
              <a:t>&lt;нижний колонтитул&gt;</a:t>
            </a:r>
          </a:p>
        </p:txBody>
      </p:sp>
      <p:sp>
        <p:nvSpPr>
          <p:cNvPr id="86" name="PlaceHolder 5"/>
          <p:cNvSpPr>
            <a:spLocks noGrp="1"/>
          </p:cNvSpPr>
          <p:nvPr>
            <p:ph type="sldNum"/>
          </p:nvPr>
        </p:nvSpPr>
        <p:spPr>
          <a:xfrm>
            <a:off x="4279959" y="10157400"/>
            <a:ext cx="3281446" cy="534240"/>
          </a:xfrm>
          <a:prstGeom prst="rect">
            <a:avLst/>
          </a:prstGeom>
        </p:spPr>
        <p:txBody>
          <a:bodyPr lIns="0" tIns="0" rIns="0" bIns="0" anchor="b"/>
          <a:lstStyle/>
          <a:p>
            <a:pPr algn="r"/>
            <a:fld id="{F0093B78-27C9-4C5E-8006-BE1E272733A3}" type="slidenum">
              <a:rPr lang="ru-RU" sz="1400" b="0" strike="noStrike" spc="-1">
                <a:latin typeface="Times New Roman"/>
              </a:rPr>
              <a:t>‹#›</a:t>
            </a:fld>
            <a:endParaRPr lang="ru-RU" sz="1400" b="0" strike="noStrike" spc="-1">
              <a:latin typeface="Times New Roman"/>
            </a:endParaRPr>
          </a:p>
        </p:txBody>
      </p:sp>
    </p:spTree>
    <p:extLst>
      <p:ext uri="{BB962C8B-B14F-4D97-AF65-F5344CB8AC3E}">
        <p14:creationId xmlns:p14="http://schemas.microsoft.com/office/powerpoint/2010/main" val="950448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A1550CE-D0CC-4EF8-90BC-BCC330985FC6}" type="slidenum">
              <a:rPr lang="ru-RU" sz="1200" b="0" strike="noStrike" spc="-1">
                <a:solidFill>
                  <a:srgbClr val="000000"/>
                </a:solidFill>
                <a:latin typeface="Franklin Gothic Book"/>
                <a:ea typeface="Microsoft YaHei"/>
              </a:rPr>
              <a:t>1</a:t>
            </a:fld>
            <a:endParaRPr lang="ru-RU" sz="1200" b="0" strike="noStrike" spc="-1">
              <a:latin typeface="Times New Roman"/>
            </a:endParaRPr>
          </a:p>
        </p:txBody>
      </p:sp>
      <p:sp>
        <p:nvSpPr>
          <p:cNvPr id="711"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34F99E1-630A-4D36-A337-730C57014AE3}" type="slidenum">
              <a:rPr lang="ru-RU" sz="1200" b="0" strike="noStrike" spc="-1">
                <a:solidFill>
                  <a:srgbClr val="000000"/>
                </a:solidFill>
                <a:latin typeface="Franklin Gothic Book"/>
                <a:ea typeface="Microsoft YaHei"/>
              </a:rPr>
              <a:t>10</a:t>
            </a:fld>
            <a:endParaRPr lang="ru-RU" sz="1200" b="0" strike="noStrike" spc="-1">
              <a:latin typeface="Times New Roman"/>
            </a:endParaRPr>
          </a:p>
        </p:txBody>
      </p:sp>
      <p:sp>
        <p:nvSpPr>
          <p:cNvPr id="7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E41C104-B131-4890-8911-9EECC288561C}" type="slidenum">
              <a:rPr lang="ru-RU" sz="1200" b="0" strike="noStrike" spc="-1">
                <a:solidFill>
                  <a:srgbClr val="000000"/>
                </a:solidFill>
                <a:latin typeface="Franklin Gothic Book"/>
                <a:ea typeface="Microsoft YaHei"/>
              </a:rPr>
              <a:t>11</a:t>
            </a:fld>
            <a:endParaRPr lang="ru-RU" sz="1200" b="0" strike="noStrike" spc="-1">
              <a:latin typeface="Times New Roman"/>
            </a:endParaRPr>
          </a:p>
        </p:txBody>
      </p:sp>
      <p:sp>
        <p:nvSpPr>
          <p:cNvPr id="7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6439A-E98A-4F47-A0E4-50F79420D0F8}" type="slidenum">
              <a:rPr lang="ru-RU" sz="1200" b="0" strike="noStrike" spc="-1">
                <a:solidFill>
                  <a:srgbClr val="000000"/>
                </a:solidFill>
                <a:latin typeface="Franklin Gothic Book"/>
                <a:ea typeface="Microsoft YaHei"/>
              </a:rPr>
              <a:t>12</a:t>
            </a:fld>
            <a:endParaRPr lang="ru-RU" sz="1200" b="0" strike="noStrike" spc="-1">
              <a:latin typeface="Times New Roman"/>
            </a:endParaRPr>
          </a:p>
        </p:txBody>
      </p:sp>
      <p:sp>
        <p:nvSpPr>
          <p:cNvPr id="7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4C3E68A-DEEA-4A3F-BCE3-0E05CCD834CA}" type="slidenum">
              <a:rPr lang="ru-RU" sz="1200" b="0" strike="noStrike" spc="-1">
                <a:solidFill>
                  <a:srgbClr val="000000"/>
                </a:solidFill>
                <a:latin typeface="Franklin Gothic Book"/>
                <a:ea typeface="Microsoft YaHei"/>
              </a:rPr>
              <a:t>13</a:t>
            </a:fld>
            <a:endParaRPr lang="ru-RU" sz="1200" b="0" strike="noStrike" spc="-1">
              <a:latin typeface="Times New Roman"/>
            </a:endParaRPr>
          </a:p>
        </p:txBody>
      </p:sp>
      <p:sp>
        <p:nvSpPr>
          <p:cNvPr id="7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6E71D6F-07DC-4CB2-BFF2-9D91A3A9E7DC}" type="slidenum">
              <a:rPr lang="ru-RU" sz="1200" b="0" strike="noStrike" spc="-1">
                <a:solidFill>
                  <a:srgbClr val="000000"/>
                </a:solidFill>
                <a:latin typeface="Franklin Gothic Book"/>
                <a:ea typeface="Microsoft YaHei"/>
              </a:rPr>
              <a:t>14</a:t>
            </a:fld>
            <a:endParaRPr lang="ru-RU" sz="1200" b="0" strike="noStrike" spc="-1">
              <a:latin typeface="Times New Roman"/>
            </a:endParaRPr>
          </a:p>
        </p:txBody>
      </p:sp>
      <p:sp>
        <p:nvSpPr>
          <p:cNvPr id="7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5501C20-9CAA-4E39-80AB-4698DC35B996}" type="slidenum">
              <a:rPr lang="ru-RU" sz="1200" b="0" strike="noStrike" spc="-1">
                <a:solidFill>
                  <a:srgbClr val="000000"/>
                </a:solidFill>
                <a:latin typeface="Franklin Gothic Book"/>
                <a:ea typeface="Microsoft YaHei"/>
              </a:rPr>
              <a:t>15</a:t>
            </a:fld>
            <a:endParaRPr lang="ru-RU" sz="1200" b="0" strike="noStrike" spc="-1">
              <a:latin typeface="Times New Roman"/>
            </a:endParaRPr>
          </a:p>
        </p:txBody>
      </p:sp>
      <p:sp>
        <p:nvSpPr>
          <p:cNvPr id="7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51D1BFF-64C7-4ECF-AFB3-962E608787BA}" type="slidenum">
              <a:rPr lang="ru-RU" sz="1200" b="0" strike="noStrike" spc="-1">
                <a:solidFill>
                  <a:srgbClr val="000000"/>
                </a:solidFill>
                <a:latin typeface="Franklin Gothic Book"/>
                <a:ea typeface="Microsoft YaHei"/>
              </a:rPr>
              <a:t>16</a:t>
            </a:fld>
            <a:endParaRPr lang="ru-RU" sz="1200" b="0" strike="noStrike" spc="-1">
              <a:latin typeface="Times New Roman"/>
            </a:endParaRPr>
          </a:p>
        </p:txBody>
      </p:sp>
      <p:sp>
        <p:nvSpPr>
          <p:cNvPr id="7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FFD1D92-052C-4156-924B-6DC2A6DCACD5}" type="slidenum">
              <a:rPr lang="ru-RU" sz="1200" b="0" strike="noStrike" spc="-1">
                <a:solidFill>
                  <a:srgbClr val="000000"/>
                </a:solidFill>
                <a:latin typeface="Franklin Gothic Book"/>
                <a:ea typeface="Microsoft YaHei"/>
              </a:rPr>
              <a:t>17</a:t>
            </a:fld>
            <a:endParaRPr lang="ru-RU" sz="1200" b="0" strike="noStrike" spc="-1">
              <a:latin typeface="Times New Roman"/>
            </a:endParaRPr>
          </a:p>
        </p:txBody>
      </p:sp>
      <p:sp>
        <p:nvSpPr>
          <p:cNvPr id="7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159E889-F110-4AEF-BC08-E0417F0B0CBF}" type="slidenum">
              <a:rPr lang="ru-RU" sz="1200" b="0" strike="noStrike" spc="-1">
                <a:solidFill>
                  <a:srgbClr val="000000"/>
                </a:solidFill>
                <a:latin typeface="Franklin Gothic Book"/>
                <a:ea typeface="Microsoft YaHei"/>
              </a:rPr>
              <a:t>18</a:t>
            </a:fld>
            <a:endParaRPr lang="ru-RU" sz="1200" b="0" strike="noStrike" spc="-1">
              <a:latin typeface="Times New Roman"/>
            </a:endParaRPr>
          </a:p>
        </p:txBody>
      </p:sp>
      <p:sp>
        <p:nvSpPr>
          <p:cNvPr id="7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A84C0CB-A246-4061-98EB-4DA20EC75283}" type="slidenum">
              <a:rPr lang="ru-RU" sz="1200" b="0" strike="noStrike" spc="-1">
                <a:solidFill>
                  <a:srgbClr val="000000"/>
                </a:solidFill>
                <a:latin typeface="Franklin Gothic Book"/>
                <a:ea typeface="Microsoft YaHei"/>
              </a:rPr>
              <a:t>19</a:t>
            </a:fld>
            <a:endParaRPr lang="ru-RU" sz="1200" b="0" strike="noStrike" spc="-1">
              <a:latin typeface="Times New Roman"/>
            </a:endParaRPr>
          </a:p>
        </p:txBody>
      </p:sp>
      <p:sp>
        <p:nvSpPr>
          <p:cNvPr id="7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4091163-6496-4126-91A0-2B40FEFA96AC}" type="slidenum">
              <a:rPr lang="ru-RU" sz="1200" b="0" strike="noStrike" spc="-1">
                <a:solidFill>
                  <a:srgbClr val="000000"/>
                </a:solidFill>
                <a:latin typeface="Franklin Gothic Book"/>
                <a:ea typeface="Microsoft YaHei"/>
              </a:rPr>
              <a:t>2</a:t>
            </a:fld>
            <a:endParaRPr lang="ru-RU" sz="1200" b="0" strike="noStrike" spc="-1">
              <a:latin typeface="Times New Roman"/>
            </a:endParaRPr>
          </a:p>
        </p:txBody>
      </p:sp>
      <p:sp>
        <p:nvSpPr>
          <p:cNvPr id="713"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
        <p:nvSpPr>
          <p:cNvPr id="714" name="CustomShape 3"/>
          <p:cNvSpPr/>
          <p:nvPr/>
        </p:nvSpPr>
        <p:spPr>
          <a:xfrm>
            <a:off x="3850739" y="9379080"/>
            <a:ext cx="2946568" cy="493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4D082BDF-4D98-4D17-9BBB-AC3758CD2C59}" type="slidenum">
              <a:rPr lang="ru-RU" sz="1200" b="0" strike="noStrike" spc="-1">
                <a:solidFill>
                  <a:srgbClr val="000000"/>
                </a:solidFill>
                <a:latin typeface="Franklin Gothic Book"/>
                <a:ea typeface="Microsoft YaHei"/>
              </a:rPr>
              <a:t>2</a:t>
            </a:fld>
            <a:endParaRPr lang="ru-RU" sz="12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126B164-F3A8-4759-B612-1386A9B1D7F6}" type="slidenum">
              <a:rPr lang="ru-RU" sz="1200" b="0" strike="noStrike" spc="-1">
                <a:solidFill>
                  <a:srgbClr val="000000"/>
                </a:solidFill>
                <a:latin typeface="Franklin Gothic Book"/>
                <a:ea typeface="Microsoft YaHei"/>
              </a:rPr>
              <a:t>20</a:t>
            </a:fld>
            <a:endParaRPr lang="ru-RU" sz="1200" b="0" strike="noStrike" spc="-1">
              <a:latin typeface="Times New Roman"/>
            </a:endParaRPr>
          </a:p>
        </p:txBody>
      </p:sp>
      <p:sp>
        <p:nvSpPr>
          <p:cNvPr id="7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5486B88-4454-444B-8695-8C0A627EB110}" type="slidenum">
              <a:rPr lang="ru-RU" sz="1200" b="0" strike="noStrike" spc="-1">
                <a:solidFill>
                  <a:srgbClr val="000000"/>
                </a:solidFill>
                <a:latin typeface="Franklin Gothic Book"/>
                <a:ea typeface="Microsoft YaHei"/>
              </a:rPr>
              <a:t>21</a:t>
            </a:fld>
            <a:endParaRPr lang="ru-RU" sz="1200" b="0" strike="noStrike" spc="-1">
              <a:latin typeface="Times New Roman"/>
            </a:endParaRPr>
          </a:p>
        </p:txBody>
      </p:sp>
      <p:sp>
        <p:nvSpPr>
          <p:cNvPr id="7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D7A4A5-34D3-4523-95DC-B2A5497716DE}" type="slidenum">
              <a:rPr lang="ru-RU" sz="1200" b="0" strike="noStrike" spc="-1">
                <a:solidFill>
                  <a:srgbClr val="000000"/>
                </a:solidFill>
                <a:latin typeface="Franklin Gothic Book"/>
                <a:ea typeface="Microsoft YaHei"/>
              </a:rPr>
              <a:t>22</a:t>
            </a:fld>
            <a:endParaRPr lang="ru-RU" sz="1200" b="0" strike="noStrike" spc="-1">
              <a:latin typeface="Times New Roman"/>
            </a:endParaRPr>
          </a:p>
        </p:txBody>
      </p:sp>
      <p:sp>
        <p:nvSpPr>
          <p:cNvPr id="7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556611-C00B-45E9-A96E-E7F7808DB7BF}" type="slidenum">
              <a:rPr lang="ru-RU" sz="1200" b="0" strike="noStrike" spc="-1">
                <a:solidFill>
                  <a:srgbClr val="000000"/>
                </a:solidFill>
                <a:latin typeface="Franklin Gothic Book"/>
                <a:ea typeface="Microsoft YaHei"/>
              </a:rPr>
              <a:t>23</a:t>
            </a:fld>
            <a:endParaRPr lang="ru-RU" sz="1200" b="0" strike="noStrike" spc="-1">
              <a:latin typeface="Times New Roman"/>
            </a:endParaRPr>
          </a:p>
        </p:txBody>
      </p:sp>
      <p:sp>
        <p:nvSpPr>
          <p:cNvPr id="7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24</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25</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9E40F33-032D-4AB9-9366-DFEDF66DD90B}" type="slidenum">
              <a:rPr lang="ru-RU" sz="1200" b="0" strike="noStrike" spc="-1">
                <a:solidFill>
                  <a:srgbClr val="000000"/>
                </a:solidFill>
                <a:latin typeface="Franklin Gothic Book"/>
                <a:ea typeface="Microsoft YaHei"/>
              </a:rPr>
              <a:t>26</a:t>
            </a:fld>
            <a:endParaRPr lang="ru-RU" sz="1200" b="0" strike="noStrike" spc="-1">
              <a:latin typeface="Times New Roman"/>
            </a:endParaRPr>
          </a:p>
        </p:txBody>
      </p:sp>
      <p:sp>
        <p:nvSpPr>
          <p:cNvPr id="7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5E1C958-5448-4672-A48B-493763225626}" type="slidenum">
              <a:rPr lang="ru-RU" sz="1200" b="0" strike="noStrike" spc="-1">
                <a:solidFill>
                  <a:srgbClr val="000000"/>
                </a:solidFill>
                <a:latin typeface="Franklin Gothic Book"/>
                <a:ea typeface="Microsoft YaHei"/>
              </a:rPr>
              <a:t>27</a:t>
            </a:fld>
            <a:endParaRPr lang="ru-RU" sz="1200" b="0" strike="noStrike" spc="-1">
              <a:latin typeface="Times New Roman"/>
            </a:endParaRPr>
          </a:p>
        </p:txBody>
      </p:sp>
      <p:sp>
        <p:nvSpPr>
          <p:cNvPr id="7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35FD83-8C52-4F89-B25C-910BAA003400}" type="slidenum">
              <a:rPr lang="ru-RU" sz="1200" b="0" strike="noStrike" spc="-1">
                <a:solidFill>
                  <a:srgbClr val="000000"/>
                </a:solidFill>
                <a:latin typeface="Franklin Gothic Book"/>
                <a:ea typeface="Microsoft YaHei"/>
              </a:rPr>
              <a:t>28</a:t>
            </a:fld>
            <a:endParaRPr lang="ru-RU" sz="1200" b="0" strike="noStrike" spc="-1">
              <a:latin typeface="Times New Roman"/>
            </a:endParaRPr>
          </a:p>
        </p:txBody>
      </p:sp>
      <p:sp>
        <p:nvSpPr>
          <p:cNvPr id="7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8F42BED-189A-4ECC-B3D5-E9A18A057606}" type="slidenum">
              <a:rPr lang="ru-RU" sz="1200" b="0" strike="noStrike" spc="-1">
                <a:solidFill>
                  <a:srgbClr val="000000"/>
                </a:solidFill>
                <a:latin typeface="Franklin Gothic Book"/>
                <a:ea typeface="Microsoft YaHei"/>
              </a:rPr>
              <a:t>29</a:t>
            </a:fld>
            <a:endParaRPr lang="ru-RU" sz="1200" b="0" strike="noStrike" spc="-1">
              <a:latin typeface="Times New Roman"/>
            </a:endParaRPr>
          </a:p>
        </p:txBody>
      </p:sp>
      <p:sp>
        <p:nvSpPr>
          <p:cNvPr id="7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34B8638-36A9-4D31-9322-5D710F855585}" type="slidenum">
              <a:rPr lang="ru-RU" sz="1200" b="0" strike="noStrike" spc="-1">
                <a:solidFill>
                  <a:srgbClr val="000000"/>
                </a:solidFill>
                <a:latin typeface="Franklin Gothic Book"/>
                <a:ea typeface="Microsoft YaHei"/>
              </a:rPr>
              <a:t>3</a:t>
            </a:fld>
            <a:endParaRPr lang="ru-RU" sz="1200" b="0" strike="noStrike" spc="-1">
              <a:latin typeface="Times New Roman"/>
            </a:endParaRPr>
          </a:p>
        </p:txBody>
      </p:sp>
      <p:sp>
        <p:nvSpPr>
          <p:cNvPr id="7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30</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31</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F5ACCA-8B90-4F15-B3D8-FBB64DB69992}" type="slidenum">
              <a:rPr lang="ru-RU" sz="1200" b="0" strike="noStrike" spc="-1">
                <a:solidFill>
                  <a:srgbClr val="000000"/>
                </a:solidFill>
                <a:latin typeface="Franklin Gothic Book"/>
                <a:ea typeface="Microsoft YaHei"/>
              </a:rPr>
              <a:t>32</a:t>
            </a:fld>
            <a:endParaRPr lang="ru-RU" sz="1200" b="0" strike="noStrike" spc="-1">
              <a:latin typeface="Times New Roman"/>
            </a:endParaRPr>
          </a:p>
        </p:txBody>
      </p:sp>
      <p:sp>
        <p:nvSpPr>
          <p:cNvPr id="7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33</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34</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35</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36</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EDF1798-BDF6-4442-9DE8-A5BE76CC33EB}" type="slidenum">
              <a:rPr lang="ru-RU" sz="1200" b="0" strike="noStrike" spc="-1">
                <a:solidFill>
                  <a:srgbClr val="000000"/>
                </a:solidFill>
                <a:latin typeface="Franklin Gothic Book"/>
                <a:ea typeface="Microsoft YaHei"/>
              </a:rPr>
              <a:t>37</a:t>
            </a:fld>
            <a:endParaRPr lang="ru-RU" sz="1200" b="0" strike="noStrike" spc="-1">
              <a:latin typeface="Times New Roman"/>
            </a:endParaRPr>
          </a:p>
        </p:txBody>
      </p:sp>
      <p:sp>
        <p:nvSpPr>
          <p:cNvPr id="78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D818528-B573-4409-A30C-16F10709341F}" type="slidenum">
              <a:rPr lang="ru-RU" sz="1200" b="0" strike="noStrike" spc="-1">
                <a:solidFill>
                  <a:srgbClr val="000000"/>
                </a:solidFill>
                <a:latin typeface="Franklin Gothic Book"/>
                <a:ea typeface="Microsoft YaHei"/>
              </a:rPr>
              <a:t>38</a:t>
            </a:fld>
            <a:endParaRPr lang="ru-RU" sz="1200" b="0" strike="noStrike" spc="-1">
              <a:latin typeface="Times New Roman"/>
            </a:endParaRPr>
          </a:p>
        </p:txBody>
      </p:sp>
      <p:sp>
        <p:nvSpPr>
          <p:cNvPr id="78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F35BD-1428-424D-A238-54EB7B6DF1FB}" type="slidenum">
              <a:rPr lang="ru-RU" sz="1200" b="0" strike="noStrike" spc="-1">
                <a:solidFill>
                  <a:srgbClr val="000000"/>
                </a:solidFill>
                <a:latin typeface="Franklin Gothic Book"/>
                <a:ea typeface="Microsoft YaHei"/>
              </a:rPr>
              <a:t>39</a:t>
            </a:fld>
            <a:endParaRPr lang="ru-RU" sz="1200" b="0" strike="noStrike" spc="-1">
              <a:latin typeface="Times New Roman"/>
            </a:endParaRPr>
          </a:p>
        </p:txBody>
      </p:sp>
      <p:sp>
        <p:nvSpPr>
          <p:cNvPr id="7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4</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5A9797B-90B5-4C8D-B377-00C45EA219E0}" type="slidenum">
              <a:rPr lang="ru-RU" sz="1200" b="0" strike="noStrike" spc="-1">
                <a:solidFill>
                  <a:srgbClr val="000000"/>
                </a:solidFill>
                <a:latin typeface="Franklin Gothic Book"/>
                <a:ea typeface="Microsoft YaHei"/>
              </a:rPr>
              <a:t>40</a:t>
            </a:fld>
            <a:endParaRPr lang="ru-RU" sz="1200" b="0" strike="noStrike" spc="-1">
              <a:latin typeface="Times New Roman"/>
            </a:endParaRPr>
          </a:p>
        </p:txBody>
      </p:sp>
      <p:sp>
        <p:nvSpPr>
          <p:cNvPr id="7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336E44D-7228-41FC-954E-5A50A5F71E33}" type="slidenum">
              <a:rPr lang="ru-RU" sz="1200" b="0" strike="noStrike" spc="-1">
                <a:solidFill>
                  <a:srgbClr val="000000"/>
                </a:solidFill>
                <a:latin typeface="Franklin Gothic Book"/>
                <a:ea typeface="Microsoft YaHei"/>
              </a:rPr>
              <a:t>41</a:t>
            </a:fld>
            <a:endParaRPr lang="ru-RU" sz="1200" b="0" strike="noStrike" spc="-1">
              <a:latin typeface="Times New Roman"/>
            </a:endParaRPr>
          </a:p>
        </p:txBody>
      </p:sp>
      <p:sp>
        <p:nvSpPr>
          <p:cNvPr id="79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42</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43</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44</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45</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46</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47</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728D3AC-EFE6-4D8B-B00F-7B3526DBBA33}" type="slidenum">
              <a:rPr lang="ru-RU" sz="1200" b="0" strike="noStrike" spc="-1">
                <a:solidFill>
                  <a:srgbClr val="000000"/>
                </a:solidFill>
                <a:latin typeface="Franklin Gothic Book"/>
                <a:ea typeface="Microsoft YaHei"/>
              </a:rPr>
              <a:t>48</a:t>
            </a:fld>
            <a:endParaRPr lang="ru-RU" sz="1200" b="0" strike="noStrike" spc="-1">
              <a:latin typeface="Times New Roman"/>
            </a:endParaRPr>
          </a:p>
        </p:txBody>
      </p:sp>
      <p:sp>
        <p:nvSpPr>
          <p:cNvPr id="7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B33DC2-4E5C-4282-87F7-6B187D9BB88A}" type="slidenum">
              <a:rPr lang="ru-RU" sz="1200" b="0" strike="noStrike" spc="-1">
                <a:solidFill>
                  <a:srgbClr val="000000"/>
                </a:solidFill>
                <a:latin typeface="Franklin Gothic Book"/>
                <a:ea typeface="Microsoft YaHei"/>
              </a:rPr>
              <a:t>49</a:t>
            </a:fld>
            <a:endParaRPr lang="ru-RU" sz="1200" b="0" strike="noStrike" spc="-1">
              <a:latin typeface="Times New Roman"/>
            </a:endParaRPr>
          </a:p>
        </p:txBody>
      </p:sp>
      <p:sp>
        <p:nvSpPr>
          <p:cNvPr id="79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5</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1B6D67-5509-4FD3-A34A-0B9A6EF1E14A}" type="slidenum">
              <a:rPr lang="ru-RU" sz="1200" b="0" strike="noStrike" spc="-1">
                <a:solidFill>
                  <a:srgbClr val="000000"/>
                </a:solidFill>
                <a:latin typeface="Franklin Gothic Book"/>
                <a:ea typeface="Microsoft YaHei"/>
              </a:rPr>
              <a:t>51</a:t>
            </a:fld>
            <a:endParaRPr lang="ru-RU" sz="1200" b="0" strike="noStrike" spc="-1">
              <a:latin typeface="Times New Roman"/>
            </a:endParaRPr>
          </a:p>
        </p:txBody>
      </p:sp>
      <p:sp>
        <p:nvSpPr>
          <p:cNvPr id="79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9858B8F-4069-406A-A1C6-0282E03D8ED6}" type="slidenum">
              <a:rPr lang="ru-RU" sz="1200" b="0" strike="noStrike" spc="-1">
                <a:solidFill>
                  <a:srgbClr val="000000"/>
                </a:solidFill>
                <a:latin typeface="Franklin Gothic Book"/>
                <a:ea typeface="Microsoft YaHei"/>
              </a:rPr>
              <a:t>52</a:t>
            </a:fld>
            <a:endParaRPr lang="ru-RU" sz="1200" b="0" strike="noStrike" spc="-1">
              <a:latin typeface="Times New Roman"/>
            </a:endParaRPr>
          </a:p>
        </p:txBody>
      </p:sp>
      <p:sp>
        <p:nvSpPr>
          <p:cNvPr id="80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53</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54</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394BC6-491F-4CF4-BBD7-2595274FE5B6}" type="slidenum">
              <a:rPr lang="ru-RU" sz="1200" b="0" strike="noStrike" spc="-1">
                <a:solidFill>
                  <a:srgbClr val="000000"/>
                </a:solidFill>
                <a:latin typeface="Franklin Gothic Book"/>
                <a:ea typeface="Microsoft YaHei"/>
              </a:rPr>
              <a:t>55</a:t>
            </a:fld>
            <a:endParaRPr lang="ru-RU" sz="1200" b="0" strike="noStrike" spc="-1">
              <a:latin typeface="Times New Roman"/>
            </a:endParaRPr>
          </a:p>
        </p:txBody>
      </p:sp>
      <p:sp>
        <p:nvSpPr>
          <p:cNvPr id="81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00C5C8C-DECB-4BE1-868E-5FC33DA68C32}" type="slidenum">
              <a:rPr lang="ru-RU" sz="1200" b="0" strike="noStrike" spc="-1">
                <a:solidFill>
                  <a:srgbClr val="000000"/>
                </a:solidFill>
                <a:latin typeface="Franklin Gothic Book"/>
                <a:ea typeface="Microsoft YaHei"/>
              </a:rPr>
              <a:t>56</a:t>
            </a:fld>
            <a:endParaRPr lang="ru-RU" sz="1200" b="0" strike="noStrike" spc="-1">
              <a:latin typeface="Times New Roman"/>
            </a:endParaRPr>
          </a:p>
        </p:txBody>
      </p:sp>
      <p:sp>
        <p:nvSpPr>
          <p:cNvPr id="81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57</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58</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9ECDD7C-C705-4573-8720-051FD2B938A3}" type="slidenum">
              <a:rPr lang="ru-RU" sz="1200" b="0" strike="noStrike" spc="-1">
                <a:solidFill>
                  <a:srgbClr val="000000"/>
                </a:solidFill>
                <a:latin typeface="Franklin Gothic Book"/>
                <a:ea typeface="Microsoft YaHei"/>
              </a:rPr>
              <a:t>59</a:t>
            </a:fld>
            <a:endParaRPr lang="ru-RU" sz="1200" b="0" strike="noStrike" spc="-1">
              <a:latin typeface="Times New Roman"/>
            </a:endParaRPr>
          </a:p>
        </p:txBody>
      </p:sp>
      <p:sp>
        <p:nvSpPr>
          <p:cNvPr id="8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61BADDE-23FB-4758-A205-6974AC2BC4A7}" type="slidenum">
              <a:rPr lang="ru-RU" sz="1200" b="0" strike="noStrike" spc="-1">
                <a:solidFill>
                  <a:srgbClr val="000000"/>
                </a:solidFill>
                <a:latin typeface="Franklin Gothic Book"/>
                <a:ea typeface="Microsoft YaHei"/>
              </a:rPr>
              <a:t>60</a:t>
            </a:fld>
            <a:endParaRPr lang="ru-RU" sz="1200" b="0" strike="noStrike" spc="-1">
              <a:latin typeface="Times New Roman"/>
            </a:endParaRPr>
          </a:p>
        </p:txBody>
      </p:sp>
      <p:sp>
        <p:nvSpPr>
          <p:cNvPr id="8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075BA6E-C9DD-4758-8778-391C48FC085E}" type="slidenum">
              <a:rPr lang="ru-RU" sz="1200" b="0" strike="noStrike" spc="-1">
                <a:solidFill>
                  <a:srgbClr val="000000"/>
                </a:solidFill>
                <a:latin typeface="Franklin Gothic Book"/>
                <a:ea typeface="Microsoft YaHei"/>
              </a:rPr>
              <a:t>6</a:t>
            </a:fld>
            <a:endParaRPr lang="ru-RU" sz="1200" b="0" strike="noStrike" spc="-1">
              <a:latin typeface="Times New Roman"/>
            </a:endParaRPr>
          </a:p>
        </p:txBody>
      </p:sp>
      <p:sp>
        <p:nvSpPr>
          <p:cNvPr id="7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480861F-FF2D-4FDC-8A72-1A0F1B83E4F4}" type="slidenum">
              <a:rPr lang="ru-RU" sz="1200" b="0" strike="noStrike" spc="-1">
                <a:solidFill>
                  <a:srgbClr val="000000"/>
                </a:solidFill>
                <a:latin typeface="Franklin Gothic Book"/>
                <a:ea typeface="Microsoft YaHei"/>
              </a:rPr>
              <a:t>61</a:t>
            </a:fld>
            <a:endParaRPr lang="ru-RU" sz="1200" b="0" strike="noStrike" spc="-1">
              <a:latin typeface="Times New Roman"/>
            </a:endParaRPr>
          </a:p>
        </p:txBody>
      </p:sp>
      <p:sp>
        <p:nvSpPr>
          <p:cNvPr id="8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C84C301-DDC0-4228-8183-9BCE2A7A1B04}" type="slidenum">
              <a:rPr lang="ru-RU" sz="1200" b="0" strike="noStrike" spc="-1">
                <a:solidFill>
                  <a:srgbClr val="000000"/>
                </a:solidFill>
                <a:latin typeface="Franklin Gothic Book"/>
                <a:ea typeface="Microsoft YaHei"/>
              </a:rPr>
              <a:t>62</a:t>
            </a:fld>
            <a:endParaRPr lang="ru-RU" sz="1200" b="0" strike="noStrike" spc="-1">
              <a:latin typeface="Times New Roman"/>
            </a:endParaRPr>
          </a:p>
        </p:txBody>
      </p:sp>
      <p:sp>
        <p:nvSpPr>
          <p:cNvPr id="8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63</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B2D96B-3DC9-4372-93C9-CF52E672A54F}" type="slidenum">
              <a:rPr lang="ru-RU" sz="1200" b="0" strike="noStrike" spc="-1">
                <a:solidFill>
                  <a:srgbClr val="000000"/>
                </a:solidFill>
                <a:latin typeface="Franklin Gothic Book"/>
                <a:ea typeface="Microsoft YaHei"/>
              </a:rPr>
              <a:t>64</a:t>
            </a:fld>
            <a:endParaRPr lang="ru-RU" sz="1200" b="0" strike="noStrike" spc="-1">
              <a:latin typeface="Times New Roman"/>
            </a:endParaRPr>
          </a:p>
        </p:txBody>
      </p:sp>
      <p:sp>
        <p:nvSpPr>
          <p:cNvPr id="8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A0F3863-2846-4E45-8BDA-2750EA64D065}" type="slidenum">
              <a:rPr lang="ru-RU" sz="1200" b="0" strike="noStrike" spc="-1">
                <a:solidFill>
                  <a:srgbClr val="000000"/>
                </a:solidFill>
                <a:latin typeface="Franklin Gothic Book"/>
                <a:ea typeface="Microsoft YaHei"/>
              </a:rPr>
              <a:t>65</a:t>
            </a:fld>
            <a:endParaRPr lang="ru-RU" sz="1200" b="0" strike="noStrike" spc="-1">
              <a:latin typeface="Times New Roman"/>
            </a:endParaRPr>
          </a:p>
        </p:txBody>
      </p:sp>
      <p:sp>
        <p:nvSpPr>
          <p:cNvPr id="8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5A93D2A-C2D8-41BF-9B17-B38184426AF8}" type="slidenum">
              <a:rPr lang="ru-RU" sz="1200" b="0" strike="noStrike" spc="-1">
                <a:solidFill>
                  <a:srgbClr val="000000"/>
                </a:solidFill>
                <a:latin typeface="Franklin Gothic Book"/>
                <a:ea typeface="Microsoft YaHei"/>
              </a:rPr>
              <a:t>66</a:t>
            </a:fld>
            <a:endParaRPr lang="ru-RU" sz="1200" b="0" strike="noStrike" spc="-1">
              <a:latin typeface="Times New Roman"/>
            </a:endParaRPr>
          </a:p>
        </p:txBody>
      </p:sp>
      <p:sp>
        <p:nvSpPr>
          <p:cNvPr id="8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67</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EA07F9F-3620-4D97-9FEC-0610EC785DFE}" type="slidenum">
              <a:rPr lang="ru-RU" sz="1200" b="0" strike="noStrike" spc="-1">
                <a:solidFill>
                  <a:srgbClr val="000000"/>
                </a:solidFill>
                <a:latin typeface="Franklin Gothic Book"/>
                <a:ea typeface="Microsoft YaHei"/>
              </a:rPr>
              <a:t>68</a:t>
            </a:fld>
            <a:endParaRPr lang="ru-RU" sz="1200" b="0" strike="noStrike" spc="-1">
              <a:latin typeface="Times New Roman"/>
            </a:endParaRPr>
          </a:p>
        </p:txBody>
      </p:sp>
      <p:sp>
        <p:nvSpPr>
          <p:cNvPr id="8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3906BA8-2DDB-4785-8507-76E86687FBF0}" type="slidenum">
              <a:rPr lang="ru-RU" sz="1200" b="0" strike="noStrike" spc="-1">
                <a:solidFill>
                  <a:srgbClr val="000000"/>
                </a:solidFill>
                <a:latin typeface="Franklin Gothic Book"/>
                <a:ea typeface="Microsoft YaHei"/>
              </a:rPr>
              <a:t>69</a:t>
            </a:fld>
            <a:endParaRPr lang="ru-RU" sz="1200" b="0" strike="noStrike" spc="-1">
              <a:latin typeface="Times New Roman"/>
            </a:endParaRPr>
          </a:p>
        </p:txBody>
      </p:sp>
      <p:sp>
        <p:nvSpPr>
          <p:cNvPr id="8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12BC5F-DC10-4B43-AEF9-D609B5296637}" type="slidenum">
              <a:rPr lang="ru-RU" sz="1200" b="0" strike="noStrike" spc="-1">
                <a:solidFill>
                  <a:srgbClr val="000000"/>
                </a:solidFill>
                <a:latin typeface="Franklin Gothic Book"/>
                <a:ea typeface="Microsoft YaHei"/>
              </a:rPr>
              <a:t>70</a:t>
            </a:fld>
            <a:endParaRPr lang="ru-RU" sz="1200" b="0" strike="noStrike" spc="-1">
              <a:latin typeface="Times New Roman"/>
            </a:endParaRPr>
          </a:p>
        </p:txBody>
      </p:sp>
      <p:sp>
        <p:nvSpPr>
          <p:cNvPr id="84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E0DF163-8FED-4CD0-ACC1-8B0569B44D6A}" type="slidenum">
              <a:rPr lang="ru-RU" sz="1200" b="0" strike="noStrike" spc="-1">
                <a:solidFill>
                  <a:srgbClr val="000000"/>
                </a:solidFill>
                <a:latin typeface="Franklin Gothic Book"/>
                <a:ea typeface="Microsoft YaHei"/>
              </a:rPr>
              <a:t>7</a:t>
            </a:fld>
            <a:endParaRPr lang="ru-RU" sz="1200" b="0" strike="noStrike" spc="-1">
              <a:latin typeface="Times New Roman"/>
            </a:endParaRPr>
          </a:p>
        </p:txBody>
      </p:sp>
      <p:sp>
        <p:nvSpPr>
          <p:cNvPr id="7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A7CCBC-9480-476B-9122-BF055CF61F57}" type="slidenum">
              <a:rPr lang="ru-RU" sz="1200" b="0" strike="noStrike" spc="-1">
                <a:solidFill>
                  <a:srgbClr val="000000"/>
                </a:solidFill>
                <a:latin typeface="Franklin Gothic Book"/>
                <a:ea typeface="Microsoft YaHei"/>
              </a:rPr>
              <a:t>71</a:t>
            </a:fld>
            <a:endParaRPr lang="ru-RU" sz="1200" b="0" strike="noStrike" spc="-1">
              <a:latin typeface="Times New Roman"/>
            </a:endParaRPr>
          </a:p>
        </p:txBody>
      </p:sp>
      <p:sp>
        <p:nvSpPr>
          <p:cNvPr id="8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488B629-FBB5-4ABE-981D-1050706E4278}" type="slidenum">
              <a:rPr lang="ru-RU" sz="1200" b="0" strike="noStrike" spc="-1">
                <a:solidFill>
                  <a:srgbClr val="000000"/>
                </a:solidFill>
                <a:latin typeface="Franklin Gothic Book"/>
                <a:ea typeface="Microsoft YaHei"/>
              </a:rPr>
              <a:t>72</a:t>
            </a:fld>
            <a:endParaRPr lang="ru-RU" sz="1200" b="0" strike="noStrike" spc="-1">
              <a:latin typeface="Times New Roman"/>
            </a:endParaRPr>
          </a:p>
        </p:txBody>
      </p:sp>
      <p:sp>
        <p:nvSpPr>
          <p:cNvPr id="8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9BEE84B-A36C-4C0E-A05A-16A89581FCFD}" type="slidenum">
              <a:rPr lang="ru-RU" sz="1200" b="0" strike="noStrike" spc="-1">
                <a:solidFill>
                  <a:srgbClr val="000000"/>
                </a:solidFill>
                <a:latin typeface="Franklin Gothic Book"/>
                <a:ea typeface="Microsoft YaHei"/>
              </a:rPr>
              <a:t>73</a:t>
            </a:fld>
            <a:endParaRPr lang="ru-RU" sz="1200" b="0" strike="noStrike" spc="-1">
              <a:latin typeface="Times New Roman"/>
            </a:endParaRPr>
          </a:p>
        </p:txBody>
      </p:sp>
      <p:sp>
        <p:nvSpPr>
          <p:cNvPr id="8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74</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75</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76</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1956A62-63D8-47B5-B3A3-B0E4E302F04E}" type="slidenum">
              <a:rPr lang="ru-RU" sz="1200" b="0" strike="noStrike" spc="-1">
                <a:solidFill>
                  <a:srgbClr val="000000"/>
                </a:solidFill>
                <a:latin typeface="Franklin Gothic Book"/>
                <a:ea typeface="Microsoft YaHei"/>
              </a:rPr>
              <a:t>77</a:t>
            </a:fld>
            <a:endParaRPr lang="ru-RU" sz="1200" b="0" strike="noStrike" spc="-1">
              <a:latin typeface="Times New Roman"/>
            </a:endParaRPr>
          </a:p>
        </p:txBody>
      </p:sp>
      <p:sp>
        <p:nvSpPr>
          <p:cNvPr id="8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10CACE0-CF4B-4811-950A-8E8D4E9A455E}" type="slidenum">
              <a:rPr lang="ru-RU" sz="1200" b="0" strike="noStrike" spc="-1">
                <a:solidFill>
                  <a:srgbClr val="000000"/>
                </a:solidFill>
                <a:latin typeface="Franklin Gothic Book"/>
                <a:ea typeface="Microsoft YaHei"/>
              </a:rPr>
              <a:t>78</a:t>
            </a:fld>
            <a:endParaRPr lang="ru-RU" sz="1200" b="0" strike="noStrike" spc="-1">
              <a:latin typeface="Times New Roman"/>
            </a:endParaRPr>
          </a:p>
        </p:txBody>
      </p:sp>
      <p:sp>
        <p:nvSpPr>
          <p:cNvPr id="8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7B72492-365E-4D2C-AF52-2CA28B98302F}" type="slidenum">
              <a:rPr lang="ru-RU" sz="1200" b="0" strike="noStrike" spc="-1">
                <a:solidFill>
                  <a:srgbClr val="000000"/>
                </a:solidFill>
                <a:latin typeface="Franklin Gothic Book"/>
                <a:ea typeface="Microsoft YaHei"/>
              </a:rPr>
              <a:t>79</a:t>
            </a:fld>
            <a:endParaRPr lang="ru-RU" sz="1200" b="0" strike="noStrike" spc="-1">
              <a:latin typeface="Times New Roman"/>
            </a:endParaRPr>
          </a:p>
        </p:txBody>
      </p:sp>
      <p:sp>
        <p:nvSpPr>
          <p:cNvPr id="8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72A22F2-8271-4C50-85FC-20AE3867A00D}" type="slidenum">
              <a:rPr lang="ru-RU" sz="1200" b="0" strike="noStrike" spc="-1">
                <a:solidFill>
                  <a:srgbClr val="000000"/>
                </a:solidFill>
                <a:latin typeface="Franklin Gothic Book"/>
                <a:ea typeface="Microsoft YaHei"/>
              </a:rPr>
              <a:t>80</a:t>
            </a:fld>
            <a:endParaRPr lang="ru-RU" sz="1200" b="0" strike="noStrike" spc="-1">
              <a:latin typeface="Times New Roman"/>
            </a:endParaRPr>
          </a:p>
        </p:txBody>
      </p:sp>
      <p:sp>
        <p:nvSpPr>
          <p:cNvPr id="8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8</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dirty="0">
              <a:latin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F0C0743-BE26-46DC-9EB5-776609EF2E0B}" type="slidenum">
              <a:rPr lang="ru-RU" sz="1200" b="0" strike="noStrike" spc="-1">
                <a:solidFill>
                  <a:srgbClr val="000000"/>
                </a:solidFill>
                <a:latin typeface="Franklin Gothic Book"/>
                <a:ea typeface="Microsoft YaHei"/>
              </a:rPr>
              <a:t>81</a:t>
            </a:fld>
            <a:endParaRPr lang="ru-RU" sz="1200" b="0" strike="noStrike" spc="-1">
              <a:latin typeface="Times New Roman"/>
            </a:endParaRPr>
          </a:p>
        </p:txBody>
      </p:sp>
      <p:sp>
        <p:nvSpPr>
          <p:cNvPr id="8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E0E0EAC-A6EF-4006-B7F9-83407D74C1F5}" type="slidenum">
              <a:rPr lang="ru-RU" sz="1200" b="0" strike="noStrike" spc="-1">
                <a:solidFill>
                  <a:srgbClr val="000000"/>
                </a:solidFill>
                <a:latin typeface="Franklin Gothic Book"/>
                <a:ea typeface="Microsoft YaHei"/>
              </a:rPr>
              <a:t>82</a:t>
            </a:fld>
            <a:endParaRPr lang="ru-RU" sz="1200" b="0" strike="noStrike" spc="-1">
              <a:latin typeface="Times New Roman"/>
            </a:endParaRPr>
          </a:p>
        </p:txBody>
      </p:sp>
      <p:sp>
        <p:nvSpPr>
          <p:cNvPr id="8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3928AC4-E9AF-4A0B-A6C6-1740C75E0C8B}" type="slidenum">
              <a:rPr lang="ru-RU" sz="1200" b="0" strike="noStrike" spc="-1">
                <a:solidFill>
                  <a:srgbClr val="000000"/>
                </a:solidFill>
                <a:latin typeface="Franklin Gothic Book"/>
                <a:ea typeface="Microsoft YaHei"/>
              </a:rPr>
              <a:t>83</a:t>
            </a:fld>
            <a:endParaRPr lang="ru-RU" sz="1200" b="0" strike="noStrike" spc="-1">
              <a:latin typeface="Times New Roman"/>
            </a:endParaRPr>
          </a:p>
        </p:txBody>
      </p:sp>
      <p:sp>
        <p:nvSpPr>
          <p:cNvPr id="8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5F45E1-9E84-410E-8DF4-CA63CC7500B4}" type="slidenum">
              <a:rPr lang="ru-RU" sz="1200" b="0" strike="noStrike" spc="-1">
                <a:solidFill>
                  <a:srgbClr val="000000"/>
                </a:solidFill>
                <a:latin typeface="Franklin Gothic Book"/>
                <a:ea typeface="Microsoft YaHei"/>
              </a:rPr>
              <a:t>84</a:t>
            </a:fld>
            <a:endParaRPr lang="ru-RU" sz="1200" b="0" strike="noStrike" spc="-1">
              <a:latin typeface="Times New Roman"/>
            </a:endParaRPr>
          </a:p>
        </p:txBody>
      </p:sp>
      <p:sp>
        <p:nvSpPr>
          <p:cNvPr id="8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861005-39F2-468C-8315-B6E41716E266}" type="slidenum">
              <a:rPr lang="ru-RU" sz="1200" b="0" strike="noStrike" spc="-1">
                <a:solidFill>
                  <a:srgbClr val="000000"/>
                </a:solidFill>
                <a:latin typeface="Franklin Gothic Book"/>
                <a:ea typeface="Microsoft YaHei"/>
              </a:rPr>
              <a:t>90</a:t>
            </a:fld>
            <a:endParaRPr lang="ru-RU" sz="1200" b="0" strike="noStrike" spc="-1">
              <a:latin typeface="Times New Roman"/>
            </a:endParaRPr>
          </a:p>
        </p:txBody>
      </p:sp>
      <p:sp>
        <p:nvSpPr>
          <p:cNvPr id="8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9</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dirty="0">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 name="Нижний колонтитул 1"/>
          <p:cNvSpPr>
            <a:spLocks noGrp="1"/>
          </p:cNvSpPr>
          <p:nvPr>
            <p:ph type="ftr" sz="quarter" idx="11"/>
          </p:nvPr>
        </p:nvSpPr>
        <p:spPr/>
        <p:txBody>
          <a:bodyPr/>
          <a:lstStyle/>
          <a:p>
            <a:endParaRPr lang="en-US"/>
          </a:p>
        </p:txBody>
      </p:sp>
      <p:sp>
        <p:nvSpPr>
          <p:cNvPr id="15" name="Номер слайда 14"/>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800" b="0" strike="noStrike" spc="-1">
              <a:solidFill>
                <a:srgbClr val="FFFFFF"/>
              </a:solidFill>
              <a:latin typeface="Arial"/>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en-US"/>
          </a:p>
        </p:txBody>
      </p:sp>
      <p:sp>
        <p:nvSpPr>
          <p:cNvPr id="16" name="Номер слайда 15"/>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1" name="Нижний колонтитул 10"/>
          <p:cNvSpPr>
            <a:spLocks noGrp="1"/>
          </p:cNvSpPr>
          <p:nvPr>
            <p:ph type="ftr" sz="quarter" idx="11"/>
          </p:nvPr>
        </p:nvSpPr>
        <p:spPr/>
        <p:txBody>
          <a:bodyPr/>
          <a:lstStyle/>
          <a:p>
            <a:endParaRPr lang="en-US"/>
          </a:p>
        </p:txBody>
      </p:sp>
      <p:sp>
        <p:nvSpPr>
          <p:cNvPr id="16" name="Номер слайда 1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0" name="Нижний колонтитул 9"/>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a:xfrm>
            <a:off x="8229600" y="6477000"/>
            <a:ext cx="762000"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1" name="Нижний колонтитул 20"/>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4" name="Нижний колонтитул 23"/>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9" name="Нижний колонтитул 28"/>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lgn="r" eaLnBrk="1" latinLnBrk="0" hangingPunct="1"/>
            <a:endParaRPr kumimoji="0" lang="en-US" dirty="0">
              <a:solidFill>
                <a:schemeClr val="accent1">
                  <a:shade val="75000"/>
                </a:schemeClr>
              </a:solidFill>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lgn="r">
              <a:lnSpc>
                <a:spcPct val="100000"/>
              </a:lnSpc>
            </a:pPr>
            <a:fld id="{BD409DB3-82D8-49B6-AE81-08946F3BCD7F}"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e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20.jpeg"/><Relationship Id="rId7" Type="http://schemas.openxmlformats.org/officeDocument/2006/relationships/image" Target="../media/image8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chart" Target="../charts/chart4.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4.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chart" Target="../charts/chart10.xml"/><Relationship Id="rId4" Type="http://schemas.openxmlformats.org/officeDocument/2006/relationships/chart" Target="../charts/chart9.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chart" Target="../charts/chart17.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chart" Target="../charts/chart19.xml"/><Relationship Id="rId4" Type="http://schemas.openxmlformats.org/officeDocument/2006/relationships/chart" Target="../charts/chart18.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diagramQuickStyle" Target="../diagrams/quickStyle1.xml"/><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diagramData" Target="../diagrams/data1.xml"/><Relationship Id="rId5" Type="http://schemas.openxmlformats.org/officeDocument/2006/relationships/image" Target="../media/image18.jpeg"/><Relationship Id="rId15" Type="http://schemas.microsoft.com/office/2007/relationships/diagramDrawing" Target="../diagrams/drawing1.xml"/><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chart" Target="../charts/chart20.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chart" Target="../charts/chart22.xml"/><Relationship Id="rId4" Type="http://schemas.openxmlformats.org/officeDocument/2006/relationships/chart" Target="../charts/chart21.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chart" Target="../charts/chart23.xml"/><Relationship Id="rId4" Type="http://schemas.openxmlformats.org/officeDocument/2006/relationships/image" Target="../media/image20.jpeg"/></Relationships>
</file>

<file path=ppt/slides/_rels/slide49.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chart" Target="../charts/chart25.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29.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chart" Target="../charts/chart30.xml"/></Relationships>
</file>

<file path=ppt/slides/_rels/slide6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chart" Target="../charts/chart31.xml"/><Relationship Id="rId4" Type="http://schemas.openxmlformats.org/officeDocument/2006/relationships/image" Target="../media/image20.jpeg"/></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chart" Target="../charts/chart32.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chart" Target="../charts/chart34.xml"/></Relationships>
</file>

<file path=ppt/slides/_rels/slide69.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chart" Target="../charts/chart36.xml"/></Relationships>
</file>

<file path=ppt/slides/_rels/slide7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chart" Target="../charts/chart37.xml"/></Relationships>
</file>

<file path=ppt/slides/_rels/slide7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chart" Target="../charts/chart38.xml"/></Relationships>
</file>

<file path=ppt/slides/_rels/slide7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chart" Target="../charts/chart39.xml"/></Relationships>
</file>

<file path=ppt/slides/_rels/slide7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chart" Target="../charts/chart40.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chart" Target="../charts/chart4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1.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chart" Target="../charts/chart44.xml"/></Relationships>
</file>

<file path=ppt/slides/_rels/slide82.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3.xml.rels><?xml version="1.0" encoding="UTF-8" standalone="yes"?>
<Relationships xmlns="http://schemas.openxmlformats.org/package/2006/relationships"><Relationship Id="rId8" Type="http://schemas.openxmlformats.org/officeDocument/2006/relationships/image" Target="../media/image20.jpeg"/><Relationship Id="rId13" Type="http://schemas.microsoft.com/office/2007/relationships/diagramDrawing" Target="../diagrams/drawing5.xml"/><Relationship Id="rId18" Type="http://schemas.microsoft.com/office/2007/relationships/diagramDrawing" Target="../diagrams/drawing6.xml"/><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diagramColors" Target="../diagrams/colors5.xml"/><Relationship Id="rId17" Type="http://schemas.openxmlformats.org/officeDocument/2006/relationships/diagramColors" Target="../diagrams/colors6.xml"/><Relationship Id="rId2" Type="http://schemas.openxmlformats.org/officeDocument/2006/relationships/notesSlide" Target="../notesSlides/notesSlide82.xml"/><Relationship Id="rId16" Type="http://schemas.openxmlformats.org/officeDocument/2006/relationships/diagramQuickStyle" Target="../diagrams/quickStyle6.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QuickStyle" Target="../diagrams/quickStyle5.xml"/><Relationship Id="rId5" Type="http://schemas.openxmlformats.org/officeDocument/2006/relationships/diagramQuickStyle" Target="../diagrams/quickStyle4.xml"/><Relationship Id="rId15" Type="http://schemas.openxmlformats.org/officeDocument/2006/relationships/diagramLayout" Target="../diagrams/layout6.xml"/><Relationship Id="rId10" Type="http://schemas.openxmlformats.org/officeDocument/2006/relationships/diagramLayout" Target="../diagrams/layout5.xml"/><Relationship Id="rId4" Type="http://schemas.openxmlformats.org/officeDocument/2006/relationships/diagramLayout" Target="../diagrams/layout4.xml"/><Relationship Id="rId9" Type="http://schemas.openxmlformats.org/officeDocument/2006/relationships/diagramData" Target="../diagrams/data5.xml"/><Relationship Id="rId14" Type="http://schemas.openxmlformats.org/officeDocument/2006/relationships/diagramData" Target="../diagrams/data6.xml"/></Relationships>
</file>

<file path=ppt/slides/_rels/slide8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chart" Target="../charts/chart46.xml"/></Relationships>
</file>

<file path=ppt/slides/_rels/slide87.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3.jpeg"/><Relationship Id="rId7" Type="http://schemas.openxmlformats.org/officeDocument/2006/relationships/image" Target="../media/image135.jpeg"/><Relationship Id="rId2" Type="http://schemas.openxmlformats.org/officeDocument/2006/relationships/image" Target="../media/image132.jpeg"/><Relationship Id="rId1" Type="http://schemas.openxmlformats.org/officeDocument/2006/relationships/slideLayout" Target="../slideLayouts/slideLayout7.xml"/><Relationship Id="rId6" Type="http://schemas.openxmlformats.org/officeDocument/2006/relationships/image" Target="../media/image134.jpeg"/><Relationship Id="rId11" Type="http://schemas.openxmlformats.org/officeDocument/2006/relationships/image" Target="../media/image139.jpeg"/><Relationship Id="rId5" Type="http://schemas.openxmlformats.org/officeDocument/2006/relationships/image" Target="../media/image131.jpeg"/><Relationship Id="rId10" Type="http://schemas.openxmlformats.org/officeDocument/2006/relationships/image" Target="../media/image138.jpeg"/><Relationship Id="rId4" Type="http://schemas.openxmlformats.org/officeDocument/2006/relationships/image" Target="../media/image20.jpeg"/><Relationship Id="rId9" Type="http://schemas.openxmlformats.org/officeDocument/2006/relationships/image" Target="../media/image137.jpeg"/></Relationships>
</file>

<file path=ppt/slides/_rels/slide88.xml.rels><?xml version="1.0" encoding="UTF-8" standalone="yes"?>
<Relationships xmlns="http://schemas.openxmlformats.org/package/2006/relationships"><Relationship Id="rId8" Type="http://schemas.openxmlformats.org/officeDocument/2006/relationships/image" Target="../media/image144.jpeg"/><Relationship Id="rId13" Type="http://schemas.openxmlformats.org/officeDocument/2006/relationships/image" Target="../media/image149.jpeg"/><Relationship Id="rId3" Type="http://schemas.openxmlformats.org/officeDocument/2006/relationships/image" Target="../media/image131.jpeg"/><Relationship Id="rId7" Type="http://schemas.openxmlformats.org/officeDocument/2006/relationships/image" Target="../media/image143.jpeg"/><Relationship Id="rId12" Type="http://schemas.openxmlformats.org/officeDocument/2006/relationships/image" Target="../media/image148.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42.jpeg"/><Relationship Id="rId11" Type="http://schemas.openxmlformats.org/officeDocument/2006/relationships/image" Target="../media/image147.jpeg"/><Relationship Id="rId5" Type="http://schemas.openxmlformats.org/officeDocument/2006/relationships/image" Target="../media/image141.jpeg"/><Relationship Id="rId10" Type="http://schemas.openxmlformats.org/officeDocument/2006/relationships/image" Target="../media/image146.jpeg"/><Relationship Id="rId4" Type="http://schemas.openxmlformats.org/officeDocument/2006/relationships/image" Target="../media/image140.jpeg"/><Relationship Id="rId9" Type="http://schemas.openxmlformats.org/officeDocument/2006/relationships/image" Target="../media/image145.jpeg"/></Relationships>
</file>

<file path=ppt/slides/_rels/slide89.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131.jpeg"/><Relationship Id="rId7" Type="http://schemas.openxmlformats.org/officeDocument/2006/relationships/image" Target="../media/image153.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52.jpeg"/><Relationship Id="rId5" Type="http://schemas.openxmlformats.org/officeDocument/2006/relationships/image" Target="../media/image151.jpeg"/><Relationship Id="rId10" Type="http://schemas.openxmlformats.org/officeDocument/2006/relationships/image" Target="../media/image156.jpeg"/><Relationship Id="rId4" Type="http://schemas.openxmlformats.org/officeDocument/2006/relationships/image" Target="../media/image150.jpeg"/><Relationship Id="rId9" Type="http://schemas.openxmlformats.org/officeDocument/2006/relationships/image" Target="../media/image155.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xmpp:fo@vuktyl.rkomi.ru" TargetMode="External"/><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1"/>
          <p:cNvPicPr/>
          <p:nvPr/>
        </p:nvPicPr>
        <p:blipFill>
          <a:blip r:embed="rId3"/>
          <a:stretch/>
        </p:blipFill>
        <p:spPr>
          <a:xfrm>
            <a:off x="360" y="1556792"/>
            <a:ext cx="9143640" cy="5283800"/>
          </a:xfrm>
          <a:prstGeom prst="rect">
            <a:avLst/>
          </a:prstGeom>
          <a:ln>
            <a:noFill/>
          </a:ln>
        </p:spPr>
      </p:pic>
      <p:sp>
        <p:nvSpPr>
          <p:cNvPr id="88" name="CustomShape 1"/>
          <p:cNvSpPr/>
          <p:nvPr/>
        </p:nvSpPr>
        <p:spPr>
          <a:xfrm>
            <a:off x="125656" y="116632"/>
            <a:ext cx="8927640" cy="50369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solidFill>
                  <a:srgbClr val="0000FF"/>
                </a:solidFill>
                <a:latin typeface="Times New Roman" panose="02020603050405020304" pitchFamily="18" charset="0"/>
                <a:cs typeface="Times New Roman" panose="02020603050405020304" pitchFamily="18" charset="0"/>
              </a:rPr>
              <a:t>БЮДЖЕТ </a:t>
            </a:r>
            <a:r>
              <a:rPr lang="ru-RU" sz="2800" b="1" dirty="0">
                <a:solidFill>
                  <a:srgbClr val="0000FF"/>
                </a:solidFill>
                <a:latin typeface="Times New Roman" panose="02020603050405020304" pitchFamily="18" charset="0"/>
                <a:cs typeface="Times New Roman" panose="02020603050405020304" pitchFamily="18" charset="0"/>
              </a:rPr>
              <a:t>ДЛЯ ГРАЖДАН</a:t>
            </a:r>
            <a:endParaRPr lang="ru-RU" sz="2800" dirty="0">
              <a:solidFill>
                <a:prstClr val="black"/>
              </a:solidFill>
              <a:latin typeface="Times New Roman" panose="02020603050405020304" pitchFamily="18" charset="0"/>
              <a:cs typeface="Times New Roman" panose="02020603050405020304" pitchFamily="18" charset="0"/>
            </a:endParaRPr>
          </a:p>
          <a:p>
            <a:pPr algn="ctr"/>
            <a:endParaRPr lang="ru-RU" sz="1400" b="1" i="1" dirty="0" smtClean="0">
              <a:solidFill>
                <a:srgbClr val="0000FF"/>
              </a:solidFill>
              <a:latin typeface="Times New Roman" panose="02020603050405020304" pitchFamily="18" charset="0"/>
              <a:cs typeface="Times New Roman" panose="02020603050405020304" pitchFamily="18" charset="0"/>
            </a:endParaRPr>
          </a:p>
          <a:p>
            <a:pPr algn="ctr"/>
            <a:r>
              <a:rPr lang="ru-RU" sz="1400" b="1" i="1" dirty="0">
                <a:solidFill>
                  <a:srgbClr val="0000FF"/>
                </a:solidFill>
                <a:latin typeface="Times New Roman" panose="02020603050405020304" pitchFamily="18" charset="0"/>
                <a:cs typeface="Times New Roman" panose="02020603050405020304" pitchFamily="18" charset="0"/>
              </a:rPr>
              <a:t>к</a:t>
            </a:r>
            <a:r>
              <a:rPr lang="ru-RU" sz="1400" b="1" i="1" dirty="0" smtClean="0">
                <a:solidFill>
                  <a:srgbClr val="0000FF"/>
                </a:solidFill>
                <a:latin typeface="Times New Roman" panose="02020603050405020304" pitchFamily="18" charset="0"/>
                <a:cs typeface="Times New Roman" panose="02020603050405020304" pitchFamily="18" charset="0"/>
              </a:rPr>
              <a:t>  решению Совета городского округа «Вуктыл» от 08 декабря 2021 № 90</a:t>
            </a:r>
          </a:p>
          <a:p>
            <a:pPr algn="ctr"/>
            <a:r>
              <a:rPr lang="ru-RU" sz="1400" b="1" i="1" dirty="0" smtClean="0">
                <a:solidFill>
                  <a:srgbClr val="0000FF"/>
                </a:solidFill>
                <a:latin typeface="Times New Roman" panose="02020603050405020304" pitchFamily="18" charset="0"/>
                <a:cs typeface="Times New Roman" panose="02020603050405020304" pitchFamily="18" charset="0"/>
              </a:rPr>
              <a:t>«</a:t>
            </a:r>
            <a:r>
              <a:rPr lang="ru-RU" sz="1400" b="1" i="1" dirty="0">
                <a:solidFill>
                  <a:srgbClr val="0000FF"/>
                </a:solidFill>
                <a:latin typeface="Times New Roman" panose="02020603050405020304" pitchFamily="18" charset="0"/>
                <a:cs typeface="Times New Roman" panose="02020603050405020304" pitchFamily="18" charset="0"/>
              </a:rPr>
              <a:t>О бюджете муниципального образования городского округа «Вуктыл» </a:t>
            </a:r>
            <a:endParaRPr lang="ru-RU" sz="1400" b="1" i="1" dirty="0" smtClean="0">
              <a:solidFill>
                <a:srgbClr val="0000FF"/>
              </a:solidFill>
              <a:latin typeface="Times New Roman" panose="02020603050405020304" pitchFamily="18" charset="0"/>
              <a:cs typeface="Times New Roman" panose="02020603050405020304" pitchFamily="18" charset="0"/>
            </a:endParaRPr>
          </a:p>
          <a:p>
            <a:pPr algn="ctr"/>
            <a:r>
              <a:rPr lang="ru-RU" sz="1400" b="1" i="1" dirty="0" smtClean="0">
                <a:solidFill>
                  <a:srgbClr val="0000FF"/>
                </a:solidFill>
                <a:latin typeface="Times New Roman" panose="02020603050405020304" pitchFamily="18" charset="0"/>
                <a:cs typeface="Times New Roman" panose="02020603050405020304" pitchFamily="18" charset="0"/>
              </a:rPr>
              <a:t>на 2022 </a:t>
            </a:r>
            <a:r>
              <a:rPr lang="ru-RU" sz="1400" b="1" i="1" dirty="0">
                <a:solidFill>
                  <a:srgbClr val="0000FF"/>
                </a:solidFill>
                <a:latin typeface="Times New Roman" panose="02020603050405020304" pitchFamily="18" charset="0"/>
                <a:cs typeface="Times New Roman" panose="02020603050405020304" pitchFamily="18" charset="0"/>
              </a:rPr>
              <a:t>год и плановый период </a:t>
            </a:r>
            <a:r>
              <a:rPr lang="ru-RU" sz="1400" b="1" i="1" dirty="0" smtClean="0">
                <a:solidFill>
                  <a:srgbClr val="0000FF"/>
                </a:solidFill>
                <a:latin typeface="Times New Roman" panose="02020603050405020304" pitchFamily="18" charset="0"/>
                <a:cs typeface="Times New Roman" panose="02020603050405020304" pitchFamily="18" charset="0"/>
              </a:rPr>
              <a:t>2023 </a:t>
            </a:r>
            <a:r>
              <a:rPr lang="ru-RU" sz="1400" b="1" i="1" dirty="0">
                <a:solidFill>
                  <a:srgbClr val="0000FF"/>
                </a:solidFill>
                <a:latin typeface="Times New Roman" panose="02020603050405020304" pitchFamily="18" charset="0"/>
                <a:cs typeface="Times New Roman" panose="02020603050405020304" pitchFamily="18" charset="0"/>
              </a:rPr>
              <a:t>и </a:t>
            </a:r>
            <a:r>
              <a:rPr lang="ru-RU" sz="1400" b="1" i="1" dirty="0" smtClean="0">
                <a:solidFill>
                  <a:srgbClr val="0000FF"/>
                </a:solidFill>
                <a:latin typeface="Times New Roman" panose="02020603050405020304" pitchFamily="18" charset="0"/>
                <a:cs typeface="Times New Roman" panose="02020603050405020304" pitchFamily="18" charset="0"/>
              </a:rPr>
              <a:t>2024 годов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
          <p:cNvPicPr/>
          <p:nvPr/>
        </p:nvPicPr>
        <p:blipFill>
          <a:blip r:embed="rId3"/>
          <a:stretch/>
        </p:blipFill>
        <p:spPr>
          <a:xfrm>
            <a:off x="0" y="0"/>
            <a:ext cx="9143640" cy="694800"/>
          </a:xfrm>
          <a:prstGeom prst="rect">
            <a:avLst/>
          </a:prstGeom>
          <a:ln>
            <a:noFill/>
          </a:ln>
        </p:spPr>
      </p:pic>
      <p:sp>
        <p:nvSpPr>
          <p:cNvPr id="177" name="CustomShape 1"/>
          <p:cNvSpPr/>
          <p:nvPr/>
        </p:nvSpPr>
        <p:spPr>
          <a:xfrm>
            <a:off x="476280" y="765000"/>
            <a:ext cx="2881080" cy="914040"/>
          </a:xfrm>
          <a:prstGeom prst="downArrowCallout">
            <a:avLst>
              <a:gd name="adj1" fmla="val 25004"/>
              <a:gd name="adj2" fmla="val 25004"/>
              <a:gd name="adj3" fmla="val 25000"/>
              <a:gd name="adj4" fmla="val 64977"/>
            </a:avLst>
          </a:prstGeom>
          <a:solidFill>
            <a:srgbClr val="B3A2C7"/>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Times New Roman"/>
                <a:ea typeface="Microsoft YaHei"/>
              </a:rPr>
              <a:t> </a:t>
            </a:r>
            <a:r>
              <a:rPr lang="ru-RU" sz="1400" b="1" strike="noStrike" spc="-1">
                <a:solidFill>
                  <a:srgbClr val="632523"/>
                </a:solidFill>
                <a:latin typeface="Arial"/>
                <a:ea typeface="Microsoft YaHei"/>
              </a:rPr>
              <a:t>Поступающие в бюджет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78" name="Picture 4"/>
          <p:cNvPicPr/>
          <p:nvPr/>
        </p:nvPicPr>
        <p:blipFill>
          <a:blip r:embed="rId4"/>
          <a:stretch/>
        </p:blipFill>
        <p:spPr>
          <a:xfrm>
            <a:off x="463680" y="1719360"/>
            <a:ext cx="2839680" cy="882360"/>
          </a:xfrm>
          <a:prstGeom prst="rect">
            <a:avLst/>
          </a:prstGeom>
          <a:ln>
            <a:noFill/>
          </a:ln>
        </p:spPr>
      </p:pic>
      <p:sp>
        <p:nvSpPr>
          <p:cNvPr id="179" name="CustomShape 2"/>
          <p:cNvSpPr/>
          <p:nvPr/>
        </p:nvSpPr>
        <p:spPr>
          <a:xfrm>
            <a:off x="890640" y="1859040"/>
            <a:ext cx="19825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Доходами бюджета</a:t>
            </a:r>
            <a:endParaRPr lang="ru-RU" sz="1800" b="0" strike="noStrike" spc="-1">
              <a:latin typeface="Arial"/>
            </a:endParaRPr>
          </a:p>
        </p:txBody>
      </p:sp>
      <p:sp>
        <p:nvSpPr>
          <p:cNvPr id="180" name="CustomShape 3"/>
          <p:cNvSpPr/>
          <p:nvPr/>
        </p:nvSpPr>
        <p:spPr>
          <a:xfrm>
            <a:off x="108000" y="3164040"/>
            <a:ext cx="129492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часть доходов граждан и организаций, которые они обязаны заплатить государству (например, налог на доходы физических лиц, акцизы, совокупный налог и др.)</a:t>
            </a:r>
            <a:endParaRPr lang="ru-RU" sz="1000" b="0" strike="noStrike" spc="-1">
              <a:latin typeface="Arial"/>
            </a:endParaRPr>
          </a:p>
        </p:txBody>
      </p:sp>
      <p:sp>
        <p:nvSpPr>
          <p:cNvPr id="181" name="CustomShape 4"/>
          <p:cNvSpPr/>
          <p:nvPr/>
        </p:nvSpPr>
        <p:spPr>
          <a:xfrm>
            <a:off x="1403280" y="3181320"/>
            <a:ext cx="13665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Неналоговые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платежи в виде штрафов, санкций за нарушение законодательства, платежи за пользование муниципаль-ным имуществом</a:t>
            </a:r>
            <a:endParaRPr lang="ru-RU" sz="1000" b="0" strike="noStrike" spc="-1">
              <a:latin typeface="Arial"/>
            </a:endParaRPr>
          </a:p>
        </p:txBody>
      </p:sp>
      <p:sp>
        <p:nvSpPr>
          <p:cNvPr id="182" name="CustomShape 5"/>
          <p:cNvSpPr/>
          <p:nvPr/>
        </p:nvSpPr>
        <p:spPr>
          <a:xfrm>
            <a:off x="2770200" y="3211560"/>
            <a:ext cx="15681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Безвозмездные поступления</a:t>
            </a: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средства, которые поступают в бюджет безвозмездно (денежные средства, поступающие из вышестоящего бюджета (например, дотация из республиканского бюджета РК), а также безвозмездные перечисления от физических и юридических лиц) </a:t>
            </a:r>
            <a:endParaRPr lang="ru-RU" sz="1000" b="0" strike="noStrike" spc="-1">
              <a:latin typeface="Arial"/>
            </a:endParaRPr>
          </a:p>
        </p:txBody>
      </p:sp>
      <p:sp>
        <p:nvSpPr>
          <p:cNvPr id="183" name="CustomShape 6"/>
          <p:cNvSpPr/>
          <p:nvPr/>
        </p:nvSpPr>
        <p:spPr>
          <a:xfrm rot="2340000">
            <a:off x="987480" y="2374560"/>
            <a:ext cx="223560" cy="809280"/>
          </a:xfrm>
          <a:prstGeom prst="downArrow">
            <a:avLst>
              <a:gd name="adj1" fmla="val 50000"/>
              <a:gd name="adj2" fmla="val 50035"/>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4" name="CustomShape 7"/>
          <p:cNvSpPr/>
          <p:nvPr/>
        </p:nvSpPr>
        <p:spPr>
          <a:xfrm>
            <a:off x="1882800" y="2502000"/>
            <a:ext cx="244080" cy="641160"/>
          </a:xfrm>
          <a:prstGeom prst="downArrow">
            <a:avLst>
              <a:gd name="adj1" fmla="val 50000"/>
              <a:gd name="adj2" fmla="val 50087"/>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5" name="CustomShape 8"/>
          <p:cNvSpPr/>
          <p:nvPr/>
        </p:nvSpPr>
        <p:spPr>
          <a:xfrm rot="19140000">
            <a:off x="3028680" y="2286000"/>
            <a:ext cx="221760" cy="1009440"/>
          </a:xfrm>
          <a:prstGeom prst="downArrow">
            <a:avLst>
              <a:gd name="adj1" fmla="val 50000"/>
              <a:gd name="adj2" fmla="val 50098"/>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6" name="CustomShape 9"/>
          <p:cNvSpPr/>
          <p:nvPr/>
        </p:nvSpPr>
        <p:spPr>
          <a:xfrm>
            <a:off x="5802480" y="765000"/>
            <a:ext cx="2881080" cy="820440"/>
          </a:xfrm>
          <a:prstGeom prst="downArrowCallout">
            <a:avLst>
              <a:gd name="adj1" fmla="val 24997"/>
              <a:gd name="adj2" fmla="val 24997"/>
              <a:gd name="adj3" fmla="val 25000"/>
              <a:gd name="adj4" fmla="val 64977"/>
            </a:avLst>
          </a:prstGeom>
          <a:solidFill>
            <a:srgbClr val="93CDDD"/>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Arial"/>
                <a:ea typeface="Microsoft YaHei"/>
              </a:rPr>
              <a:t>Выплачиваемые из бюджета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87" name="Picture 14"/>
          <p:cNvPicPr/>
          <p:nvPr/>
        </p:nvPicPr>
        <p:blipFill>
          <a:blip r:embed="rId5"/>
          <a:stretch/>
        </p:blipFill>
        <p:spPr>
          <a:xfrm>
            <a:off x="5883120" y="1620720"/>
            <a:ext cx="2839680" cy="883800"/>
          </a:xfrm>
          <a:prstGeom prst="rect">
            <a:avLst/>
          </a:prstGeom>
          <a:ln>
            <a:noFill/>
          </a:ln>
        </p:spPr>
      </p:pic>
      <p:sp>
        <p:nvSpPr>
          <p:cNvPr id="188" name="CustomShape 10"/>
          <p:cNvSpPr/>
          <p:nvPr/>
        </p:nvSpPr>
        <p:spPr>
          <a:xfrm>
            <a:off x="6310440" y="1765440"/>
            <a:ext cx="1982520" cy="596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Расходами бюджета</a:t>
            </a:r>
            <a:endParaRPr lang="ru-RU" sz="1800" b="0" strike="noStrike" spc="-1">
              <a:latin typeface="Arial"/>
            </a:endParaRPr>
          </a:p>
        </p:txBody>
      </p:sp>
      <p:sp>
        <p:nvSpPr>
          <p:cNvPr id="189" name="CustomShape 11"/>
          <p:cNvSpPr/>
          <p:nvPr/>
        </p:nvSpPr>
        <p:spPr>
          <a:xfrm>
            <a:off x="4459320" y="3073320"/>
            <a:ext cx="1296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культуру, киноматографию</a:t>
            </a:r>
            <a:endParaRPr lang="ru-RU" sz="1000" b="0" strike="noStrike" spc="-1">
              <a:latin typeface="Arial"/>
            </a:endParaRPr>
          </a:p>
        </p:txBody>
      </p:sp>
      <p:sp>
        <p:nvSpPr>
          <p:cNvPr id="190" name="CustomShape 12"/>
          <p:cNvSpPr/>
          <p:nvPr/>
        </p:nvSpPr>
        <p:spPr>
          <a:xfrm>
            <a:off x="7351560" y="3270240"/>
            <a:ext cx="1899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жилищно-коммунальное хозяйство</a:t>
            </a:r>
            <a:endParaRPr lang="ru-RU" sz="1000" b="0" strike="noStrike" spc="-1">
              <a:latin typeface="Arial"/>
            </a:endParaRPr>
          </a:p>
        </p:txBody>
      </p:sp>
      <p:sp>
        <p:nvSpPr>
          <p:cNvPr id="191" name="CustomShape 13"/>
          <p:cNvSpPr/>
          <p:nvPr/>
        </p:nvSpPr>
        <p:spPr>
          <a:xfrm>
            <a:off x="4537080" y="4560840"/>
            <a:ext cx="10792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образование</a:t>
            </a:r>
            <a:endParaRPr lang="ru-RU" sz="1000" b="0" strike="noStrike" spc="-1">
              <a:latin typeface="Arial"/>
            </a:endParaRPr>
          </a:p>
        </p:txBody>
      </p:sp>
      <p:sp>
        <p:nvSpPr>
          <p:cNvPr id="192" name="CustomShape 14"/>
          <p:cNvSpPr/>
          <p:nvPr/>
        </p:nvSpPr>
        <p:spPr>
          <a:xfrm>
            <a:off x="6102360" y="3740040"/>
            <a:ext cx="115200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a:t>
            </a:r>
            <a:endParaRPr lang="ru-RU" sz="1000" b="0" strike="noStrike" spc="-1">
              <a:latin typeface="Arial"/>
            </a:endParaRPr>
          </a:p>
          <a:p>
            <a:pPr algn="ctr">
              <a:lnSpc>
                <a:spcPct val="100000"/>
              </a:lnSpc>
            </a:pPr>
            <a:r>
              <a:rPr lang="ru-RU" sz="1000" b="1" strike="noStrike" spc="-1">
                <a:solidFill>
                  <a:srgbClr val="000000"/>
                </a:solidFill>
                <a:latin typeface="Constantia"/>
                <a:ea typeface="Microsoft YaHei"/>
              </a:rPr>
              <a:t>физическую культуру и спорт</a:t>
            </a:r>
            <a:endParaRPr lang="ru-RU" sz="1000" b="0" strike="noStrike" spc="-1">
              <a:latin typeface="Arial"/>
            </a:endParaRPr>
          </a:p>
        </p:txBody>
      </p:sp>
      <p:sp>
        <p:nvSpPr>
          <p:cNvPr id="193" name="CustomShape 15"/>
          <p:cNvSpPr/>
          <p:nvPr/>
        </p:nvSpPr>
        <p:spPr>
          <a:xfrm>
            <a:off x="5857920" y="5616720"/>
            <a:ext cx="189036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общегосударственные вопросы </a:t>
            </a:r>
            <a:endParaRPr lang="ru-RU" sz="1000" b="0" strike="noStrike" spc="-1">
              <a:latin typeface="Arial"/>
            </a:endParaRPr>
          </a:p>
        </p:txBody>
      </p:sp>
      <p:sp>
        <p:nvSpPr>
          <p:cNvPr id="194" name="CustomShape 16"/>
          <p:cNvSpPr/>
          <p:nvPr/>
        </p:nvSpPr>
        <p:spPr>
          <a:xfrm>
            <a:off x="7377120" y="4603680"/>
            <a:ext cx="192384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безопасность  и правоохранительную деятельность</a:t>
            </a:r>
            <a:endParaRPr lang="ru-RU" sz="1000" b="0" strike="noStrike" spc="-1">
              <a:latin typeface="Arial"/>
            </a:endParaRPr>
          </a:p>
        </p:txBody>
      </p:sp>
      <p:sp>
        <p:nvSpPr>
          <p:cNvPr id="195" name="CustomShape 17"/>
          <p:cNvSpPr/>
          <p:nvPr/>
        </p:nvSpPr>
        <p:spPr>
          <a:xfrm>
            <a:off x="7707240" y="6172200"/>
            <a:ext cx="1423800" cy="550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обслуживание муниципального долга</a:t>
            </a:r>
            <a:endParaRPr lang="ru-RU" sz="1000" b="0" strike="noStrike" spc="-1">
              <a:latin typeface="Arial"/>
            </a:endParaRPr>
          </a:p>
        </p:txBody>
      </p:sp>
      <p:sp>
        <p:nvSpPr>
          <p:cNvPr id="196" name="CustomShape 18"/>
          <p:cNvSpPr/>
          <p:nvPr/>
        </p:nvSpPr>
        <p:spPr>
          <a:xfrm>
            <a:off x="4302000" y="6154560"/>
            <a:ext cx="14536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экономику </a:t>
            </a:r>
            <a:endParaRPr lang="ru-RU" sz="1000" b="0" strike="noStrike" spc="-1">
              <a:latin typeface="Arial"/>
            </a:endParaRPr>
          </a:p>
        </p:txBody>
      </p:sp>
      <p:pic>
        <p:nvPicPr>
          <p:cNvPr id="197" name="Picture 24"/>
          <p:cNvPicPr/>
          <p:nvPr/>
        </p:nvPicPr>
        <p:blipFill>
          <a:blip r:embed="rId6"/>
          <a:stretch/>
        </p:blipFill>
        <p:spPr>
          <a:xfrm>
            <a:off x="7620120" y="2468520"/>
            <a:ext cx="1334880" cy="1676160"/>
          </a:xfrm>
          <a:prstGeom prst="rect">
            <a:avLst/>
          </a:prstGeom>
          <a:ln>
            <a:noFill/>
          </a:ln>
        </p:spPr>
      </p:pic>
      <p:pic>
        <p:nvPicPr>
          <p:cNvPr id="198" name="Picture 25"/>
          <p:cNvPicPr/>
          <p:nvPr/>
        </p:nvPicPr>
        <p:blipFill>
          <a:blip r:embed="rId7"/>
          <a:stretch/>
        </p:blipFill>
        <p:spPr>
          <a:xfrm>
            <a:off x="5943600" y="2901960"/>
            <a:ext cx="1493640" cy="1699920"/>
          </a:xfrm>
          <a:prstGeom prst="rect">
            <a:avLst/>
          </a:prstGeom>
          <a:ln>
            <a:noFill/>
          </a:ln>
        </p:spPr>
      </p:pic>
      <p:pic>
        <p:nvPicPr>
          <p:cNvPr id="199" name="Picture 26"/>
          <p:cNvPicPr/>
          <p:nvPr/>
        </p:nvPicPr>
        <p:blipFill>
          <a:blip r:embed="rId8"/>
          <a:stretch/>
        </p:blipFill>
        <p:spPr>
          <a:xfrm>
            <a:off x="4316400" y="2127240"/>
            <a:ext cx="1510920" cy="1895040"/>
          </a:xfrm>
          <a:prstGeom prst="rect">
            <a:avLst/>
          </a:prstGeom>
          <a:ln>
            <a:noFill/>
          </a:ln>
        </p:spPr>
      </p:pic>
      <p:pic>
        <p:nvPicPr>
          <p:cNvPr id="200" name="Picture 27"/>
          <p:cNvPicPr/>
          <p:nvPr/>
        </p:nvPicPr>
        <p:blipFill>
          <a:blip r:embed="rId9"/>
          <a:stretch/>
        </p:blipFill>
        <p:spPr>
          <a:xfrm>
            <a:off x="3468600" y="773280"/>
            <a:ext cx="2228400" cy="1296720"/>
          </a:xfrm>
          <a:prstGeom prst="rect">
            <a:avLst/>
          </a:prstGeom>
          <a:ln>
            <a:noFill/>
          </a:ln>
        </p:spPr>
      </p:pic>
      <p:pic>
        <p:nvPicPr>
          <p:cNvPr id="201" name="Picture 28"/>
          <p:cNvPicPr/>
          <p:nvPr/>
        </p:nvPicPr>
        <p:blipFill>
          <a:blip r:embed="rId10"/>
          <a:stretch/>
        </p:blipFill>
        <p:spPr>
          <a:xfrm>
            <a:off x="4389480" y="3621240"/>
            <a:ext cx="1456920" cy="1907640"/>
          </a:xfrm>
          <a:prstGeom prst="rect">
            <a:avLst/>
          </a:prstGeom>
          <a:ln>
            <a:noFill/>
          </a:ln>
        </p:spPr>
      </p:pic>
      <p:pic>
        <p:nvPicPr>
          <p:cNvPr id="202" name="Picture 29"/>
          <p:cNvPicPr/>
          <p:nvPr/>
        </p:nvPicPr>
        <p:blipFill>
          <a:blip r:embed="rId11"/>
          <a:stretch/>
        </p:blipFill>
        <p:spPr>
          <a:xfrm>
            <a:off x="4383000" y="5261040"/>
            <a:ext cx="1152000" cy="1688760"/>
          </a:xfrm>
          <a:prstGeom prst="rect">
            <a:avLst/>
          </a:prstGeom>
          <a:ln>
            <a:noFill/>
          </a:ln>
        </p:spPr>
      </p:pic>
      <p:pic>
        <p:nvPicPr>
          <p:cNvPr id="203" name="Picture 30"/>
          <p:cNvPicPr/>
          <p:nvPr/>
        </p:nvPicPr>
        <p:blipFill>
          <a:blip r:embed="rId12"/>
          <a:stretch/>
        </p:blipFill>
        <p:spPr>
          <a:xfrm>
            <a:off x="7954920" y="5369040"/>
            <a:ext cx="791640" cy="720360"/>
          </a:xfrm>
          <a:prstGeom prst="rect">
            <a:avLst/>
          </a:prstGeom>
          <a:ln>
            <a:noFill/>
          </a:ln>
        </p:spPr>
      </p:pic>
      <p:pic>
        <p:nvPicPr>
          <p:cNvPr id="204" name="Picture 31"/>
          <p:cNvPicPr/>
          <p:nvPr/>
        </p:nvPicPr>
        <p:blipFill>
          <a:blip r:embed="rId13"/>
          <a:stretch/>
        </p:blipFill>
        <p:spPr>
          <a:xfrm>
            <a:off x="7504200" y="3743280"/>
            <a:ext cx="1645920" cy="1821960"/>
          </a:xfrm>
          <a:prstGeom prst="rect">
            <a:avLst/>
          </a:prstGeom>
          <a:ln>
            <a:noFill/>
          </a:ln>
        </p:spPr>
      </p:pic>
      <p:pic>
        <p:nvPicPr>
          <p:cNvPr id="205" name="Picture 32"/>
          <p:cNvPicPr/>
          <p:nvPr/>
        </p:nvPicPr>
        <p:blipFill>
          <a:blip r:embed="rId14"/>
          <a:stretch/>
        </p:blipFill>
        <p:spPr>
          <a:xfrm>
            <a:off x="5913360" y="4559400"/>
            <a:ext cx="1719000" cy="2188800"/>
          </a:xfrm>
          <a:prstGeom prst="rect">
            <a:avLst/>
          </a:prstGeom>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1"/>
          <p:cNvPicPr/>
          <p:nvPr/>
        </p:nvPicPr>
        <p:blipFill>
          <a:blip r:embed="rId3"/>
          <a:stretch/>
        </p:blipFill>
        <p:spPr>
          <a:xfrm>
            <a:off x="0" y="-30240"/>
            <a:ext cx="9143640" cy="725040"/>
          </a:xfrm>
          <a:prstGeom prst="rect">
            <a:avLst/>
          </a:prstGeom>
          <a:ln>
            <a:noFill/>
          </a:ln>
        </p:spPr>
      </p:pic>
      <p:sp>
        <p:nvSpPr>
          <p:cNvPr id="207" name="CustomShape 1"/>
          <p:cNvSpPr/>
          <p:nvPr/>
        </p:nvSpPr>
        <p:spPr>
          <a:xfrm>
            <a:off x="206280" y="907920"/>
            <a:ext cx="8713440" cy="6121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i="1" strike="noStrike" spc="-1">
                <a:solidFill>
                  <a:srgbClr val="0000FF"/>
                </a:solidFill>
                <a:latin typeface="Calibri"/>
                <a:ea typeface="Microsoft YaHei"/>
              </a:rPr>
              <a:t>Бюджетные ассигнования </a:t>
            </a:r>
            <a:r>
              <a:rPr lang="ru-RU" sz="1400" b="0" i="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предельные объемы денежных средств, предусмотренные в соответствующем финансовом году для исполнения бюджетных обязательств.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Расходное обязательство </a:t>
            </a:r>
            <a:r>
              <a:rPr lang="ru-RU" sz="1400" b="0" strike="noStrike" spc="-1">
                <a:solidFill>
                  <a:srgbClr val="000000"/>
                </a:solidFill>
                <a:latin typeface="Calibri"/>
                <a:ea typeface="Microsoft YaHei"/>
              </a:rPr>
              <a:t>– обязанность выплатить денежные средства из соответствующего бюджета.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Бюджетный кредит </a:t>
            </a:r>
            <a:r>
              <a:rPr lang="ru-RU" sz="1400" b="0" strike="noStrike" spc="-1">
                <a:solidFill>
                  <a:srgbClr val="000000"/>
                </a:solidFill>
                <a:latin typeface="Calibri"/>
                <a:ea typeface="Microsoft YaHei"/>
              </a:rPr>
              <a:t>- это денежные средства, предоставляемые одним бюджетом другому бюджету или юридическому лицу (за исключением муниципальных учреждений на определенный срок на возвратной и возмездной основе.</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гарантии </a:t>
            </a:r>
            <a:r>
              <a:rPr lang="ru-RU" sz="1400" b="0" strike="noStrike" spc="-1">
                <a:solidFill>
                  <a:srgbClr val="000000"/>
                </a:solidFill>
                <a:latin typeface="Calibri"/>
                <a:ea typeface="Microsoft YaHei"/>
              </a:rPr>
              <a:t>– это обязанность муниципального образования уплатить кредитору определенную денежную сумму за должника за счет средств соответствующего бюджета при наступлении гарантийного случая.</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Источники финансирования дефицита бюджета </a:t>
            </a:r>
            <a:r>
              <a:rPr lang="ru-RU" sz="1400" b="0" strike="noStrike" spc="-1">
                <a:solidFill>
                  <a:srgbClr val="000000"/>
                </a:solidFill>
                <a:latin typeface="Calibri"/>
                <a:ea typeface="Microsoft YaHei"/>
              </a:rPr>
              <a:t>– средства, привлекаемые в бюджет для покрытия дефицита (кредиты банков, кредиты от других уровней бюджетов, ценные бумаги, иные источники).</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Муниципальная  программа </a:t>
            </a:r>
            <a:r>
              <a:rPr lang="ru-RU" sz="1400" b="0" strike="noStrike" spc="-1">
                <a:solidFill>
                  <a:srgbClr val="000000"/>
                </a:solidFill>
                <a:latin typeface="Calibri"/>
                <a:ea typeface="Microsoft YaHei"/>
              </a:rPr>
              <a:t>– система мероприятий и инструментов муниципальной политики, обеспечивающих в рамках реализации ключевых функций достижение приоритетов и целей муниципальной политики в сфере социально-экономического развития и безопасности.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Муниципальное задание </a:t>
            </a:r>
            <a:r>
              <a:rPr lang="ru-RU" sz="1400" b="0" strike="noStrike" spc="-1">
                <a:solidFill>
                  <a:srgbClr val="000000"/>
                </a:solidFill>
                <a:latin typeface="Calibri"/>
                <a:ea typeface="Microsoft YaHei"/>
              </a:rPr>
              <a:t>– документ, содержащий требования к составу, качеству, объему, условиям, порядку и результатам оказания (муниципальных) услуг (выполнения работ).</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услуги (работы) </a:t>
            </a:r>
            <a:r>
              <a:rPr lang="ru-RU" sz="1400" b="0" strike="noStrike" spc="-1">
                <a:solidFill>
                  <a:srgbClr val="000000"/>
                </a:solidFill>
                <a:latin typeface="Calibri"/>
                <a:ea typeface="Microsoft YaHei"/>
              </a:rPr>
              <a:t>– услуги (работы), оказываемые (выполняемые) органами местного самоуправления, муниципальными учреждениями.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распорядитель бюджетных средств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или наиболее значимое учреждение науки, образования, культуры и здравоохранения, напрямую получающий(ее) средства из бюджета и наделенный правом распределять их между подведомственными распорядителями и получателями бюджетных средств.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администратор источников финансирования дефицита бюджета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иная организация, имеющий(ая) в своем ведении администраторов источников финансирования дефицита бюджета.</a:t>
            </a:r>
            <a:endParaRPr lang="ru-RU" sz="1400" b="0" strike="noStrike" spc="-1">
              <a:latin typeface="Arial"/>
            </a:endParaRPr>
          </a:p>
          <a:p>
            <a:pPr>
              <a:lnSpc>
                <a:spcPct val="100000"/>
              </a:lnSpc>
            </a:pPr>
            <a:endParaRPr lang="ru-RU" sz="1400" b="0" strike="noStrike" spc="-1">
              <a:latin typeface="Arial"/>
            </a:endParaRPr>
          </a:p>
          <a:p>
            <a:pPr algn="just">
              <a:lnSpc>
                <a:spcPct val="100000"/>
              </a:lnSpc>
            </a:pP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1"/>
          <p:cNvPicPr/>
          <p:nvPr/>
        </p:nvPicPr>
        <p:blipFill>
          <a:blip r:embed="rId3"/>
          <a:stretch/>
        </p:blipFill>
        <p:spPr>
          <a:xfrm>
            <a:off x="0" y="-30240"/>
            <a:ext cx="9143640" cy="725040"/>
          </a:xfrm>
          <a:prstGeom prst="rect">
            <a:avLst/>
          </a:prstGeom>
          <a:ln>
            <a:noFill/>
          </a:ln>
        </p:spPr>
      </p:pic>
      <p:sp>
        <p:nvSpPr>
          <p:cNvPr id="209" name="CustomShape 1"/>
          <p:cNvSpPr/>
          <p:nvPr/>
        </p:nvSpPr>
        <p:spPr>
          <a:xfrm>
            <a:off x="324000" y="981000"/>
            <a:ext cx="835164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Бюджетная классификация Российской Федерации</a:t>
            </a:r>
            <a:r>
              <a:rPr lang="ru-RU" sz="1800" b="0" strike="noStrike" spc="-1">
                <a:solidFill>
                  <a:srgbClr val="000000"/>
                </a:solidFill>
                <a:latin typeface="Tahoma"/>
                <a:ea typeface="Microsoft YaHei"/>
              </a:rPr>
              <a:t> – группировка доходов, расходов и источников финансирования дефицитов бюджетов бюджетной системы Российской Федерации, используемая для составления и исполнения бюджетов, составления бюджетной отчетности, обеспечивающей сопоставимость показателей бюджетов бюджетной системы Российской Федерации (статья 18 Бюджетного кодекса РФ). </a:t>
            </a:r>
            <a:endParaRPr lang="ru-RU" sz="1800" b="0" strike="noStrike" spc="-1">
              <a:latin typeface="Arial"/>
            </a:endParaRPr>
          </a:p>
        </p:txBody>
      </p:sp>
      <p:sp>
        <p:nvSpPr>
          <p:cNvPr id="210" name="CustomShape 2"/>
          <p:cNvSpPr/>
          <p:nvPr/>
        </p:nvSpPr>
        <p:spPr>
          <a:xfrm>
            <a:off x="450720" y="3573360"/>
            <a:ext cx="835308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Состав бюджетной классификации</a:t>
            </a:r>
            <a:endParaRPr lang="ru-RU" sz="1800" b="0" strike="noStrike" spc="-1">
              <a:latin typeface="Arial"/>
            </a:endParaRPr>
          </a:p>
          <a:p>
            <a:pPr algn="just">
              <a:lnSpc>
                <a:spcPct val="100000"/>
              </a:lnSpc>
            </a:pPr>
            <a:r>
              <a:rPr lang="ru-RU" sz="1800" b="1" strike="noStrike" spc="-1">
                <a:solidFill>
                  <a:srgbClr val="000000"/>
                </a:solidFill>
                <a:latin typeface="Tahoma"/>
                <a:ea typeface="Microsoft YaHei"/>
              </a:rPr>
              <a:t>(статья 19 Бюджетного кодекса РФ):</a:t>
            </a:r>
            <a:endParaRPr lang="ru-RU" sz="1800" b="0" strike="noStrike" spc="-1">
              <a:latin typeface="Arial"/>
            </a:endParaRPr>
          </a:p>
          <a:p>
            <a:pPr algn="just">
              <a:lnSpc>
                <a:spcPct val="100000"/>
              </a:lnSpc>
            </a:pP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доходов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1" i="1" strike="noStrike" spc="-1">
                <a:solidFill>
                  <a:srgbClr val="000000"/>
                </a:solidFill>
                <a:latin typeface="Tahoma"/>
                <a:ea typeface="Microsoft YaHei"/>
              </a:rPr>
              <a:t>Классификация расходов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источников финансирования дефицитов бюджетов.</a:t>
            </a:r>
            <a:endParaRPr lang="ru-RU" sz="1800" b="0" strike="noStrike" spc="-1">
              <a:latin typeface="Arial"/>
            </a:endParaRPr>
          </a:p>
        </p:txBody>
      </p:sp>
      <p:pic>
        <p:nvPicPr>
          <p:cNvPr id="211" name="Picture 5"/>
          <p:cNvPicPr/>
          <p:nvPr/>
        </p:nvPicPr>
        <p:blipFill>
          <a:blip r:embed="rId4"/>
          <a:stretch/>
        </p:blipFill>
        <p:spPr>
          <a:xfrm>
            <a:off x="5394240" y="3200400"/>
            <a:ext cx="3389040" cy="1639440"/>
          </a:xfrm>
          <a:prstGeom prst="rect">
            <a:avLst/>
          </a:prstGeom>
          <a:ln>
            <a:noFill/>
          </a:ln>
        </p:spPr>
      </p:pic>
      <p:sp>
        <p:nvSpPr>
          <p:cNvPr id="212" name="CustomShape 3"/>
          <p:cNvSpPr/>
          <p:nvPr/>
        </p:nvSpPr>
        <p:spPr>
          <a:xfrm>
            <a:off x="5753160" y="3282840"/>
            <a:ext cx="2943000" cy="1288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0" strike="noStrike" spc="-1">
                <a:solidFill>
                  <a:srgbClr val="000000"/>
                </a:solidFill>
                <a:latin typeface="Calibri"/>
                <a:ea typeface="Microsoft YaHei"/>
              </a:rPr>
              <a:t>Классификация расходов бюджетов – основа для построения ведомственной структуры расходов соответствующего бюджета</a:t>
            </a: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1"/>
          <p:cNvPicPr/>
          <p:nvPr/>
        </p:nvPicPr>
        <p:blipFill>
          <a:blip r:embed="rId3"/>
          <a:stretch/>
        </p:blipFill>
        <p:spPr>
          <a:xfrm>
            <a:off x="0" y="-30240"/>
            <a:ext cx="9143640" cy="725040"/>
          </a:xfrm>
          <a:prstGeom prst="rect">
            <a:avLst/>
          </a:prstGeom>
          <a:ln>
            <a:noFill/>
          </a:ln>
        </p:spPr>
      </p:pic>
      <p:graphicFrame>
        <p:nvGraphicFramePr>
          <p:cNvPr id="214" name="Table 1"/>
          <p:cNvGraphicFramePr/>
          <p:nvPr>
            <p:extLst>
              <p:ext uri="{D42A27DB-BD31-4B8C-83A1-F6EECF244321}">
                <p14:modId xmlns:p14="http://schemas.microsoft.com/office/powerpoint/2010/main" val="3660224452"/>
              </p:ext>
            </p:extLst>
          </p:nvPr>
        </p:nvGraphicFramePr>
        <p:xfrm>
          <a:off x="384120" y="3133800"/>
          <a:ext cx="8065800" cy="2569536"/>
        </p:xfrm>
        <a:graphic>
          <a:graphicData uri="http://schemas.openxmlformats.org/drawingml/2006/table">
            <a:tbl>
              <a:tblPr/>
              <a:tblGrid>
                <a:gridCol w="403200"/>
                <a:gridCol w="403200"/>
                <a:gridCol w="357144"/>
                <a:gridCol w="449256"/>
                <a:gridCol w="403200"/>
                <a:gridCol w="403200"/>
                <a:gridCol w="403200"/>
                <a:gridCol w="403200"/>
                <a:gridCol w="403200"/>
                <a:gridCol w="404640"/>
                <a:gridCol w="403200"/>
                <a:gridCol w="403200"/>
                <a:gridCol w="403200"/>
                <a:gridCol w="403200"/>
                <a:gridCol w="403200"/>
                <a:gridCol w="403200"/>
                <a:gridCol w="403200"/>
                <a:gridCol w="403200"/>
                <a:gridCol w="403200"/>
                <a:gridCol w="403560"/>
              </a:tblGrid>
              <a:tr h="612720">
                <a:tc>
                  <a:txBody>
                    <a:bodyPr/>
                    <a:lstStyle/>
                    <a:p>
                      <a:pPr algn="ctr">
                        <a:lnSpc>
                          <a:spcPct val="54000"/>
                        </a:lnSpc>
                      </a:pPr>
                      <a:r>
                        <a:rPr lang="ru-RU" sz="1200" b="1" strike="noStrike" spc="-1" dirty="0">
                          <a:solidFill>
                            <a:srgbClr val="000000"/>
                          </a:solidFill>
                          <a:latin typeface="Times New Roman"/>
                          <a:ea typeface="Microsoft YaHei"/>
                        </a:rPr>
                        <a:t>1</a:t>
                      </a:r>
                      <a:endParaRPr lang="ru-RU" sz="12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11</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r>
              <a:tr h="1846440">
                <a:tc gridSpan="3">
                  <a:txBody>
                    <a:bodyPr/>
                    <a:lstStyle/>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Уникальный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код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для  каждого ГРБС</a:t>
                      </a:r>
                      <a:endParaRPr lang="ru-RU" sz="900" b="0" strike="noStrike" spc="-1" dirty="0" smtClean="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975</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Управление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образования администрации городского округа «Вуктыл»</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Разделы определяют отраслевые направления расходов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07</a:t>
                      </a: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Образование</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Подразделы детализируют направления в разделах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«Дошкольное образование»</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10">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Целевые статьи обеспечивают увязку бюджетных ассигнований к целевым назначениям, в том числе к конкретным программам, направлениям деятельности субъектов бюджетного планирования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01.1.11.73010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 –  МП ГО "Вуктыл" "Развитие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 –  Подпрограмма 1 «Развитие системы дошкольного, общего, дополнительного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11 -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73010 -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3">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Виды расходов указывают вид бюджетных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ассигнований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(выплаты персоналу, закупки, инвестиции, 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611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бюджетным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учреждениям на финансовое обеспечение муниципального задания</a:t>
                      </a:r>
                      <a:endParaRPr lang="ru-RU" sz="900" b="0" strike="noStrike" spc="-1" dirty="0">
                        <a:latin typeface="Times New Roman" panose="02020603050405020304" pitchFamily="18" charset="0"/>
                        <a:cs typeface="Times New Roman" panose="02020603050405020304" pitchFamily="18" charset="0"/>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215" name="CustomShape 2"/>
          <p:cNvSpPr/>
          <p:nvPr/>
        </p:nvSpPr>
        <p:spPr>
          <a:xfrm>
            <a:off x="347760" y="5653456"/>
            <a:ext cx="8578440" cy="1159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000" b="0" strike="noStrike" spc="-1" dirty="0">
                <a:solidFill>
                  <a:srgbClr val="000000"/>
                </a:solidFill>
                <a:latin typeface="Times New Roman"/>
                <a:ea typeface="Microsoft YaHei"/>
              </a:rPr>
              <a:t>Буквы «R», «L» и «S» означают расходы, направляемые на </a:t>
            </a:r>
            <a:r>
              <a:rPr lang="ru-RU" sz="1000" b="0" strike="noStrike" spc="-1" dirty="0" err="1">
                <a:solidFill>
                  <a:srgbClr val="000000"/>
                </a:solidFill>
                <a:latin typeface="Times New Roman"/>
                <a:ea typeface="Microsoft YaHei"/>
              </a:rPr>
              <a:t>софинансирование</a:t>
            </a:r>
            <a:r>
              <a:rPr lang="ru-RU" sz="1000" b="0" strike="noStrike" spc="-1" dirty="0">
                <a:solidFill>
                  <a:srgbClr val="000000"/>
                </a:solidFill>
                <a:latin typeface="Times New Roman"/>
                <a:ea typeface="Microsoft YaHei"/>
              </a:rPr>
              <a:t> уровня расходных обязательств:</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«R»</a:t>
            </a:r>
            <a:r>
              <a:rPr lang="ru-RU" sz="1000" b="0" strike="noStrike" spc="-1" dirty="0">
                <a:solidFill>
                  <a:srgbClr val="000000"/>
                </a:solidFill>
                <a:latin typeface="Times New Roman"/>
                <a:ea typeface="Microsoft YaHei"/>
              </a:rPr>
              <a:t> - для отражения расходов на предоставление межбюджетных трансфертов местным бюджетам,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бюджетам субъектов Российской Федерации предоставляются из федерального бюджета субсидии;</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«L»</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бюджетной системы Российской Федерации предоставляются за счет субсидий из федерального бюджета межбюджетные трансферты;</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«S»</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Российской Федерации предоставляются местным бюджетам субсидии.</a:t>
            </a:r>
            <a:endParaRPr lang="ru-RU" sz="1000" b="0" strike="noStrike" spc="-1" dirty="0">
              <a:latin typeface="Arial"/>
            </a:endParaRPr>
          </a:p>
        </p:txBody>
      </p:sp>
      <p:sp>
        <p:nvSpPr>
          <p:cNvPr id="216" name="Line 3"/>
          <p:cNvSpPr/>
          <p:nvPr/>
        </p:nvSpPr>
        <p:spPr>
          <a:xfrm>
            <a:off x="384120" y="1436400"/>
            <a:ext cx="11523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7" name="Line 4"/>
          <p:cNvSpPr/>
          <p:nvPr/>
        </p:nvSpPr>
        <p:spPr>
          <a:xfrm flipV="1">
            <a:off x="38412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8" name="Line 5"/>
          <p:cNvSpPr/>
          <p:nvPr/>
        </p:nvSpPr>
        <p:spPr>
          <a:xfrm>
            <a:off x="153648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9" name="CustomShape 6"/>
          <p:cNvSpPr/>
          <p:nvPr/>
        </p:nvSpPr>
        <p:spPr>
          <a:xfrm>
            <a:off x="38412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0" name="CustomShape 7"/>
          <p:cNvSpPr/>
          <p:nvPr/>
        </p:nvSpPr>
        <p:spPr>
          <a:xfrm>
            <a:off x="779400" y="172548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1" name="CustomShape 8"/>
          <p:cNvSpPr/>
          <p:nvPr/>
        </p:nvSpPr>
        <p:spPr>
          <a:xfrm>
            <a:off x="117648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2" name="CustomShape 9"/>
          <p:cNvSpPr/>
          <p:nvPr/>
        </p:nvSpPr>
        <p:spPr>
          <a:xfrm>
            <a:off x="244440" y="917640"/>
            <a:ext cx="1433160" cy="504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Главный </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распорядитель</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 бюджетных средств</a:t>
            </a:r>
            <a:endParaRPr lang="ru-RU" sz="900" b="0" strike="noStrike" spc="-1">
              <a:latin typeface="Arial"/>
            </a:endParaRPr>
          </a:p>
        </p:txBody>
      </p:sp>
      <p:sp>
        <p:nvSpPr>
          <p:cNvPr id="223" name="Line 10"/>
          <p:cNvSpPr/>
          <p:nvPr/>
        </p:nvSpPr>
        <p:spPr>
          <a:xfrm flipV="1">
            <a:off x="159840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4" name="Line 11"/>
          <p:cNvSpPr/>
          <p:nvPr/>
        </p:nvSpPr>
        <p:spPr>
          <a:xfrm>
            <a:off x="159840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5" name="Line 12"/>
          <p:cNvSpPr/>
          <p:nvPr/>
        </p:nvSpPr>
        <p:spPr>
          <a:xfrm>
            <a:off x="237456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6" name="CustomShape 13"/>
          <p:cNvSpPr/>
          <p:nvPr/>
        </p:nvSpPr>
        <p:spPr>
          <a:xfrm>
            <a:off x="1609560" y="1722600"/>
            <a:ext cx="360000" cy="6472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5B3D7"/>
                </a:solidFill>
                <a:latin typeface="Calibri"/>
                <a:ea typeface="Microsoft YaHei"/>
              </a:rPr>
              <a:t>Х</a:t>
            </a:r>
            <a:endParaRPr lang="ru-RU" sz="3200" b="0" strike="noStrike" spc="-1">
              <a:latin typeface="Arial"/>
            </a:endParaRPr>
          </a:p>
        </p:txBody>
      </p:sp>
      <p:sp>
        <p:nvSpPr>
          <p:cNvPr id="227" name="CustomShape 14"/>
          <p:cNvSpPr/>
          <p:nvPr/>
        </p:nvSpPr>
        <p:spPr>
          <a:xfrm>
            <a:off x="2006640" y="1722600"/>
            <a:ext cx="360000" cy="6490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dirty="0">
                <a:solidFill>
                  <a:srgbClr val="95B3D7"/>
                </a:solidFill>
                <a:latin typeface="Calibri"/>
                <a:ea typeface="Microsoft YaHei"/>
              </a:rPr>
              <a:t>Х</a:t>
            </a:r>
            <a:endParaRPr lang="ru-RU" sz="3200" b="0" strike="noStrike" spc="-1" dirty="0">
              <a:latin typeface="Arial"/>
            </a:endParaRPr>
          </a:p>
        </p:txBody>
      </p:sp>
      <p:sp>
        <p:nvSpPr>
          <p:cNvPr id="228" name="CustomShape 15"/>
          <p:cNvSpPr/>
          <p:nvPr/>
        </p:nvSpPr>
        <p:spPr>
          <a:xfrm>
            <a:off x="1670040" y="1204920"/>
            <a:ext cx="6012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Раздел</a:t>
            </a:r>
            <a:endParaRPr lang="ru-RU" sz="900" b="0" strike="noStrike" spc="-1">
              <a:latin typeface="Arial"/>
            </a:endParaRPr>
          </a:p>
        </p:txBody>
      </p:sp>
      <p:sp>
        <p:nvSpPr>
          <p:cNvPr id="229" name="Line 16"/>
          <p:cNvSpPr/>
          <p:nvPr/>
        </p:nvSpPr>
        <p:spPr>
          <a:xfrm flipV="1">
            <a:off x="243504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0" name="Line 17"/>
          <p:cNvSpPr/>
          <p:nvPr/>
        </p:nvSpPr>
        <p:spPr>
          <a:xfrm>
            <a:off x="243504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1" name="Line 18"/>
          <p:cNvSpPr/>
          <p:nvPr/>
        </p:nvSpPr>
        <p:spPr>
          <a:xfrm>
            <a:off x="32112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2" name="CustomShape 19"/>
          <p:cNvSpPr/>
          <p:nvPr/>
        </p:nvSpPr>
        <p:spPr>
          <a:xfrm>
            <a:off x="24336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3" name="CustomShape 20"/>
          <p:cNvSpPr/>
          <p:nvPr/>
        </p:nvSpPr>
        <p:spPr>
          <a:xfrm>
            <a:off x="28242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4" name="Line 21"/>
          <p:cNvSpPr/>
          <p:nvPr/>
        </p:nvSpPr>
        <p:spPr>
          <a:xfrm flipV="1">
            <a:off x="325728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5" name="Line 22"/>
          <p:cNvSpPr/>
          <p:nvPr/>
        </p:nvSpPr>
        <p:spPr>
          <a:xfrm>
            <a:off x="3257280" y="1436400"/>
            <a:ext cx="39211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6" name="Line 23"/>
          <p:cNvSpPr/>
          <p:nvPr/>
        </p:nvSpPr>
        <p:spPr>
          <a:xfrm>
            <a:off x="71784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7" name="CustomShape 24"/>
          <p:cNvSpPr/>
          <p:nvPr/>
        </p:nvSpPr>
        <p:spPr>
          <a:xfrm>
            <a:off x="324468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8" name="CustomShape 25"/>
          <p:cNvSpPr/>
          <p:nvPr/>
        </p:nvSpPr>
        <p:spPr>
          <a:xfrm>
            <a:off x="362736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9" name="CustomShape 26"/>
          <p:cNvSpPr/>
          <p:nvPr/>
        </p:nvSpPr>
        <p:spPr>
          <a:xfrm>
            <a:off x="4049640" y="1716120"/>
            <a:ext cx="360000" cy="647280"/>
          </a:xfrm>
          <a:prstGeom prst="roundRect">
            <a:avLst>
              <a:gd name="adj" fmla="val 16667"/>
            </a:avLst>
          </a:prstGeom>
          <a:gradFill>
            <a:gsLst>
              <a:gs pos="0">
                <a:srgbClr val="C94844"/>
              </a:gs>
              <a:gs pos="100000">
                <a:srgbClr val="742624"/>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B9B8"/>
                </a:solidFill>
                <a:latin typeface="Calibri"/>
                <a:ea typeface="Microsoft YaHei"/>
              </a:rPr>
              <a:t>Х</a:t>
            </a:r>
            <a:endParaRPr lang="ru-RU" sz="3200" b="0" strike="noStrike" spc="-1">
              <a:latin typeface="Arial"/>
            </a:endParaRPr>
          </a:p>
        </p:txBody>
      </p:sp>
      <p:sp>
        <p:nvSpPr>
          <p:cNvPr id="240" name="CustomShape 27"/>
          <p:cNvSpPr/>
          <p:nvPr/>
        </p:nvSpPr>
        <p:spPr>
          <a:xfrm>
            <a:off x="4440240" y="171612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1" name="CustomShape 28"/>
          <p:cNvSpPr/>
          <p:nvPr/>
        </p:nvSpPr>
        <p:spPr>
          <a:xfrm>
            <a:off x="4830840" y="171756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2" name="CustomShape 29"/>
          <p:cNvSpPr/>
          <p:nvPr/>
        </p:nvSpPr>
        <p:spPr>
          <a:xfrm>
            <a:off x="5254560" y="171756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3" name="CustomShape 30"/>
          <p:cNvSpPr/>
          <p:nvPr/>
        </p:nvSpPr>
        <p:spPr>
          <a:xfrm>
            <a:off x="564660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4" name="CustomShape 31"/>
          <p:cNvSpPr/>
          <p:nvPr/>
        </p:nvSpPr>
        <p:spPr>
          <a:xfrm>
            <a:off x="604044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5" name="CustomShape 32"/>
          <p:cNvSpPr/>
          <p:nvPr/>
        </p:nvSpPr>
        <p:spPr>
          <a:xfrm>
            <a:off x="6434280" y="1716120"/>
            <a:ext cx="35856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6" name="CustomShape 33"/>
          <p:cNvSpPr/>
          <p:nvPr/>
        </p:nvSpPr>
        <p:spPr>
          <a:xfrm>
            <a:off x="682632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7" name="CustomShape 34"/>
          <p:cNvSpPr/>
          <p:nvPr/>
        </p:nvSpPr>
        <p:spPr>
          <a:xfrm>
            <a:off x="4589640" y="1204920"/>
            <a:ext cx="110772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Целевая статья</a:t>
            </a:r>
            <a:endParaRPr lang="ru-RU" sz="900" b="0" strike="noStrike" spc="-1">
              <a:latin typeface="Arial"/>
            </a:endParaRPr>
          </a:p>
        </p:txBody>
      </p:sp>
      <p:sp>
        <p:nvSpPr>
          <p:cNvPr id="248" name="Line 35"/>
          <p:cNvSpPr/>
          <p:nvPr/>
        </p:nvSpPr>
        <p:spPr>
          <a:xfrm flipV="1">
            <a:off x="3236760" y="2352600"/>
            <a:ext cx="144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49" name="Line 36"/>
          <p:cNvSpPr/>
          <p:nvPr/>
        </p:nvSpPr>
        <p:spPr>
          <a:xfrm>
            <a:off x="4001760" y="2346120"/>
            <a:ext cx="180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0" name="CustomShape 37"/>
          <p:cNvSpPr/>
          <p:nvPr/>
        </p:nvSpPr>
        <p:spPr>
          <a:xfrm>
            <a:off x="3075120" y="2424240"/>
            <a:ext cx="1168200" cy="215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1" name="CustomShape 38"/>
          <p:cNvSpPr/>
          <p:nvPr/>
        </p:nvSpPr>
        <p:spPr>
          <a:xfrm>
            <a:off x="3714840" y="2428920"/>
            <a:ext cx="1007640" cy="336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Под-</a:t>
            </a:r>
            <a:endParaRPr lang="ru-RU" sz="800" b="0" strike="noStrike" spc="-1">
              <a:latin typeface="Arial"/>
            </a:endParaRPr>
          </a:p>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2" name="Line 39"/>
          <p:cNvSpPr/>
          <p:nvPr/>
        </p:nvSpPr>
        <p:spPr>
          <a:xfrm flipV="1">
            <a:off x="4025880" y="233352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3" name="Line 40"/>
          <p:cNvSpPr/>
          <p:nvPr/>
        </p:nvSpPr>
        <p:spPr>
          <a:xfrm flipV="1">
            <a:off x="4431960" y="2341440"/>
            <a:ext cx="180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4" name="Line 41"/>
          <p:cNvSpPr/>
          <p:nvPr/>
        </p:nvSpPr>
        <p:spPr>
          <a:xfrm flipV="1">
            <a:off x="5187600" y="2349360"/>
            <a:ext cx="1800" cy="150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5" name="Line 42"/>
          <p:cNvSpPr/>
          <p:nvPr/>
        </p:nvSpPr>
        <p:spPr>
          <a:xfrm flipV="1">
            <a:off x="4468680" y="236196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6" name="Line 43"/>
          <p:cNvSpPr/>
          <p:nvPr/>
        </p:nvSpPr>
        <p:spPr>
          <a:xfrm>
            <a:off x="4431960" y="2487600"/>
            <a:ext cx="75564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7" name="Line 44"/>
          <p:cNvSpPr/>
          <p:nvPr/>
        </p:nvSpPr>
        <p:spPr>
          <a:xfrm>
            <a:off x="4025880" y="2479320"/>
            <a:ext cx="3855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8" name="Line 45"/>
          <p:cNvSpPr/>
          <p:nvPr/>
        </p:nvSpPr>
        <p:spPr>
          <a:xfrm flipV="1">
            <a:off x="3257280" y="2463480"/>
            <a:ext cx="730440" cy="28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9" name="CustomShape 46"/>
          <p:cNvSpPr/>
          <p:nvPr/>
        </p:nvSpPr>
        <p:spPr>
          <a:xfrm>
            <a:off x="4356000" y="2432160"/>
            <a:ext cx="1033200" cy="701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Основное                                                                                    мероприятие</a:t>
            </a:r>
            <a:endParaRPr lang="ru-RU" sz="800" b="0" strike="noStrike" spc="-1">
              <a:latin typeface="Arial"/>
            </a:endParaRPr>
          </a:p>
        </p:txBody>
      </p:sp>
      <p:sp>
        <p:nvSpPr>
          <p:cNvPr id="260" name="Line 47"/>
          <p:cNvSpPr/>
          <p:nvPr/>
        </p:nvSpPr>
        <p:spPr>
          <a:xfrm>
            <a:off x="5238720" y="2787480"/>
            <a:ext cx="193500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1" name="Line 48"/>
          <p:cNvSpPr/>
          <p:nvPr/>
        </p:nvSpPr>
        <p:spPr>
          <a:xfrm>
            <a:off x="7178400" y="244620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2" name="Line 49"/>
          <p:cNvSpPr/>
          <p:nvPr/>
        </p:nvSpPr>
        <p:spPr>
          <a:xfrm>
            <a:off x="5254560" y="2446200"/>
            <a:ext cx="144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3" name="CustomShape 50"/>
          <p:cNvSpPr/>
          <p:nvPr/>
        </p:nvSpPr>
        <p:spPr>
          <a:xfrm>
            <a:off x="5581800" y="2803680"/>
            <a:ext cx="12600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Направление расходов</a:t>
            </a:r>
            <a:endParaRPr lang="ru-RU" sz="800" b="0" strike="noStrike" spc="-1">
              <a:latin typeface="Arial"/>
            </a:endParaRPr>
          </a:p>
        </p:txBody>
      </p:sp>
      <p:sp>
        <p:nvSpPr>
          <p:cNvPr id="264" name="CustomShape 51"/>
          <p:cNvSpPr/>
          <p:nvPr/>
        </p:nvSpPr>
        <p:spPr>
          <a:xfrm>
            <a:off x="3138480" y="2732040"/>
            <a:ext cx="2115720" cy="367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Программное</a:t>
            </a:r>
            <a:r>
              <a:rPr lang="ru-RU" sz="900" b="0" strike="noStrike" spc="-1">
                <a:solidFill>
                  <a:srgbClr val="000000"/>
                </a:solidFill>
                <a:latin typeface="Tahoma"/>
                <a:ea typeface="Microsoft YaHei"/>
              </a:rPr>
              <a:t> (непрограммное)</a:t>
            </a:r>
            <a:endParaRPr lang="ru-RU" sz="900" b="0" strike="noStrike" spc="-1">
              <a:latin typeface="Arial"/>
            </a:endParaRPr>
          </a:p>
          <a:p>
            <a:pPr algn="ctr">
              <a:lnSpc>
                <a:spcPct val="100000"/>
              </a:lnSpc>
            </a:pPr>
            <a:r>
              <a:rPr lang="ru-RU" sz="900" b="0" strike="noStrike" spc="-1">
                <a:solidFill>
                  <a:srgbClr val="000000"/>
                </a:solidFill>
                <a:latin typeface="Tahoma"/>
                <a:ea typeface="Microsoft YaHei"/>
              </a:rPr>
              <a:t> направление</a:t>
            </a:r>
            <a:endParaRPr lang="ru-RU" sz="900" b="0" strike="noStrike" spc="-1">
              <a:latin typeface="Arial"/>
            </a:endParaRPr>
          </a:p>
        </p:txBody>
      </p:sp>
      <p:sp>
        <p:nvSpPr>
          <p:cNvPr id="265" name="Line 52"/>
          <p:cNvSpPr/>
          <p:nvPr/>
        </p:nvSpPr>
        <p:spPr>
          <a:xfrm flipV="1">
            <a:off x="724356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6" name="Line 53"/>
          <p:cNvSpPr/>
          <p:nvPr/>
        </p:nvSpPr>
        <p:spPr>
          <a:xfrm>
            <a:off x="7243560" y="1436400"/>
            <a:ext cx="11527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7" name="Line 54"/>
          <p:cNvSpPr/>
          <p:nvPr/>
        </p:nvSpPr>
        <p:spPr>
          <a:xfrm>
            <a:off x="8396280" y="1436400"/>
            <a:ext cx="144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8" name="CustomShape 55"/>
          <p:cNvSpPr/>
          <p:nvPr/>
        </p:nvSpPr>
        <p:spPr>
          <a:xfrm>
            <a:off x="7300800" y="1204920"/>
            <a:ext cx="99504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Вид расходов</a:t>
            </a:r>
            <a:endParaRPr lang="ru-RU" sz="900" b="0" strike="noStrike" spc="-1">
              <a:latin typeface="Arial"/>
            </a:endParaRPr>
          </a:p>
        </p:txBody>
      </p:sp>
      <p:sp>
        <p:nvSpPr>
          <p:cNvPr id="269" name="CustomShape 56"/>
          <p:cNvSpPr/>
          <p:nvPr/>
        </p:nvSpPr>
        <p:spPr>
          <a:xfrm>
            <a:off x="7242120" y="1712880"/>
            <a:ext cx="360000" cy="647280"/>
          </a:xfrm>
          <a:prstGeom prst="roundRect">
            <a:avLst>
              <a:gd name="adj" fmla="val 16667"/>
            </a:avLst>
          </a:prstGeom>
          <a:gradFill>
            <a:gsLst>
              <a:gs pos="0">
                <a:srgbClr val="B39FCA"/>
              </a:gs>
              <a:gs pos="100000">
                <a:srgbClr val="675B75"/>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0" name="CustomShape 57"/>
          <p:cNvSpPr/>
          <p:nvPr/>
        </p:nvSpPr>
        <p:spPr>
          <a:xfrm>
            <a:off x="7656480" y="1712880"/>
            <a:ext cx="360000" cy="647280"/>
          </a:xfrm>
          <a:prstGeom prst="roundRect">
            <a:avLst>
              <a:gd name="adj" fmla="val 16667"/>
            </a:avLst>
          </a:prstGeom>
          <a:gradFill>
            <a:gsLst>
              <a:gs pos="0">
                <a:srgbClr val="9595D0"/>
              </a:gs>
              <a:gs pos="100000">
                <a:srgbClr val="55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1" name="CustomShape 58"/>
          <p:cNvSpPr/>
          <p:nvPr/>
        </p:nvSpPr>
        <p:spPr>
          <a:xfrm>
            <a:off x="8072280" y="1716120"/>
            <a:ext cx="360000" cy="647280"/>
          </a:xfrm>
          <a:prstGeom prst="roundRect">
            <a:avLst>
              <a:gd name="adj" fmla="val 16667"/>
            </a:avLst>
          </a:prstGeom>
          <a:gradFill>
            <a:gsLst>
              <a:gs pos="0">
                <a:srgbClr val="C8C8FF"/>
              </a:gs>
              <a:gs pos="100000">
                <a:srgbClr val="74749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E0EC"/>
                </a:solidFill>
                <a:latin typeface="Calibri"/>
                <a:ea typeface="Microsoft YaHei"/>
              </a:rPr>
              <a:t>Х</a:t>
            </a:r>
            <a:endParaRPr lang="ru-RU" sz="3200" b="0" strike="noStrike" spc="-1">
              <a:latin typeface="Arial"/>
            </a:endParaRPr>
          </a:p>
        </p:txBody>
      </p:sp>
      <p:sp>
        <p:nvSpPr>
          <p:cNvPr id="272" name="Line 59"/>
          <p:cNvSpPr/>
          <p:nvPr/>
        </p:nvSpPr>
        <p:spPr>
          <a:xfrm flipV="1">
            <a:off x="724356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3" name="Line 60"/>
          <p:cNvSpPr/>
          <p:nvPr/>
        </p:nvSpPr>
        <p:spPr>
          <a:xfrm>
            <a:off x="724212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4" name="Line 61"/>
          <p:cNvSpPr/>
          <p:nvPr/>
        </p:nvSpPr>
        <p:spPr>
          <a:xfrm>
            <a:off x="76244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5" name="Line 62"/>
          <p:cNvSpPr/>
          <p:nvPr/>
        </p:nvSpPr>
        <p:spPr>
          <a:xfrm flipV="1">
            <a:off x="765324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6" name="Line 63"/>
          <p:cNvSpPr/>
          <p:nvPr/>
        </p:nvSpPr>
        <p:spPr>
          <a:xfrm>
            <a:off x="765144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7" name="Line 64"/>
          <p:cNvSpPr/>
          <p:nvPr/>
        </p:nvSpPr>
        <p:spPr>
          <a:xfrm>
            <a:off x="803412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8" name="Line 65"/>
          <p:cNvSpPr/>
          <p:nvPr/>
        </p:nvSpPr>
        <p:spPr>
          <a:xfrm flipV="1">
            <a:off x="8064360" y="2428560"/>
            <a:ext cx="1440" cy="37152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9" name="Line 66"/>
          <p:cNvSpPr/>
          <p:nvPr/>
        </p:nvSpPr>
        <p:spPr>
          <a:xfrm>
            <a:off x="806256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0" name="Line 67"/>
          <p:cNvSpPr/>
          <p:nvPr/>
        </p:nvSpPr>
        <p:spPr>
          <a:xfrm>
            <a:off x="84452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1" name="CustomShape 68"/>
          <p:cNvSpPr/>
          <p:nvPr/>
        </p:nvSpPr>
        <p:spPr>
          <a:xfrm>
            <a:off x="7172280" y="2808360"/>
            <a:ext cx="5076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2" name="CustomShape 69"/>
          <p:cNvSpPr/>
          <p:nvPr/>
        </p:nvSpPr>
        <p:spPr>
          <a:xfrm>
            <a:off x="7605720" y="2782800"/>
            <a:ext cx="49968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0" strike="noStrike" spc="-1">
                <a:solidFill>
                  <a:srgbClr val="000000"/>
                </a:solidFill>
                <a:latin typeface="Tahoma"/>
                <a:ea typeface="Microsoft YaHei"/>
              </a:rPr>
              <a:t>Под-</a:t>
            </a:r>
            <a:endParaRPr lang="ru-RU" sz="900" b="0" strike="noStrike" spc="-1">
              <a:latin typeface="Arial"/>
            </a:endParaRPr>
          </a:p>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3" name="CustomShape 70"/>
          <p:cNvSpPr/>
          <p:nvPr/>
        </p:nvSpPr>
        <p:spPr>
          <a:xfrm>
            <a:off x="8064360" y="2793960"/>
            <a:ext cx="42984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Эле-</a:t>
            </a:r>
            <a:endParaRPr lang="ru-RU" sz="800" b="0" strike="noStrike" spc="-1">
              <a:latin typeface="Arial"/>
            </a:endParaRPr>
          </a:p>
          <a:p>
            <a:pPr algn="ctr">
              <a:lnSpc>
                <a:spcPct val="100000"/>
              </a:lnSpc>
            </a:pPr>
            <a:r>
              <a:rPr lang="ru-RU" sz="900" b="0" strike="noStrike" spc="-1">
                <a:solidFill>
                  <a:srgbClr val="000000"/>
                </a:solidFill>
                <a:latin typeface="Tahoma"/>
                <a:ea typeface="Microsoft YaHei"/>
              </a:rPr>
              <a:t>мент</a:t>
            </a:r>
            <a:endParaRPr lang="ru-RU" sz="900" b="0" strike="noStrike" spc="-1">
              <a:latin typeface="Arial"/>
            </a:endParaRPr>
          </a:p>
        </p:txBody>
      </p:sp>
      <p:sp>
        <p:nvSpPr>
          <p:cNvPr id="284" name="CustomShape 71"/>
          <p:cNvSpPr/>
          <p:nvPr/>
        </p:nvSpPr>
        <p:spPr>
          <a:xfrm>
            <a:off x="2365200" y="1177920"/>
            <a:ext cx="8298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Подраздел</a:t>
            </a:r>
            <a:endParaRPr lang="ru-RU" sz="900" b="0" strike="noStrike" spc="-1">
              <a:latin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1"/>
          <p:cNvPicPr/>
          <p:nvPr/>
        </p:nvPicPr>
        <p:blipFill>
          <a:blip r:embed="rId3"/>
          <a:stretch/>
        </p:blipFill>
        <p:spPr>
          <a:xfrm>
            <a:off x="0" y="-30240"/>
            <a:ext cx="9143640" cy="725040"/>
          </a:xfrm>
          <a:prstGeom prst="rect">
            <a:avLst/>
          </a:prstGeom>
          <a:ln>
            <a:noFill/>
          </a:ln>
        </p:spPr>
      </p:pic>
      <p:pic>
        <p:nvPicPr>
          <p:cNvPr id="286" name="Picture 2"/>
          <p:cNvPicPr/>
          <p:nvPr/>
        </p:nvPicPr>
        <p:blipFill>
          <a:blip r:embed="rId4"/>
          <a:stretch/>
        </p:blipFill>
        <p:spPr>
          <a:xfrm>
            <a:off x="360360" y="693720"/>
            <a:ext cx="8521200" cy="2927160"/>
          </a:xfrm>
          <a:prstGeom prst="rect">
            <a:avLst/>
          </a:prstGeom>
          <a:ln>
            <a:noFill/>
          </a:ln>
        </p:spPr>
      </p:pic>
      <p:pic>
        <p:nvPicPr>
          <p:cNvPr id="287" name="Picture 3"/>
          <p:cNvPicPr/>
          <p:nvPr/>
        </p:nvPicPr>
        <p:blipFill>
          <a:blip r:embed="rId5"/>
          <a:stretch/>
        </p:blipFill>
        <p:spPr>
          <a:xfrm>
            <a:off x="79200" y="3621240"/>
            <a:ext cx="4827240" cy="5930640"/>
          </a:xfrm>
          <a:prstGeom prst="rect">
            <a:avLst/>
          </a:prstGeom>
          <a:ln>
            <a:noFill/>
          </a:ln>
        </p:spPr>
      </p:pic>
      <p:sp>
        <p:nvSpPr>
          <p:cNvPr id="288" name="CustomShape 1"/>
          <p:cNvSpPr/>
          <p:nvPr/>
        </p:nvSpPr>
        <p:spPr>
          <a:xfrm>
            <a:off x="260280" y="3838680"/>
            <a:ext cx="4463640" cy="2533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000" b="1" i="1" strike="noStrike" spc="-1">
                <a:solidFill>
                  <a:srgbClr val="000000"/>
                </a:solidFill>
                <a:latin typeface="Calibri"/>
                <a:ea typeface="Microsoft YaHei"/>
              </a:rPr>
              <a:t>Долговая нагрузка бюджета городского округа</a:t>
            </a:r>
            <a:endParaRPr lang="ru-RU" sz="2000" b="0" strike="noStrike" spc="-1">
              <a:latin typeface="Arial"/>
            </a:endParaRPr>
          </a:p>
          <a:p>
            <a:pPr algn="just">
              <a:lnSpc>
                <a:spcPct val="100000"/>
              </a:lnSpc>
            </a:pPr>
            <a:r>
              <a:rPr lang="ru-RU" sz="2000" b="0" strike="noStrike" spc="-1">
                <a:solidFill>
                  <a:srgbClr val="000000"/>
                </a:solidFill>
                <a:latin typeface="Calibri"/>
                <a:ea typeface="Microsoft YaHei"/>
              </a:rPr>
              <a:t>(отношение объема муниципального долга к доходам бюджета городского округа без учета безвозмездных перечислений и дополнительных нормативов от налога на доходы физических лиц).</a:t>
            </a:r>
            <a:endParaRPr lang="ru-RU" sz="20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1010221440"/>
              </p:ext>
            </p:extLst>
          </p:nvPr>
        </p:nvGraphicFramePr>
        <p:xfrm>
          <a:off x="5076056" y="3621240"/>
          <a:ext cx="3888432" cy="2965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icture 1"/>
          <p:cNvPicPr/>
          <p:nvPr/>
        </p:nvPicPr>
        <p:blipFill>
          <a:blip r:embed="rId3"/>
          <a:stretch/>
        </p:blipFill>
        <p:spPr>
          <a:xfrm>
            <a:off x="476100" y="639720"/>
            <a:ext cx="8191080" cy="6144840"/>
          </a:xfrm>
          <a:prstGeom prst="rect">
            <a:avLst/>
          </a:prstGeom>
          <a:ln>
            <a:noFill/>
          </a:ln>
        </p:spPr>
      </p:pic>
      <p:pic>
        <p:nvPicPr>
          <p:cNvPr id="291" name="Picture 2"/>
          <p:cNvPicPr/>
          <p:nvPr/>
        </p:nvPicPr>
        <p:blipFill>
          <a:blip r:embed="rId4"/>
          <a:stretch/>
        </p:blipFill>
        <p:spPr>
          <a:xfrm>
            <a:off x="2182680" y="274680"/>
            <a:ext cx="4204800" cy="2809440"/>
          </a:xfrm>
          <a:prstGeom prst="rect">
            <a:avLst/>
          </a:prstGeom>
          <a:ln>
            <a:noFill/>
          </a:ln>
        </p:spPr>
      </p:pic>
      <p:pic>
        <p:nvPicPr>
          <p:cNvPr id="292" name="Picture 3"/>
          <p:cNvPicPr/>
          <p:nvPr/>
        </p:nvPicPr>
        <p:blipFill>
          <a:blip r:embed="rId5"/>
          <a:stretch/>
        </p:blipFill>
        <p:spPr>
          <a:xfrm>
            <a:off x="49320" y="811080"/>
            <a:ext cx="2869920" cy="791640"/>
          </a:xfrm>
          <a:prstGeom prst="rect">
            <a:avLst/>
          </a:prstGeom>
          <a:ln>
            <a:noFill/>
          </a:ln>
        </p:spPr>
      </p:pic>
      <p:pic>
        <p:nvPicPr>
          <p:cNvPr id="293" name="Picture 4"/>
          <p:cNvPicPr/>
          <p:nvPr/>
        </p:nvPicPr>
        <p:blipFill>
          <a:blip r:embed="rId6"/>
          <a:stretch/>
        </p:blipFill>
        <p:spPr>
          <a:xfrm>
            <a:off x="0" y="-30240"/>
            <a:ext cx="9143640" cy="725040"/>
          </a:xfrm>
          <a:prstGeom prst="rect">
            <a:avLst/>
          </a:prstGeom>
          <a:ln>
            <a:noFill/>
          </a:ln>
        </p:spPr>
      </p:pic>
      <p:pic>
        <p:nvPicPr>
          <p:cNvPr id="294" name="Picture 5"/>
          <p:cNvPicPr/>
          <p:nvPr/>
        </p:nvPicPr>
        <p:blipFill>
          <a:blip r:embed="rId7"/>
          <a:stretch/>
        </p:blipFill>
        <p:spPr>
          <a:xfrm>
            <a:off x="6315120" y="871560"/>
            <a:ext cx="2804760" cy="755280"/>
          </a:xfrm>
          <a:prstGeom prst="rect">
            <a:avLst/>
          </a:prstGeom>
          <a:ln>
            <a:noFill/>
          </a:ln>
        </p:spPr>
      </p:pic>
      <p:pic>
        <p:nvPicPr>
          <p:cNvPr id="295" name="Picture 7"/>
          <p:cNvPicPr/>
          <p:nvPr/>
        </p:nvPicPr>
        <p:blipFill>
          <a:blip r:embed="rId8"/>
          <a:stretch/>
        </p:blipFill>
        <p:spPr>
          <a:xfrm>
            <a:off x="6480" y="1596960"/>
            <a:ext cx="2796840" cy="2028600"/>
          </a:xfrm>
          <a:prstGeom prst="rect">
            <a:avLst/>
          </a:prstGeom>
          <a:ln>
            <a:noFill/>
          </a:ln>
        </p:spPr>
      </p:pic>
      <p:sp>
        <p:nvSpPr>
          <p:cNvPr id="296" name="CustomShape 1"/>
          <p:cNvSpPr/>
          <p:nvPr/>
        </p:nvSpPr>
        <p:spPr>
          <a:xfrm>
            <a:off x="158760" y="1722600"/>
            <a:ext cx="2493720" cy="172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300" b="1" strike="noStrike" spc="-1" dirty="0">
                <a:solidFill>
                  <a:srgbClr val="000066"/>
                </a:solidFill>
                <a:latin typeface="Calibri"/>
                <a:ea typeface="Microsoft YaHei"/>
              </a:rPr>
              <a:t>Ставка налога – </a:t>
            </a:r>
            <a:r>
              <a:rPr lang="ru-RU" sz="1300" b="1" strike="noStrike" spc="-1" dirty="0">
                <a:solidFill>
                  <a:srgbClr val="C00000"/>
                </a:solidFill>
                <a:latin typeface="Calibri"/>
                <a:ea typeface="Microsoft YaHei"/>
              </a:rPr>
              <a:t>13%</a:t>
            </a:r>
            <a:r>
              <a:rPr lang="ru-RU" sz="1300" b="1" strike="noStrike" spc="-1" dirty="0">
                <a:solidFill>
                  <a:srgbClr val="17375E"/>
                </a:solidFill>
                <a:latin typeface="Calibri"/>
                <a:ea typeface="Microsoft YaHei"/>
              </a:rPr>
              <a:t>.</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В отдельный случаях: </a:t>
            </a:r>
            <a:r>
              <a:rPr lang="ru-RU" sz="1300" b="1" strike="noStrike" spc="-1" dirty="0">
                <a:solidFill>
                  <a:srgbClr val="C00000"/>
                </a:solidFill>
                <a:latin typeface="Calibri"/>
                <a:ea typeface="Microsoft YaHei"/>
              </a:rPr>
              <a:t>9%,30%,35% </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 224 Налогового кодекса РФ)</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бюджет ГО «Вуктыл» в размере </a:t>
            </a:r>
            <a:r>
              <a:rPr lang="ru-RU" sz="1300" b="1" strike="noStrike" spc="-1" dirty="0" smtClean="0">
                <a:solidFill>
                  <a:srgbClr val="000066"/>
                </a:solidFill>
                <a:latin typeface="Calibri"/>
                <a:ea typeface="Microsoft YaHei"/>
              </a:rPr>
              <a:t>            42,1</a:t>
            </a:r>
            <a:r>
              <a:rPr lang="ru-RU" sz="1300" b="1" strike="noStrike" spc="-1" dirty="0">
                <a:solidFill>
                  <a:srgbClr val="000066"/>
                </a:solidFill>
                <a:latin typeface="Calibri"/>
                <a:ea typeface="Microsoft YaHei"/>
              </a:rPr>
              <a:t>% (2019г.), 38,2% (2020г.), 37,5% (2021г.)</a:t>
            </a:r>
            <a:endParaRPr lang="ru-RU" sz="1300" b="0" strike="noStrike" spc="-1" dirty="0">
              <a:latin typeface="Arial"/>
            </a:endParaRPr>
          </a:p>
        </p:txBody>
      </p:sp>
      <p:pic>
        <p:nvPicPr>
          <p:cNvPr id="297" name="Picture 10"/>
          <p:cNvPicPr/>
          <p:nvPr/>
        </p:nvPicPr>
        <p:blipFill>
          <a:blip r:embed="rId9"/>
          <a:stretch/>
        </p:blipFill>
        <p:spPr>
          <a:xfrm>
            <a:off x="6192720" y="1652760"/>
            <a:ext cx="2993760" cy="1657080"/>
          </a:xfrm>
          <a:prstGeom prst="rect">
            <a:avLst/>
          </a:prstGeom>
          <a:ln>
            <a:noFill/>
          </a:ln>
        </p:spPr>
      </p:pic>
      <p:sp>
        <p:nvSpPr>
          <p:cNvPr id="298" name="CustomShape 2"/>
          <p:cNvSpPr/>
          <p:nvPr/>
        </p:nvSpPr>
        <p:spPr>
          <a:xfrm>
            <a:off x="6324480" y="1755720"/>
            <a:ext cx="2730240" cy="1396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17375E"/>
                </a:solidFill>
                <a:latin typeface="Calibri"/>
                <a:ea typeface="Microsoft YaHei"/>
              </a:rPr>
              <a:t> </a:t>
            </a:r>
            <a:endParaRPr lang="ru-RU" sz="1600" b="0" strike="noStrike" spc="-1">
              <a:latin typeface="Arial"/>
            </a:endParaRPr>
          </a:p>
          <a:p>
            <a:pPr algn="ctr">
              <a:lnSpc>
                <a:spcPct val="100000"/>
              </a:lnSpc>
            </a:pPr>
            <a:r>
              <a:rPr lang="ru-RU" sz="1300" b="1" strike="noStrike" spc="-1">
                <a:solidFill>
                  <a:srgbClr val="000066"/>
                </a:solidFill>
                <a:latin typeface="Calibri"/>
                <a:ea typeface="Microsoft YaHei"/>
              </a:rPr>
              <a:t>Исчисляется исходя из кадастровой стоимости объектов налогообложения </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по ставкам </a:t>
            </a:r>
            <a:r>
              <a:rPr lang="ru-RU" sz="1300" b="1" strike="noStrike" spc="-1">
                <a:solidFill>
                  <a:srgbClr val="C00000"/>
                </a:solidFill>
                <a:latin typeface="Calibri"/>
                <a:ea typeface="Microsoft YaHei"/>
              </a:rPr>
              <a:t>от 0,1 до 2%</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Налог поступает в  местный бюджет в объеме 100%</a:t>
            </a:r>
            <a:endParaRPr lang="ru-RU" sz="1300" b="0" strike="noStrike" spc="-1">
              <a:latin typeface="Arial"/>
            </a:endParaRPr>
          </a:p>
          <a:p>
            <a:pPr algn="ctr">
              <a:lnSpc>
                <a:spcPct val="100000"/>
              </a:lnSpc>
            </a:pPr>
            <a:endParaRPr lang="ru-RU" sz="1300" b="0" strike="noStrike" spc="-1">
              <a:latin typeface="Arial"/>
            </a:endParaRPr>
          </a:p>
          <a:p>
            <a:pPr algn="ctr">
              <a:lnSpc>
                <a:spcPct val="100000"/>
              </a:lnSpc>
            </a:pPr>
            <a:endParaRPr lang="ru-RU" sz="1300" b="0" strike="noStrike" spc="-1">
              <a:latin typeface="Arial"/>
            </a:endParaRPr>
          </a:p>
        </p:txBody>
      </p:sp>
      <p:pic>
        <p:nvPicPr>
          <p:cNvPr id="299" name="Picture 12"/>
          <p:cNvPicPr/>
          <p:nvPr/>
        </p:nvPicPr>
        <p:blipFill>
          <a:blip r:embed="rId10"/>
          <a:stretch/>
        </p:blipFill>
        <p:spPr>
          <a:xfrm>
            <a:off x="165240" y="3584520"/>
            <a:ext cx="2468160" cy="536040"/>
          </a:xfrm>
          <a:prstGeom prst="rect">
            <a:avLst/>
          </a:prstGeom>
          <a:ln>
            <a:noFill/>
          </a:ln>
        </p:spPr>
      </p:pic>
      <p:pic>
        <p:nvPicPr>
          <p:cNvPr id="300" name="Picture 13"/>
          <p:cNvPicPr/>
          <p:nvPr/>
        </p:nvPicPr>
        <p:blipFill>
          <a:blip r:embed="rId11"/>
          <a:stretch/>
        </p:blipFill>
        <p:spPr>
          <a:xfrm>
            <a:off x="6340320" y="3352680"/>
            <a:ext cx="2754000" cy="682200"/>
          </a:xfrm>
          <a:prstGeom prst="rect">
            <a:avLst/>
          </a:prstGeom>
          <a:ln>
            <a:noFill/>
          </a:ln>
        </p:spPr>
      </p:pic>
      <p:pic>
        <p:nvPicPr>
          <p:cNvPr id="301" name="Picture 14"/>
          <p:cNvPicPr/>
          <p:nvPr/>
        </p:nvPicPr>
        <p:blipFill>
          <a:blip r:embed="rId12"/>
          <a:stretch/>
        </p:blipFill>
        <p:spPr>
          <a:xfrm>
            <a:off x="2603520" y="2023920"/>
            <a:ext cx="3741480" cy="2425320"/>
          </a:xfrm>
          <a:prstGeom prst="rect">
            <a:avLst/>
          </a:prstGeom>
          <a:ln>
            <a:noFill/>
          </a:ln>
        </p:spPr>
      </p:pic>
      <p:pic>
        <p:nvPicPr>
          <p:cNvPr id="302" name="Picture 16"/>
          <p:cNvPicPr/>
          <p:nvPr/>
        </p:nvPicPr>
        <p:blipFill>
          <a:blip r:embed="rId13"/>
          <a:stretch/>
        </p:blipFill>
        <p:spPr>
          <a:xfrm>
            <a:off x="-55440" y="4065480"/>
            <a:ext cx="4096800" cy="2749320"/>
          </a:xfrm>
          <a:prstGeom prst="rect">
            <a:avLst/>
          </a:prstGeom>
          <a:ln>
            <a:noFill/>
          </a:ln>
        </p:spPr>
      </p:pic>
      <p:sp>
        <p:nvSpPr>
          <p:cNvPr id="303" name="CustomShape 3"/>
          <p:cNvSpPr/>
          <p:nvPr/>
        </p:nvSpPr>
        <p:spPr>
          <a:xfrm>
            <a:off x="1303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dirty="0" smtClean="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r>
              <a:rPr lang="ru-RU" sz="1300" b="1" strike="noStrike" spc="-1" dirty="0" smtClean="0">
                <a:solidFill>
                  <a:srgbClr val="000066"/>
                </a:solidFill>
                <a:latin typeface="Calibri"/>
                <a:ea typeface="Microsoft YaHei"/>
              </a:rPr>
              <a:t>Налоговая </a:t>
            </a:r>
            <a:r>
              <a:rPr lang="ru-RU" sz="1300" b="1" strike="noStrike" spc="-1" dirty="0">
                <a:solidFill>
                  <a:srgbClr val="000066"/>
                </a:solidFill>
                <a:latin typeface="Calibri"/>
                <a:ea typeface="Microsoft YaHei"/>
              </a:rPr>
              <a:t>база определяется в отношении каждого земельного участка как его кадастровая стоимость.</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Ставки налога  </a:t>
            </a:r>
            <a:r>
              <a:rPr lang="ru-RU" sz="1300" b="1" strike="noStrike" spc="-1" dirty="0">
                <a:solidFill>
                  <a:srgbClr val="C00000"/>
                </a:solidFill>
                <a:latin typeface="Calibri"/>
                <a:ea typeface="Microsoft YaHei"/>
              </a:rPr>
              <a:t>от 0,3% до 1,5% </a:t>
            </a:r>
            <a:r>
              <a:rPr lang="ru-RU" sz="1300" b="1" strike="noStrike" spc="-1" dirty="0">
                <a:solidFill>
                  <a:srgbClr val="000066"/>
                </a:solidFill>
                <a:latin typeface="Calibri"/>
                <a:ea typeface="Microsoft YaHei"/>
              </a:rPr>
              <a:t>устанавливаются нормативными правовыми актами представительных органов муниципальных образований в зависимости от вида разрешенного использования земельного участка.</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местный бюджет</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 в объеме </a:t>
            </a:r>
            <a:r>
              <a:rPr lang="ru-RU" sz="1300" b="1" strike="noStrike" spc="-1" dirty="0">
                <a:solidFill>
                  <a:srgbClr val="C00000"/>
                </a:solidFill>
                <a:latin typeface="Calibri"/>
                <a:ea typeface="Microsoft YaHei"/>
              </a:rPr>
              <a:t>100%</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p:txBody>
      </p:sp>
      <p:pic>
        <p:nvPicPr>
          <p:cNvPr id="304" name="Picture 19"/>
          <p:cNvPicPr/>
          <p:nvPr/>
        </p:nvPicPr>
        <p:blipFill>
          <a:blip r:embed="rId14"/>
          <a:stretch/>
        </p:blipFill>
        <p:spPr>
          <a:xfrm>
            <a:off x="5029200" y="4065480"/>
            <a:ext cx="4095360" cy="2749320"/>
          </a:xfrm>
          <a:prstGeom prst="rect">
            <a:avLst/>
          </a:prstGeom>
          <a:ln>
            <a:noFill/>
          </a:ln>
        </p:spPr>
      </p:pic>
      <p:sp>
        <p:nvSpPr>
          <p:cNvPr id="305" name="CustomShape 4"/>
          <p:cNvSpPr/>
          <p:nvPr/>
        </p:nvSpPr>
        <p:spPr>
          <a:xfrm>
            <a:off x="52135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306" name="CustomShape 5"/>
          <p:cNvSpPr/>
          <p:nvPr/>
        </p:nvSpPr>
        <p:spPr>
          <a:xfrm>
            <a:off x="5127480" y="4257720"/>
            <a:ext cx="4016160" cy="249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300" b="1" strike="noStrike" spc="-1">
                <a:solidFill>
                  <a:srgbClr val="000066"/>
                </a:solidFill>
                <a:latin typeface="Calibri"/>
                <a:ea typeface="Microsoft YaHei"/>
              </a:rPr>
              <a:t>       Налоговая база определяется в отношении транспортных средств, имеющих двигатели, как мощность двигателя транспортного средства. </a:t>
            </a:r>
            <a:endParaRPr lang="ru-RU" sz="1300" b="0" strike="noStrike" spc="-1">
              <a:latin typeface="Arial"/>
            </a:endParaRPr>
          </a:p>
          <a:p>
            <a:pPr algn="just">
              <a:lnSpc>
                <a:spcPct val="100000"/>
              </a:lnSpc>
            </a:pPr>
            <a:r>
              <a:rPr lang="ru-RU" sz="1300" b="1" strike="noStrike" spc="-1">
                <a:solidFill>
                  <a:srgbClr val="000066"/>
                </a:solidFill>
                <a:latin typeface="Calibri"/>
                <a:ea typeface="Microsoft YaHei"/>
              </a:rPr>
              <a:t>     Ставки налога устанавливаются законом Республики Коми «О транспортном налоге» в зависимости от мощности двигателя, тяги реактивного двигателя или валовой вместимости транспортного средства. </a:t>
            </a:r>
            <a:endParaRPr lang="ru-RU" sz="1300" b="0" strike="noStrike" spc="-1">
              <a:latin typeface="Arial"/>
            </a:endParaRPr>
          </a:p>
          <a:p>
            <a:pPr>
              <a:lnSpc>
                <a:spcPct val="100000"/>
              </a:lnSpc>
            </a:pPr>
            <a:r>
              <a:rPr lang="ru-RU" sz="1300" b="1" strike="noStrike" spc="-1">
                <a:solidFill>
                  <a:srgbClr val="000066"/>
                </a:solidFill>
                <a:latin typeface="Calibri"/>
                <a:ea typeface="Microsoft YaHei"/>
              </a:rPr>
              <a:t>       Налог поступает в республиканский бюджет Республики Коми в объеме </a:t>
            </a:r>
            <a:r>
              <a:rPr lang="ru-RU" sz="1300" b="1" strike="noStrike" spc="-1">
                <a:solidFill>
                  <a:srgbClr val="C00000"/>
                </a:solidFill>
                <a:latin typeface="Calibri"/>
                <a:ea typeface="Microsoft YaHei"/>
              </a:rPr>
              <a:t>100%</a:t>
            </a:r>
            <a:endParaRPr lang="ru-RU" sz="1300" b="0" strike="noStrike" spc="-1">
              <a:latin typeface="Arial"/>
            </a:endParaRPr>
          </a:p>
          <a:p>
            <a:pPr>
              <a:lnSpc>
                <a:spcPct val="100000"/>
              </a:lnSpc>
            </a:pPr>
            <a:endParaRPr lang="ru-RU" sz="1300" b="0" strike="noStrike" spc="-1">
              <a:latin typeface="Arial"/>
            </a:endParaRPr>
          </a:p>
          <a:p>
            <a:pPr>
              <a:lnSpc>
                <a:spcPct val="100000"/>
              </a:lnSpc>
            </a:pPr>
            <a:endParaRPr lang="ru-RU" sz="1300" b="0" strike="noStrike" spc="-1">
              <a:latin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0" y="0"/>
            <a:ext cx="9144000" cy="47667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ru-RU" altLang="ru-RU" sz="2000" b="1" dirty="0">
                <a:ln w="10541" cmpd="sng">
                  <a:solidFill>
                    <a:srgbClr val="7D7D7D">
                      <a:tint val="100000"/>
                      <a:shade val="100000"/>
                      <a:satMod val="110000"/>
                    </a:srgbClr>
                  </a:solidFill>
                  <a:prstDash val="solid"/>
                </a:ln>
                <a:solidFill>
                  <a:srgbClr val="0000FF"/>
                </a:solidFill>
                <a:latin typeface="Times New Roman" panose="02020603050405020304" pitchFamily="18" charset="0"/>
                <a:cs typeface="Times New Roman" panose="02020603050405020304" pitchFamily="18" charset="0"/>
              </a:rPr>
              <a:t>Основные налогоплательщики</a:t>
            </a:r>
          </a:p>
        </p:txBody>
      </p:sp>
      <p:pic>
        <p:nvPicPr>
          <p:cNvPr id="1028" name="Picture 4" descr="https://nakubani.gazprom.ru/d/textpage/51/81/3_gd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183" y="620688"/>
            <a:ext cx="3600400" cy="200382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34" name="Picture 10" descr="https://siyanie-severa.ru/files/Image/22%28455%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68" y="2852936"/>
            <a:ext cx="3190117" cy="15012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2" name="Группа 1"/>
          <p:cNvGrpSpPr/>
          <p:nvPr/>
        </p:nvGrpSpPr>
        <p:grpSpPr>
          <a:xfrm>
            <a:off x="173191" y="620688"/>
            <a:ext cx="8712852" cy="6079702"/>
            <a:chOff x="173191" y="620688"/>
            <a:chExt cx="8712852" cy="6079702"/>
          </a:xfrm>
        </p:grpSpPr>
        <p:pic>
          <p:nvPicPr>
            <p:cNvPr id="1032" name="Picture 8" descr="https://avatars.mds.yandex.net/get-altay/813485/2a0000015ea941aa2a2bf0ecfc6d9a322e62/XX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8144" y="620688"/>
              <a:ext cx="3017899" cy="21101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6" name="Picture 12" descr="https://i.ytimg.com/vi/mftNXABrHhw/maxresdefaul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9660" y="4737528"/>
              <a:ext cx="3456383" cy="1944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8" name="Picture 14" descr="https://www.gidgor.ru/upload/iblock/bd2/bd2f5ff9fe8b76fc316f3fa8495af51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3191" y="4632731"/>
              <a:ext cx="3456384" cy="206765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Овал 5"/>
            <p:cNvSpPr/>
            <p:nvPr/>
          </p:nvSpPr>
          <p:spPr>
            <a:xfrm>
              <a:off x="5868144" y="2924945"/>
              <a:ext cx="2736304" cy="1429222"/>
            </a:xfrm>
            <a:prstGeom prst="ellipse">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ООО «ГСП-7»</a:t>
              </a:r>
            </a:p>
          </p:txBody>
        </p:sp>
        <p:sp>
          <p:nvSpPr>
            <p:cNvPr id="8" name="TextBox 7"/>
            <p:cNvSpPr txBox="1"/>
            <p:nvPr/>
          </p:nvSpPr>
          <p:spPr>
            <a:xfrm>
              <a:off x="3424980" y="2324159"/>
              <a:ext cx="2376264" cy="2585323"/>
            </a:xfrm>
            <a:prstGeom prst="rect">
              <a:avLst/>
            </a:prstGeom>
            <a:noFill/>
          </p:spPr>
          <p:txBody>
            <a:bodyPr wrap="square" rtlCol="0">
              <a:spAutoFit/>
            </a:bodyPr>
            <a:lstStyle/>
            <a:p>
              <a:pPr algn="ctr"/>
              <a:r>
                <a:rPr lang="ru-RU" dirty="0" smtClean="0">
                  <a:solidFill>
                    <a:srgbClr val="0000FF"/>
                  </a:solidFill>
                  <a:latin typeface="Times New Roman" panose="02020603050405020304" pitchFamily="18" charset="0"/>
                  <a:cs typeface="Times New Roman" panose="02020603050405020304" pitchFamily="18" charset="0"/>
                </a:rPr>
                <a:t>Доля основных</a:t>
              </a:r>
            </a:p>
            <a:p>
              <a:pPr algn="ctr"/>
              <a:r>
                <a:rPr lang="ru-RU" dirty="0" smtClean="0">
                  <a:solidFill>
                    <a:srgbClr val="0000FF"/>
                  </a:solidFill>
                  <a:latin typeface="Times New Roman" panose="02020603050405020304" pitchFamily="18" charset="0"/>
                  <a:cs typeface="Times New Roman" panose="02020603050405020304" pitchFamily="18" charset="0"/>
                </a:rPr>
                <a:t> налогоплательщиков, обеспечивающих наиболее крупные</a:t>
              </a:r>
            </a:p>
            <a:p>
              <a:pPr algn="ctr"/>
              <a:r>
                <a:rPr lang="ru-RU" dirty="0" smtClean="0">
                  <a:solidFill>
                    <a:srgbClr val="0000FF"/>
                  </a:solidFill>
                  <a:latin typeface="Times New Roman" panose="02020603050405020304" pitchFamily="18" charset="0"/>
                  <a:cs typeface="Times New Roman" panose="02020603050405020304" pitchFamily="18" charset="0"/>
                </a:rPr>
                <a:t>поступления налогов в бюджет </a:t>
              </a:r>
            </a:p>
            <a:p>
              <a:pPr algn="ctr"/>
              <a:r>
                <a:rPr lang="ru-RU" dirty="0" smtClean="0">
                  <a:solidFill>
                    <a:srgbClr val="0000FF"/>
                  </a:solidFill>
                  <a:latin typeface="Times New Roman" panose="02020603050405020304" pitchFamily="18" charset="0"/>
                  <a:cs typeface="Times New Roman" panose="02020603050405020304" pitchFamily="18" charset="0"/>
                </a:rPr>
                <a:t>МО ГО «Вуктыл» </a:t>
              </a:r>
            </a:p>
            <a:p>
              <a:pPr algn="ctr"/>
              <a:r>
                <a:rPr lang="ru-RU" dirty="0" smtClean="0">
                  <a:solidFill>
                    <a:srgbClr val="0000FF"/>
                  </a:solidFill>
                  <a:latin typeface="Times New Roman" panose="02020603050405020304" pitchFamily="18" charset="0"/>
                  <a:cs typeface="Times New Roman" panose="02020603050405020304" pitchFamily="18" charset="0"/>
                </a:rPr>
                <a:t>составляет </a:t>
              </a:r>
            </a:p>
            <a:p>
              <a:pPr algn="ctr"/>
              <a:r>
                <a:rPr lang="ru-RU" b="1" dirty="0" smtClean="0">
                  <a:solidFill>
                    <a:srgbClr val="0000FF"/>
                  </a:solidFill>
                  <a:latin typeface="Times New Roman" panose="02020603050405020304" pitchFamily="18" charset="0"/>
                  <a:cs typeface="Times New Roman" panose="02020603050405020304" pitchFamily="18" charset="0"/>
                </a:rPr>
                <a:t>80,35%</a:t>
              </a:r>
              <a:endParaRPr lang="ru-RU" b="1" dirty="0">
                <a:solidFill>
                  <a:srgbClr val="0000FF"/>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5860800" y="1291320"/>
            <a:ext cx="29952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Бюджетная обеспеченность </a:t>
            </a:r>
            <a:endParaRPr lang="ru-RU" sz="1600" b="0" strike="noStrike" spc="-1" dirty="0">
              <a:latin typeface="Arial"/>
            </a:endParaRPr>
          </a:p>
          <a:p>
            <a:pPr algn="ctr">
              <a:lnSpc>
                <a:spcPct val="100000"/>
              </a:lnSpc>
            </a:pPr>
            <a:r>
              <a:rPr lang="ru-RU" sz="1600" b="1" strike="noStrike" spc="-1" dirty="0">
                <a:solidFill>
                  <a:srgbClr val="000000"/>
                </a:solidFill>
                <a:latin typeface="Times New Roman"/>
                <a:ea typeface="Microsoft YaHei"/>
              </a:rPr>
              <a:t>на 1 жителя, тыс</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sp>
        <p:nvSpPr>
          <p:cNvPr id="311" name="CustomShape 2"/>
          <p:cNvSpPr/>
          <p:nvPr/>
        </p:nvSpPr>
        <p:spPr>
          <a:xfrm>
            <a:off x="432000" y="3960000"/>
            <a:ext cx="3240000" cy="459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Численность населения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на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01.10.2021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года, </a:t>
            </a:r>
            <a:r>
              <a:rPr lang="ru-RU" sz="12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тыс.чел</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p:txBody>
      </p:sp>
      <p:sp>
        <p:nvSpPr>
          <p:cNvPr id="314" name="CustomShape 3"/>
          <p:cNvSpPr/>
          <p:nvPr/>
        </p:nvSpPr>
        <p:spPr>
          <a:xfrm>
            <a:off x="576000" y="1022760"/>
            <a:ext cx="36720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Доходы, расходы </a:t>
            </a:r>
            <a:r>
              <a:rPr lang="ru-RU" sz="1600" b="1" strike="noStrike" spc="-1" dirty="0" smtClean="0">
                <a:solidFill>
                  <a:srgbClr val="000000"/>
                </a:solidFill>
                <a:latin typeface="Times New Roman"/>
                <a:ea typeface="Microsoft YaHei"/>
              </a:rPr>
              <a:t>бюджетов </a:t>
            </a:r>
            <a:r>
              <a:rPr lang="ru-RU" sz="1600" b="1" strike="noStrike" spc="-1" dirty="0">
                <a:solidFill>
                  <a:srgbClr val="000000"/>
                </a:solidFill>
                <a:latin typeface="Times New Roman"/>
                <a:ea typeface="Microsoft YaHei"/>
              </a:rPr>
              <a:t>городских округов на </a:t>
            </a:r>
            <a:r>
              <a:rPr lang="ru-RU" sz="1600" b="1" strike="noStrike" spc="-1" dirty="0" smtClean="0">
                <a:solidFill>
                  <a:srgbClr val="000000"/>
                </a:solidFill>
                <a:latin typeface="Times New Roman"/>
                <a:ea typeface="Microsoft YaHei"/>
              </a:rPr>
              <a:t>01.10.2021г.,  </a:t>
            </a:r>
            <a:r>
              <a:rPr lang="ru-RU" sz="1600" b="1" strike="noStrike" spc="-1" dirty="0">
                <a:solidFill>
                  <a:srgbClr val="000000"/>
                </a:solidFill>
                <a:latin typeface="Times New Roman"/>
                <a:ea typeface="Microsoft YaHei"/>
              </a:rPr>
              <a:t>млн</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682212023"/>
              </p:ext>
            </p:extLst>
          </p:nvPr>
        </p:nvGraphicFramePr>
        <p:xfrm>
          <a:off x="107504" y="1581660"/>
          <a:ext cx="4392488" cy="26078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Диаграмма 2"/>
          <p:cNvGraphicFramePr/>
          <p:nvPr>
            <p:extLst>
              <p:ext uri="{D42A27DB-BD31-4B8C-83A1-F6EECF244321}">
                <p14:modId xmlns:p14="http://schemas.microsoft.com/office/powerpoint/2010/main" val="1840633249"/>
              </p:ext>
            </p:extLst>
          </p:nvPr>
        </p:nvGraphicFramePr>
        <p:xfrm>
          <a:off x="179512" y="3442072"/>
          <a:ext cx="4248472" cy="34159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Диаграмма 3"/>
          <p:cNvGraphicFramePr/>
          <p:nvPr>
            <p:extLst>
              <p:ext uri="{D42A27DB-BD31-4B8C-83A1-F6EECF244321}">
                <p14:modId xmlns:p14="http://schemas.microsoft.com/office/powerpoint/2010/main" val="3541525328"/>
              </p:ext>
            </p:extLst>
          </p:nvPr>
        </p:nvGraphicFramePr>
        <p:xfrm>
          <a:off x="4572000" y="2113590"/>
          <a:ext cx="4727848" cy="4151820"/>
        </p:xfrm>
        <a:graphic>
          <a:graphicData uri="http://schemas.openxmlformats.org/drawingml/2006/chart">
            <c:chart xmlns:c="http://schemas.openxmlformats.org/drawingml/2006/chart" xmlns:r="http://schemas.openxmlformats.org/officeDocument/2006/relationships" r:id="rId5"/>
          </a:graphicData>
        </a:graphic>
      </p:graphicFrame>
      <p:sp>
        <p:nvSpPr>
          <p:cNvPr id="11" name="Заголовок 1"/>
          <p:cNvSpPr txBox="1">
            <a:spLocks/>
          </p:cNvSpPr>
          <p:nvPr/>
        </p:nvSpPr>
        <p:spPr>
          <a:xfrm>
            <a:off x="0" y="3852"/>
            <a:ext cx="9144000" cy="904868"/>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Сравнение параметров бюджета МО ГО «Вуктыл» с другими муниципальными образованиями Республики Коми</a:t>
            </a:r>
          </a:p>
          <a:p>
            <a:r>
              <a:rPr lang="ru-RU" sz="2000" b="1" spc="-1" dirty="0" smtClean="0">
                <a:solidFill>
                  <a:srgbClr val="21409A"/>
                </a:solidFill>
                <a:latin typeface="Times New Roman"/>
              </a:rPr>
              <a:t>на 01 октября 2021 года</a:t>
            </a:r>
            <a:endParaRPr lang="ru-RU" sz="2000" spc="-1" dirty="0">
              <a:latin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Picture 2"/>
          <p:cNvPicPr/>
          <p:nvPr/>
        </p:nvPicPr>
        <p:blipFill>
          <a:blip r:embed="rId3"/>
          <a:stretch/>
        </p:blipFill>
        <p:spPr>
          <a:xfrm>
            <a:off x="0" y="-30240"/>
            <a:ext cx="9143640" cy="725040"/>
          </a:xfrm>
          <a:prstGeom prst="rect">
            <a:avLst/>
          </a:prstGeom>
          <a:ln>
            <a:noFill/>
          </a:ln>
        </p:spPr>
      </p:pic>
      <p:graphicFrame>
        <p:nvGraphicFramePr>
          <p:cNvPr id="6" name="Схема 5"/>
          <p:cNvGraphicFramePr/>
          <p:nvPr>
            <p:extLst>
              <p:ext uri="{D42A27DB-BD31-4B8C-83A1-F6EECF244321}">
                <p14:modId xmlns:p14="http://schemas.microsoft.com/office/powerpoint/2010/main" val="993438570"/>
              </p:ext>
            </p:extLst>
          </p:nvPr>
        </p:nvGraphicFramePr>
        <p:xfrm>
          <a:off x="143328" y="764704"/>
          <a:ext cx="8856984" cy="5949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7803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424935877"/>
              </p:ext>
            </p:extLst>
          </p:nvPr>
        </p:nvGraphicFramePr>
        <p:xfrm>
          <a:off x="179510" y="1124745"/>
          <a:ext cx="8784980" cy="5534556"/>
        </p:xfrm>
        <a:graphic>
          <a:graphicData uri="http://schemas.openxmlformats.org/drawingml/2006/table">
            <a:tbl>
              <a:tblPr firstRow="1" bandRow="1">
                <a:effectLst>
                  <a:innerShdw blurRad="114300">
                    <a:prstClr val="black"/>
                  </a:innerShdw>
                </a:effectLst>
                <a:tableStyleId>{21E4AEA4-8DFA-4A89-87EB-49C32662AFE0}</a:tableStyleId>
              </a:tblPr>
              <a:tblGrid>
                <a:gridCol w="3744418"/>
                <a:gridCol w="2160240"/>
                <a:gridCol w="1008112"/>
                <a:gridCol w="936104"/>
                <a:gridCol w="936106"/>
              </a:tblGrid>
              <a:tr h="359511">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txBody>
                  <a:tcPr marL="90000" marR="90000">
                    <a:solidFill>
                      <a:schemeClr val="accent2">
                        <a:lumMod val="60000"/>
                        <a:lumOff val="40000"/>
                      </a:schemeClr>
                    </a:solidFill>
                  </a:tcPr>
                </a:tc>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Нормативный </a:t>
                      </a: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акт</a:t>
                      </a:r>
                    </a:p>
                  </a:txBody>
                  <a:tcPr marL="90000" marR="90000">
                    <a:solidFill>
                      <a:schemeClr val="accent2">
                        <a:lumMod val="60000"/>
                        <a:lumOff val="40000"/>
                      </a:schemeClr>
                    </a:solidFill>
                  </a:tcPr>
                </a:tc>
                <a:tc gridSpan="3">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Процент зачисления</a:t>
                      </a:r>
                    </a:p>
                  </a:txBody>
                  <a:tcPr marL="90000" marR="90000">
                    <a:solidFill>
                      <a:schemeClr val="accent2">
                        <a:lumMod val="60000"/>
                        <a:lumOff val="40000"/>
                      </a:schemeClr>
                    </a:solidFill>
                  </a:tcPr>
                </a:tc>
                <a:tc hMerge="1">
                  <a:txBody>
                    <a:bodyPr/>
                    <a:lstStyle/>
                    <a:p>
                      <a:endParaRPr lang="ru-RU"/>
                    </a:p>
                  </a:txBody>
                  <a:tcPr marL="90000" marR="90000"/>
                </a:tc>
                <a:tc hMerge="1">
                  <a:txBody>
                    <a:bodyPr/>
                    <a:lstStyle/>
                    <a:p>
                      <a:endParaRPr lang="ru-RU"/>
                    </a:p>
                  </a:txBody>
                  <a:tcPr marL="90000" marR="90000"/>
                </a:tc>
              </a:tr>
              <a:tr h="359511">
                <a:tc vMerge="1">
                  <a:txBody>
                    <a:bodyPr/>
                    <a:lstStyle/>
                    <a:p>
                      <a:endParaRPr lang="ru-RU"/>
                    </a:p>
                  </a:txBody>
                  <a:tcPr marL="90000" marR="90000"/>
                </a:tc>
                <a:tc vMerge="1">
                  <a:txBody>
                    <a:bodyPr/>
                    <a:lstStyle/>
                    <a:p>
                      <a:endParaRPr lang="ru-RU"/>
                    </a:p>
                  </a:txBody>
                  <a:tcPr marL="90000" marR="90000"/>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2023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2024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solidFill>
                      <a:schemeClr val="accent2">
                        <a:lumMod val="60000"/>
                        <a:lumOff val="40000"/>
                      </a:schemeClr>
                    </a:solidFill>
                  </a:tcPr>
                </a:tc>
              </a:tr>
              <a:tr h="1212695">
                <a:tc>
                  <a:txBody>
                    <a:bodyPr/>
                    <a:lstStyle/>
                    <a:p>
                      <a:pPr algn="just">
                        <a:lnSpc>
                          <a:spcPct val="80000"/>
                        </a:lnSpc>
                      </a:pPr>
                      <a:endParaRPr lang="ru-RU" sz="1200" strike="noStrike" spc="-1" dirty="0">
                        <a:latin typeface="Times New Roman" panose="02020603050405020304" pitchFamily="18" charset="0"/>
                        <a:cs typeface="Times New Roman" panose="02020603050405020304" pitchFamily="18" charset="0"/>
                      </a:endParaRPr>
                    </a:p>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доходы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ч.2 ст.61.2 БК РФ</a:t>
                      </a:r>
                    </a:p>
                    <a:p>
                      <a:pPr marL="158760" indent="-158400" algn="just">
                        <a:lnSpc>
                          <a:spcPct val="80000"/>
                        </a:lnSpc>
                        <a:buClr>
                          <a:srgbClr val="000000"/>
                        </a:buClr>
                        <a:buFont typeface="Arial"/>
                        <a:buChar char="•"/>
                      </a:pPr>
                      <a:endParaRPr lang="ru-RU" sz="1200" strike="noStrike" spc="-1" dirty="0" smtClean="0">
                        <a:latin typeface="Times New Roman" panose="02020603050405020304" pitchFamily="18" charset="0"/>
                        <a:cs typeface="Times New Roman" panose="02020603050405020304" pitchFamily="18" charset="0"/>
                      </a:endParaRP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 1 ч.1 ст.11 Закона РК 88-РЗ</a:t>
                      </a: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Прил.11, 12 к проекту Закона РК  «О республиканском бюджете Республики Коми </a:t>
                      </a:r>
                      <a:r>
                        <a:rPr lang="ru-RU" sz="1200" strike="noStrike" spc="-1" dirty="0" smtClean="0">
                          <a:solidFill>
                            <a:schemeClr val="tx1"/>
                          </a:solidFill>
                          <a:latin typeface="Times New Roman" panose="02020603050405020304" pitchFamily="18" charset="0"/>
                          <a:cs typeface="Times New Roman" panose="02020603050405020304" pitchFamily="18" charset="0"/>
                        </a:rPr>
                        <a:t>на 2021-2023 годы»</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lnSpc>
                          <a:spcPct val="80000"/>
                        </a:lnSpc>
                      </a:pPr>
                      <a:r>
                        <a:rPr lang="ru-RU" sz="1200" i="1" strike="noStrike" spc="-1" dirty="0">
                          <a:effectLst/>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effectLst/>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effectLst/>
                          <a:latin typeface="Times New Roman" panose="02020603050405020304" pitchFamily="18" charset="0"/>
                          <a:cs typeface="Times New Roman" panose="02020603050405020304" pitchFamily="18" charset="0"/>
                        </a:rPr>
                        <a:t>5,0</a:t>
                      </a:r>
                      <a:r>
                        <a:rPr lang="ru-RU" sz="1200" i="1" strike="noStrike" spc="-1" dirty="0">
                          <a:effectLst/>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effectLst/>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effectLst/>
                          <a:uFillTx/>
                          <a:latin typeface="Times New Roman" panose="02020603050405020304" pitchFamily="18" charset="0"/>
                          <a:cs typeface="Times New Roman" panose="02020603050405020304" pitchFamily="18" charset="0"/>
                        </a:rPr>
                        <a:t>15,7%</a:t>
                      </a:r>
                      <a:endParaRPr lang="ru-RU" sz="1200" i="1" strike="noStrike" spc="-1" dirty="0">
                        <a:effectLst/>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35,7 %</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15,0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p>
                    <a:p>
                      <a:pPr algn="ctr">
                        <a:lnSpc>
                          <a:spcPct val="80000"/>
                        </a:lnSpc>
                      </a:pP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18,0%</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38,0 %</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18,4%</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38,4%</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Земельный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имущество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налог на вмененный доход для отдельных видов деятельности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сельскохозяйственный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взимаемый в связи с упрощенной системой налогообложения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п.2 ч.1 ст.11 Закона РК 88-РЗ</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Плата за негативное воздействие на окружающую среду</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использования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платных услуг, оказываемых муниципальными казенными учреждениями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
        <p:nvSpPr>
          <p:cNvPr id="5"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Норматив зачислений основных налоговых и неналоговых доходов в бюджет МО ГО «Вуктыл» на 2022 год и плановый период 2023 и 2024 годов </a:t>
            </a:r>
            <a:endParaRPr lang="ru-RU" sz="2000" spc="-1" dirty="0">
              <a:latin typeface="Arial"/>
            </a:endParaRPr>
          </a:p>
        </p:txBody>
      </p:sp>
    </p:spTree>
    <p:extLst>
      <p:ext uri="{BB962C8B-B14F-4D97-AF65-F5344CB8AC3E}">
        <p14:creationId xmlns:p14="http://schemas.microsoft.com/office/powerpoint/2010/main" val="3690130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1"/>
          <p:cNvPicPr/>
          <p:nvPr/>
        </p:nvPicPr>
        <p:blipFill>
          <a:blip r:embed="rId3"/>
          <a:stretch/>
        </p:blipFill>
        <p:spPr>
          <a:xfrm>
            <a:off x="0" y="0"/>
            <a:ext cx="9143640" cy="6857640"/>
          </a:xfrm>
          <a:prstGeom prst="rect">
            <a:avLst/>
          </a:prstGeom>
          <a:ln>
            <a:noFill/>
          </a:ln>
        </p:spPr>
      </p:pic>
      <p:pic>
        <p:nvPicPr>
          <p:cNvPr id="90" name="Picture 2"/>
          <p:cNvPicPr/>
          <p:nvPr/>
        </p:nvPicPr>
        <p:blipFill>
          <a:blip r:embed="rId4"/>
          <a:stretch/>
        </p:blipFill>
        <p:spPr>
          <a:xfrm>
            <a:off x="2495100" y="4237200"/>
            <a:ext cx="1901520" cy="3163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1" name="Picture 3"/>
          <p:cNvPicPr/>
          <p:nvPr/>
        </p:nvPicPr>
        <p:blipFill>
          <a:blip r:embed="rId5"/>
          <a:stretch/>
        </p:blipFill>
        <p:spPr>
          <a:xfrm>
            <a:off x="351540" y="1410840"/>
            <a:ext cx="2053800" cy="323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 name="Picture 4"/>
          <p:cNvPicPr/>
          <p:nvPr/>
        </p:nvPicPr>
        <p:blipFill>
          <a:blip r:embed="rId6"/>
          <a:stretch/>
        </p:blipFill>
        <p:spPr>
          <a:xfrm>
            <a:off x="4797360" y="738360"/>
            <a:ext cx="1888920" cy="274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3" name="CustomShape 1"/>
          <p:cNvSpPr/>
          <p:nvPr/>
        </p:nvSpPr>
        <p:spPr>
          <a:xfrm>
            <a:off x="395280" y="404640"/>
            <a:ext cx="40478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Бюджет играет центральную роль в экономике округа и решении различных проблем в его развитии. Внимательное изучение бюджета дает представление о намерениях власти, ее политике, распределении ею финансовых ресурсов.</a:t>
            </a:r>
            <a:endParaRPr lang="ru-RU" sz="1200" b="0" strike="noStrike" spc="-1">
              <a:latin typeface="Arial"/>
            </a:endParaRPr>
          </a:p>
        </p:txBody>
      </p:sp>
      <p:sp>
        <p:nvSpPr>
          <p:cNvPr id="94" name="CustomShape 2"/>
          <p:cNvSpPr/>
          <p:nvPr/>
        </p:nvSpPr>
        <p:spPr>
          <a:xfrm>
            <a:off x="2263680" y="1208160"/>
            <a:ext cx="254916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Благодаря анализу бюджета можно установить, как распределяются денежные средства, расходуются ли они </a:t>
            </a:r>
            <a:endParaRPr lang="ru-RU" sz="1200" b="0" strike="noStrike" spc="-1">
              <a:latin typeface="Arial"/>
            </a:endParaRPr>
          </a:p>
          <a:p>
            <a:pPr>
              <a:lnSpc>
                <a:spcPct val="100000"/>
              </a:lnSpc>
            </a:pPr>
            <a:r>
              <a:rPr lang="ru-RU" sz="1200" b="1" strike="noStrike" spc="-1">
                <a:solidFill>
                  <a:srgbClr val="1F497D"/>
                </a:solidFill>
                <a:latin typeface="Times New Roman"/>
                <a:ea typeface="Microsoft YaHei"/>
              </a:rPr>
              <a:t>по назначению.</a:t>
            </a:r>
            <a:endParaRPr lang="ru-RU" sz="1200" b="0" strike="noStrike" spc="-1">
              <a:latin typeface="Arial"/>
            </a:endParaRPr>
          </a:p>
        </p:txBody>
      </p:sp>
      <p:sp>
        <p:nvSpPr>
          <p:cNvPr id="95" name="CustomShape 3"/>
          <p:cNvSpPr/>
          <p:nvPr/>
        </p:nvSpPr>
        <p:spPr>
          <a:xfrm>
            <a:off x="2282760" y="2090880"/>
            <a:ext cx="22856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Контроль за местным бюджетом особенно уместен, если иметь в виду, что он формируется за счет граждан и организаций. </a:t>
            </a:r>
            <a:endParaRPr lang="ru-RU" sz="1200" b="0" strike="noStrike" spc="-1" dirty="0">
              <a:latin typeface="Arial"/>
            </a:endParaRPr>
          </a:p>
        </p:txBody>
      </p:sp>
      <p:sp>
        <p:nvSpPr>
          <p:cNvPr id="96" name="CustomShape 4"/>
          <p:cNvSpPr/>
          <p:nvPr/>
        </p:nvSpPr>
        <p:spPr>
          <a:xfrm>
            <a:off x="182520" y="3027240"/>
            <a:ext cx="4571640" cy="596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100" b="1" strike="noStrike" spc="-1">
                <a:solidFill>
                  <a:srgbClr val="1F497D"/>
                </a:solidFill>
                <a:latin typeface="Times New Roman"/>
                <a:ea typeface="Microsoft YaHei"/>
              </a:rPr>
              <a:t>Эти средства изымаются в виде налогов, различных сборов и пошлин у физических и юридических лиц для проведения </a:t>
            </a:r>
            <a:endParaRPr lang="ru-RU" sz="1100" b="0" strike="noStrike" spc="-1">
              <a:latin typeface="Arial"/>
            </a:endParaRPr>
          </a:p>
          <a:p>
            <a:pPr>
              <a:lnSpc>
                <a:spcPct val="100000"/>
              </a:lnSpc>
            </a:pPr>
            <a:r>
              <a:rPr lang="ru-RU" sz="1100" b="1" strike="noStrike" spc="-1">
                <a:solidFill>
                  <a:srgbClr val="1F497D"/>
                </a:solidFill>
                <a:latin typeface="Times New Roman"/>
                <a:ea typeface="Microsoft YaHei"/>
              </a:rPr>
              <a:t>значимой для общества деятельности. </a:t>
            </a:r>
            <a:endParaRPr lang="ru-RU" sz="1100" b="0" strike="noStrike" spc="-1">
              <a:latin typeface="Arial"/>
            </a:endParaRPr>
          </a:p>
        </p:txBody>
      </p:sp>
      <p:sp>
        <p:nvSpPr>
          <p:cNvPr id="97" name="CustomShape 5"/>
          <p:cNvSpPr/>
          <p:nvPr/>
        </p:nvSpPr>
        <p:spPr>
          <a:xfrm>
            <a:off x="168120" y="3621240"/>
            <a:ext cx="4571640" cy="641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Проверка фактического использования бюджетных средств - закономерный и обязательный процесс, особенно в условиях недостатка имеющихся резервов.</a:t>
            </a:r>
            <a:endParaRPr lang="ru-RU" sz="1200" b="0" strike="noStrike" spc="-1" dirty="0">
              <a:latin typeface="Arial"/>
            </a:endParaRPr>
          </a:p>
        </p:txBody>
      </p:sp>
      <p:sp>
        <p:nvSpPr>
          <p:cNvPr id="98" name="CustomShape 6"/>
          <p:cNvSpPr/>
          <p:nvPr/>
        </p:nvSpPr>
        <p:spPr>
          <a:xfrm>
            <a:off x="392040" y="4267080"/>
            <a:ext cx="1972800" cy="1188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a:solidFill>
                  <a:srgbClr val="1F497D"/>
                </a:solidFill>
                <a:latin typeface="Times New Roman"/>
                <a:ea typeface="Microsoft YaHei"/>
              </a:rPr>
              <a:t>И мы надеемся, что данная презентация послужит обеспечению роста интереса граждан к вопросам использования бюджета. </a:t>
            </a:r>
            <a:endParaRPr lang="ru-RU" sz="1200" b="0" strike="noStrike" spc="-1">
              <a:latin typeface="Arial"/>
            </a:endParaRPr>
          </a:p>
        </p:txBody>
      </p:sp>
      <p:sp>
        <p:nvSpPr>
          <p:cNvPr id="99" name="CustomShape 7"/>
          <p:cNvSpPr/>
          <p:nvPr/>
        </p:nvSpPr>
        <p:spPr>
          <a:xfrm>
            <a:off x="6659640" y="533520"/>
            <a:ext cx="2180880" cy="1554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Ведь только при наличии у граждан чувства собственной причастности к бюджетному процессу и возможности высказать свое мнение можно рассчитывать на то, что население будет добросовестно участвовать</a:t>
            </a:r>
            <a:endParaRPr lang="ru-RU" sz="1200" b="0" strike="noStrike" spc="-1" dirty="0">
              <a:latin typeface="Arial"/>
            </a:endParaRPr>
          </a:p>
        </p:txBody>
      </p:sp>
      <p:sp>
        <p:nvSpPr>
          <p:cNvPr id="100" name="CustomShape 8"/>
          <p:cNvSpPr/>
          <p:nvPr/>
        </p:nvSpPr>
        <p:spPr>
          <a:xfrm>
            <a:off x="4740120" y="2104920"/>
            <a:ext cx="4571640" cy="275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как в формировании бюджета, так и его исполнении.</a:t>
            </a:r>
            <a:endParaRPr lang="ru-RU" sz="1200" b="0" strike="noStrike" spc="-1" dirty="0">
              <a:latin typeface="Arial"/>
            </a:endParaRPr>
          </a:p>
        </p:txBody>
      </p:sp>
      <p:sp>
        <p:nvSpPr>
          <p:cNvPr id="101" name="CustomShape 9"/>
          <p:cNvSpPr/>
          <p:nvPr/>
        </p:nvSpPr>
        <p:spPr>
          <a:xfrm>
            <a:off x="4524480" y="2381400"/>
            <a:ext cx="4239720" cy="2649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1F497D"/>
                </a:solidFill>
                <a:latin typeface="Times New Roman"/>
                <a:ea typeface="Microsoft YaHei"/>
              </a:rPr>
              <a:t>«Бюджет для граждан» познакомит Вас с основными положениями бюджета муниципального образования городского округа «Вуктыл» на </a:t>
            </a:r>
            <a:r>
              <a:rPr lang="ru-RU" sz="1200" b="1" strike="noStrike" spc="-1" dirty="0" smtClean="0">
                <a:solidFill>
                  <a:srgbClr val="1F497D"/>
                </a:solidFill>
                <a:latin typeface="Times New Roman"/>
                <a:ea typeface="Microsoft YaHei"/>
              </a:rPr>
              <a:t>2022 </a:t>
            </a:r>
            <a:r>
              <a:rPr lang="ru-RU" sz="1200" b="1" strike="noStrike" spc="-1" dirty="0">
                <a:solidFill>
                  <a:srgbClr val="1F497D"/>
                </a:solidFill>
                <a:latin typeface="Times New Roman"/>
                <a:ea typeface="Microsoft YaHei"/>
              </a:rPr>
              <a:t>год и плановый период </a:t>
            </a:r>
            <a:r>
              <a:rPr lang="ru-RU" sz="1200" b="1" strike="noStrike" spc="-1" dirty="0" smtClean="0">
                <a:solidFill>
                  <a:srgbClr val="1F497D"/>
                </a:solidFill>
                <a:latin typeface="Times New Roman"/>
                <a:ea typeface="Microsoft YaHei"/>
              </a:rPr>
              <a:t>2023 </a:t>
            </a:r>
            <a:r>
              <a:rPr lang="ru-RU" sz="1200" b="1" strike="noStrike" spc="-1" dirty="0">
                <a:solidFill>
                  <a:srgbClr val="1F497D"/>
                </a:solidFill>
                <a:latin typeface="Times New Roman"/>
                <a:ea typeface="Microsoft YaHei"/>
              </a:rPr>
              <a:t>и </a:t>
            </a:r>
            <a:r>
              <a:rPr lang="ru-RU" sz="1200" b="1" strike="noStrike" spc="-1" dirty="0" smtClean="0">
                <a:solidFill>
                  <a:srgbClr val="1F497D"/>
                </a:solidFill>
                <a:latin typeface="Times New Roman"/>
                <a:ea typeface="Microsoft YaHei"/>
              </a:rPr>
              <a:t>2024 </a:t>
            </a:r>
            <a:r>
              <a:rPr lang="ru-RU" sz="1200" b="1" strike="noStrike" spc="-1" dirty="0">
                <a:solidFill>
                  <a:srgbClr val="1F497D"/>
                </a:solidFill>
                <a:latin typeface="Times New Roman"/>
                <a:ea typeface="Microsoft YaHei"/>
              </a:rPr>
              <a:t>годов.</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Представленная информация предназначена для широкого круга пользователей, так как бюджет затрагивает интересы каждого жителя муниципального округа.</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Граждане – и как налогоплательщики, и как потребители общественных благ –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200" b="0" strike="noStrike" spc="-1" dirty="0">
              <a:latin typeface="Arial"/>
            </a:endParaRPr>
          </a:p>
        </p:txBody>
      </p:sp>
      <p:pic>
        <p:nvPicPr>
          <p:cNvPr id="102" name="Picture 14"/>
          <p:cNvPicPr/>
          <p:nvPr/>
        </p:nvPicPr>
        <p:blipFill>
          <a:blip r:embed="rId7"/>
          <a:stretch/>
        </p:blipFill>
        <p:spPr>
          <a:xfrm>
            <a:off x="6424560" y="6066000"/>
            <a:ext cx="2339640" cy="485280"/>
          </a:xfrm>
          <a:prstGeom prst="rect">
            <a:avLst/>
          </a:prstGeom>
          <a:ln>
            <a:noFill/>
          </a:ln>
        </p:spPr>
      </p:pic>
      <p:pic>
        <p:nvPicPr>
          <p:cNvPr id="103" name="Picture 15"/>
          <p:cNvPicPr/>
          <p:nvPr/>
        </p:nvPicPr>
        <p:blipFill>
          <a:blip r:embed="rId8"/>
          <a:stretch/>
        </p:blipFill>
        <p:spPr>
          <a:xfrm>
            <a:off x="4346640" y="4998960"/>
            <a:ext cx="4571640" cy="894960"/>
          </a:xfrm>
          <a:prstGeom prst="rect">
            <a:avLst/>
          </a:prstGeom>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Picture 1"/>
          <p:cNvPicPr/>
          <p:nvPr/>
        </p:nvPicPr>
        <p:blipFill>
          <a:blip r:embed="rId3"/>
          <a:stretch/>
        </p:blipFill>
        <p:spPr>
          <a:xfrm>
            <a:off x="0" y="-30240"/>
            <a:ext cx="9156240" cy="840960"/>
          </a:xfrm>
          <a:prstGeom prst="rect">
            <a:avLst/>
          </a:prstGeom>
          <a:ln>
            <a:noFill/>
          </a:ln>
        </p:spPr>
      </p:pic>
      <p:pic>
        <p:nvPicPr>
          <p:cNvPr id="349" name="Picture 4"/>
          <p:cNvPicPr/>
          <p:nvPr/>
        </p:nvPicPr>
        <p:blipFill>
          <a:blip r:embed="rId4"/>
          <a:stretch/>
        </p:blipFill>
        <p:spPr>
          <a:xfrm>
            <a:off x="195120" y="5126040"/>
            <a:ext cx="8740440" cy="1328400"/>
          </a:xfrm>
          <a:prstGeom prst="rect">
            <a:avLst/>
          </a:prstGeom>
          <a:ln>
            <a:noFill/>
          </a:ln>
        </p:spPr>
      </p:pic>
      <p:sp>
        <p:nvSpPr>
          <p:cNvPr id="350" name="CustomShape 1"/>
          <p:cNvSpPr/>
          <p:nvPr/>
        </p:nvSpPr>
        <p:spPr>
          <a:xfrm>
            <a:off x="255600" y="5157720"/>
            <a:ext cx="8619840" cy="1211040"/>
          </a:xfrm>
          <a:prstGeom prst="rect">
            <a:avLst/>
          </a:prstGeom>
          <a:noFill/>
          <a:ln>
            <a:noFill/>
          </a:ln>
        </p:spPr>
        <p:style>
          <a:lnRef idx="0">
            <a:scrgbClr r="0" g="0" b="0"/>
          </a:lnRef>
          <a:fillRef idx="0">
            <a:scrgbClr r="0" g="0" b="0"/>
          </a:fillRef>
          <a:effectRef idx="0">
            <a:scrgbClr r="0" g="0" b="0"/>
          </a:effectRef>
          <a:fontRef idx="minor"/>
        </p:style>
      </p:sp>
      <p:sp>
        <p:nvSpPr>
          <p:cNvPr id="351" name="CustomShape 2"/>
          <p:cNvSpPr/>
          <p:nvPr/>
        </p:nvSpPr>
        <p:spPr>
          <a:xfrm>
            <a:off x="318960" y="4925880"/>
            <a:ext cx="8569080" cy="1464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800" b="0" strike="noStrike" spc="-1">
              <a:latin typeface="Arial"/>
            </a:endParaRPr>
          </a:p>
          <a:p>
            <a:pPr algn="ctr">
              <a:lnSpc>
                <a:spcPct val="100000"/>
              </a:lnSpc>
            </a:pPr>
            <a:r>
              <a:rPr lang="ru-RU" sz="1800" b="1" strike="noStrike" spc="-1">
                <a:solidFill>
                  <a:srgbClr val="000000"/>
                </a:solidFill>
                <a:latin typeface="Calibri"/>
                <a:ea typeface="Microsoft YaHei"/>
              </a:rPr>
              <a:t>В соответствии с Бюджетным кодексом Российской Федерации и законом Республики Коми  устанавливается единый и дополнительный нормативы отчислений от налога на доходы физических лиц, при этом дополнительный норматив устанавливается ежегодно.</a:t>
            </a:r>
            <a:endParaRPr lang="ru-RU" sz="18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2403265116"/>
              </p:ext>
            </p:extLst>
          </p:nvPr>
        </p:nvGraphicFramePr>
        <p:xfrm>
          <a:off x="195120" y="810720"/>
          <a:ext cx="8841376" cy="4095016"/>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icture 1"/>
          <p:cNvPicPr/>
          <p:nvPr/>
        </p:nvPicPr>
        <p:blipFill>
          <a:blip r:embed="rId3"/>
          <a:stretch/>
        </p:blipFill>
        <p:spPr>
          <a:xfrm>
            <a:off x="0" y="0"/>
            <a:ext cx="9143640" cy="907560"/>
          </a:xfrm>
          <a:prstGeom prst="rect">
            <a:avLst/>
          </a:prstGeom>
          <a:ln>
            <a:noFill/>
          </a:ln>
        </p:spPr>
      </p:pic>
      <p:sp>
        <p:nvSpPr>
          <p:cNvPr id="354" name="CustomShape 1"/>
          <p:cNvSpPr/>
          <p:nvPr/>
        </p:nvSpPr>
        <p:spPr>
          <a:xfrm>
            <a:off x="4680" y="2205000"/>
            <a:ext cx="4500360" cy="614160"/>
          </a:xfrm>
          <a:prstGeom prst="downArrow">
            <a:avLst>
              <a:gd name="adj1" fmla="val 71815"/>
              <a:gd name="adj2" fmla="val 62796"/>
            </a:avLst>
          </a:prstGeom>
          <a:solidFill>
            <a:srgbClr val="FCD5B5"/>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03152"/>
                </a:solidFill>
                <a:latin typeface="Times New Roman"/>
                <a:ea typeface="Microsoft YaHei"/>
              </a:rPr>
              <a:t>КАК НАЛОГОПЛАТЕЛЬЩИК</a:t>
            </a:r>
            <a:endParaRPr lang="ru-RU" sz="1600" b="0" strike="noStrike" spc="-1">
              <a:latin typeface="Arial"/>
            </a:endParaRPr>
          </a:p>
        </p:txBody>
      </p:sp>
      <p:pic>
        <p:nvPicPr>
          <p:cNvPr id="355" name="Picture 4"/>
          <p:cNvPicPr/>
          <p:nvPr/>
        </p:nvPicPr>
        <p:blipFill>
          <a:blip r:embed="rId4"/>
          <a:stretch/>
        </p:blipFill>
        <p:spPr>
          <a:xfrm>
            <a:off x="907920" y="2908440"/>
            <a:ext cx="2785680" cy="882360"/>
          </a:xfrm>
          <a:prstGeom prst="rect">
            <a:avLst/>
          </a:prstGeom>
          <a:ln>
            <a:noFill/>
          </a:ln>
        </p:spPr>
      </p:pic>
      <p:sp>
        <p:nvSpPr>
          <p:cNvPr id="356" name="CustomShape 2"/>
          <p:cNvSpPr/>
          <p:nvPr/>
        </p:nvSpPr>
        <p:spPr>
          <a:xfrm>
            <a:off x="1332000" y="3051000"/>
            <a:ext cx="19429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2800" b="1" strike="noStrike" spc="-1">
                <a:solidFill>
                  <a:srgbClr val="632523"/>
                </a:solidFill>
                <a:latin typeface="Times New Roman"/>
                <a:ea typeface="Microsoft YaHei"/>
              </a:rPr>
              <a:t>БЮДЖЕТ</a:t>
            </a:r>
            <a:endParaRPr lang="ru-RU" sz="2800" b="0" strike="noStrike" spc="-1">
              <a:latin typeface="Arial"/>
            </a:endParaRPr>
          </a:p>
        </p:txBody>
      </p:sp>
      <p:pic>
        <p:nvPicPr>
          <p:cNvPr id="357" name="Picture 7"/>
          <p:cNvPicPr/>
          <p:nvPr/>
        </p:nvPicPr>
        <p:blipFill>
          <a:blip r:embed="rId5"/>
          <a:stretch/>
        </p:blipFill>
        <p:spPr>
          <a:xfrm>
            <a:off x="609480" y="1017720"/>
            <a:ext cx="3131640" cy="1115640"/>
          </a:xfrm>
          <a:prstGeom prst="rect">
            <a:avLst/>
          </a:prstGeom>
          <a:ln>
            <a:noFill/>
          </a:ln>
        </p:spPr>
      </p:pic>
      <p:sp>
        <p:nvSpPr>
          <p:cNvPr id="358" name="CustomShape 3"/>
          <p:cNvSpPr/>
          <p:nvPr/>
        </p:nvSpPr>
        <p:spPr>
          <a:xfrm>
            <a:off x="668160" y="1052640"/>
            <a:ext cx="301104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Помогает формировать доходную часть бюджета (налог на доходы физических лиц)</a:t>
            </a:r>
            <a:endParaRPr lang="ru-RU" sz="1400" b="0" strike="noStrike" spc="-1">
              <a:latin typeface="Arial"/>
            </a:endParaRPr>
          </a:p>
        </p:txBody>
      </p:sp>
      <p:sp>
        <p:nvSpPr>
          <p:cNvPr id="359" name="CustomShape 4"/>
          <p:cNvSpPr/>
          <p:nvPr/>
        </p:nvSpPr>
        <p:spPr>
          <a:xfrm>
            <a:off x="95400" y="3924360"/>
            <a:ext cx="4427280" cy="867960"/>
          </a:xfrm>
          <a:prstGeom prst="downArrow">
            <a:avLst>
              <a:gd name="adj1" fmla="val 66222"/>
              <a:gd name="adj2" fmla="val 50000"/>
            </a:avLst>
          </a:prstGeom>
          <a:gradFill>
            <a:gsLst>
              <a:gs pos="0">
                <a:srgbClr val="ECF3DC"/>
              </a:gs>
              <a:gs pos="100000">
                <a:srgbClr val="898E80"/>
              </a:gs>
            </a:gsLst>
            <a:lin ang="5400000"/>
          </a:gra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F6228"/>
                </a:solidFill>
                <a:latin typeface="Times New Roman"/>
                <a:ea typeface="Microsoft YaHei"/>
              </a:rPr>
              <a:t>КАК ПОЛУЧАТЕЛЬ СОЦИАЛЬНЫХ ГАРАНТИЙ</a:t>
            </a:r>
            <a:endParaRPr lang="ru-RU" sz="1600" b="0" strike="noStrike" spc="-1">
              <a:latin typeface="Arial"/>
            </a:endParaRPr>
          </a:p>
        </p:txBody>
      </p:sp>
      <p:pic>
        <p:nvPicPr>
          <p:cNvPr id="360" name="Picture 11"/>
          <p:cNvPicPr/>
          <p:nvPr/>
        </p:nvPicPr>
        <p:blipFill>
          <a:blip r:embed="rId6"/>
          <a:stretch/>
        </p:blipFill>
        <p:spPr>
          <a:xfrm>
            <a:off x="268200" y="4791240"/>
            <a:ext cx="4125600" cy="1976760"/>
          </a:xfrm>
          <a:prstGeom prst="rect">
            <a:avLst/>
          </a:prstGeom>
          <a:ln>
            <a:noFill/>
          </a:ln>
        </p:spPr>
      </p:pic>
      <p:sp>
        <p:nvSpPr>
          <p:cNvPr id="361" name="CustomShape 5"/>
          <p:cNvSpPr/>
          <p:nvPr/>
        </p:nvSpPr>
        <p:spPr>
          <a:xfrm>
            <a:off x="328680" y="4823640"/>
            <a:ext cx="3947760" cy="2011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0" strike="noStrike" spc="-1">
                <a:solidFill>
                  <a:srgbClr val="000000"/>
                </a:solidFill>
                <a:latin typeface="Times New Roman"/>
                <a:ea typeface="Microsoft YaHei"/>
              </a:rPr>
              <a:t>Получает социальные гарантии - расходная часть бюджета (образование, культура, социальные льготы и другие направления социальных гарантий населению)</a:t>
            </a: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p:txBody>
      </p:sp>
      <p:pic>
        <p:nvPicPr>
          <p:cNvPr id="362" name="Picture 13"/>
          <p:cNvPicPr/>
          <p:nvPr/>
        </p:nvPicPr>
        <p:blipFill>
          <a:blip r:embed="rId7"/>
          <a:stretch/>
        </p:blipFill>
        <p:spPr>
          <a:xfrm>
            <a:off x="201600" y="5472000"/>
            <a:ext cx="1364760" cy="1444320"/>
          </a:xfrm>
          <a:prstGeom prst="rect">
            <a:avLst/>
          </a:prstGeom>
          <a:ln>
            <a:noFill/>
          </a:ln>
        </p:spPr>
      </p:pic>
      <p:pic>
        <p:nvPicPr>
          <p:cNvPr id="363" name="Picture 14"/>
          <p:cNvPicPr/>
          <p:nvPr/>
        </p:nvPicPr>
        <p:blipFill>
          <a:blip r:embed="rId8"/>
          <a:stretch/>
        </p:blipFill>
        <p:spPr>
          <a:xfrm>
            <a:off x="1648440" y="5486760"/>
            <a:ext cx="1231560" cy="1425240"/>
          </a:xfrm>
          <a:prstGeom prst="rect">
            <a:avLst/>
          </a:prstGeom>
          <a:ln>
            <a:noFill/>
          </a:ln>
        </p:spPr>
      </p:pic>
      <p:pic>
        <p:nvPicPr>
          <p:cNvPr id="364" name="Picture 15"/>
          <p:cNvPicPr/>
          <p:nvPr/>
        </p:nvPicPr>
        <p:blipFill>
          <a:blip r:embed="rId9"/>
          <a:stretch/>
        </p:blipFill>
        <p:spPr>
          <a:xfrm>
            <a:off x="3024000" y="5486760"/>
            <a:ext cx="1109160" cy="1371240"/>
          </a:xfrm>
          <a:prstGeom prst="rect">
            <a:avLst/>
          </a:prstGeom>
          <a:ln>
            <a:noFill/>
          </a:ln>
        </p:spPr>
      </p:pic>
      <p:sp>
        <p:nvSpPr>
          <p:cNvPr id="365" name="Line 6"/>
          <p:cNvSpPr/>
          <p:nvPr/>
        </p:nvSpPr>
        <p:spPr>
          <a:xfrm>
            <a:off x="4643280" y="1052280"/>
            <a:ext cx="1440" cy="5400720"/>
          </a:xfrm>
          <a:prstGeom prst="line">
            <a:avLst/>
          </a:prstGeom>
          <a:ln w="9360">
            <a:solidFill>
              <a:srgbClr val="4A7EBB"/>
            </a:solidFill>
            <a:miter/>
          </a:ln>
        </p:spPr>
        <p:style>
          <a:lnRef idx="0">
            <a:scrgbClr r="0" g="0" b="0"/>
          </a:lnRef>
          <a:fillRef idx="0">
            <a:scrgbClr r="0" g="0" b="0"/>
          </a:fillRef>
          <a:effectRef idx="0">
            <a:scrgbClr r="0" g="0" b="0"/>
          </a:effectRef>
          <a:fontRef idx="minor"/>
        </p:style>
      </p:sp>
      <p:pic>
        <p:nvPicPr>
          <p:cNvPr id="366" name="Picture 18"/>
          <p:cNvPicPr/>
          <p:nvPr/>
        </p:nvPicPr>
        <p:blipFill>
          <a:blip r:embed="rId10"/>
          <a:stretch/>
        </p:blipFill>
        <p:spPr>
          <a:xfrm>
            <a:off x="4863960" y="1023840"/>
            <a:ext cx="3852360" cy="993240"/>
          </a:xfrm>
          <a:prstGeom prst="rect">
            <a:avLst/>
          </a:prstGeom>
          <a:ln>
            <a:noFill/>
          </a:ln>
        </p:spPr>
      </p:pic>
      <p:sp>
        <p:nvSpPr>
          <p:cNvPr id="367" name="CustomShape 7"/>
          <p:cNvSpPr/>
          <p:nvPr/>
        </p:nvSpPr>
        <p:spPr>
          <a:xfrm>
            <a:off x="4954680" y="1081080"/>
            <a:ext cx="367488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Возможности влияния гражданина на состав бюджета</a:t>
            </a:r>
            <a:endParaRPr lang="ru-RU" sz="1400" b="0" strike="noStrike" spc="-1">
              <a:latin typeface="Arial"/>
            </a:endParaRPr>
          </a:p>
        </p:txBody>
      </p:sp>
      <p:pic>
        <p:nvPicPr>
          <p:cNvPr id="368" name="Picture 20"/>
          <p:cNvPicPr/>
          <p:nvPr/>
        </p:nvPicPr>
        <p:blipFill>
          <a:blip r:embed="rId11"/>
          <a:stretch/>
        </p:blipFill>
        <p:spPr>
          <a:xfrm>
            <a:off x="4724280" y="1852560"/>
            <a:ext cx="4187520" cy="3749400"/>
          </a:xfrm>
          <a:prstGeom prst="rect">
            <a:avLst/>
          </a:prstGeom>
          <a:ln>
            <a:noFill/>
          </a:ln>
        </p:spPr>
      </p:pic>
      <p:pic>
        <p:nvPicPr>
          <p:cNvPr id="369" name="Picture 21"/>
          <p:cNvPicPr/>
          <p:nvPr/>
        </p:nvPicPr>
        <p:blipFill>
          <a:blip r:embed="rId12"/>
          <a:stretch/>
        </p:blipFill>
        <p:spPr>
          <a:xfrm>
            <a:off x="5864400" y="5108400"/>
            <a:ext cx="2798280" cy="3333240"/>
          </a:xfrm>
          <a:prstGeom prst="rect">
            <a:avLst/>
          </a:prstGeom>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Picture 1"/>
          <p:cNvPicPr/>
          <p:nvPr/>
        </p:nvPicPr>
        <p:blipFill>
          <a:blip r:embed="rId3"/>
          <a:stretch/>
        </p:blipFill>
        <p:spPr>
          <a:xfrm>
            <a:off x="0" y="-30240"/>
            <a:ext cx="9143640" cy="725040"/>
          </a:xfrm>
          <a:prstGeom prst="rect">
            <a:avLst/>
          </a:prstGeom>
          <a:ln>
            <a:noFill/>
          </a:ln>
        </p:spPr>
      </p:pic>
      <p:pic>
        <p:nvPicPr>
          <p:cNvPr id="371" name="Picture 2"/>
          <p:cNvPicPr/>
          <p:nvPr/>
        </p:nvPicPr>
        <p:blipFill>
          <a:blip r:embed="rId4"/>
          <a:stretch/>
        </p:blipFill>
        <p:spPr>
          <a:xfrm>
            <a:off x="438120" y="2262240"/>
            <a:ext cx="3322440" cy="3906360"/>
          </a:xfrm>
          <a:prstGeom prst="rect">
            <a:avLst/>
          </a:prstGeom>
          <a:ln>
            <a:noFill/>
          </a:ln>
        </p:spPr>
      </p:pic>
      <p:pic>
        <p:nvPicPr>
          <p:cNvPr id="372" name="Picture 3"/>
          <p:cNvPicPr/>
          <p:nvPr/>
        </p:nvPicPr>
        <p:blipFill>
          <a:blip r:embed="rId5"/>
          <a:stretch/>
        </p:blipFill>
        <p:spPr>
          <a:xfrm>
            <a:off x="4224240" y="2346480"/>
            <a:ext cx="4328640" cy="4140000"/>
          </a:xfrm>
          <a:prstGeom prst="rect">
            <a:avLst/>
          </a:prstGeom>
          <a:ln>
            <a:noFill/>
          </a:ln>
        </p:spPr>
      </p:pic>
      <p:pic>
        <p:nvPicPr>
          <p:cNvPr id="373" name="Picture 4"/>
          <p:cNvPicPr/>
          <p:nvPr/>
        </p:nvPicPr>
        <p:blipFill>
          <a:blip r:embed="rId6"/>
          <a:stretch/>
        </p:blipFill>
        <p:spPr>
          <a:xfrm>
            <a:off x="579600" y="950760"/>
            <a:ext cx="7967160" cy="1066320"/>
          </a:xfrm>
          <a:prstGeom prst="rect">
            <a:avLst/>
          </a:prstGeom>
          <a:ln>
            <a:noFill/>
          </a:ln>
        </p:spPr>
      </p:pic>
      <p:pic>
        <p:nvPicPr>
          <p:cNvPr id="374" name="Picture 5"/>
          <p:cNvPicPr/>
          <p:nvPr/>
        </p:nvPicPr>
        <p:blipFill>
          <a:blip r:embed="rId7"/>
          <a:stretch/>
        </p:blipFill>
        <p:spPr>
          <a:xfrm>
            <a:off x="438120" y="4363920"/>
            <a:ext cx="3255480" cy="4309560"/>
          </a:xfrm>
          <a:prstGeom prst="rect">
            <a:avLst/>
          </a:prstGeom>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Picture 1"/>
          <p:cNvPicPr/>
          <p:nvPr/>
        </p:nvPicPr>
        <p:blipFill>
          <a:blip r:embed="rId3"/>
          <a:stretch/>
        </p:blipFill>
        <p:spPr>
          <a:xfrm>
            <a:off x="0" y="0"/>
            <a:ext cx="9143640" cy="1195200"/>
          </a:xfrm>
          <a:prstGeom prst="rect">
            <a:avLst/>
          </a:prstGeom>
          <a:ln>
            <a:noFill/>
          </a:ln>
        </p:spPr>
      </p:pic>
      <p:graphicFrame>
        <p:nvGraphicFramePr>
          <p:cNvPr id="376" name="Table 1"/>
          <p:cNvGraphicFramePr/>
          <p:nvPr>
            <p:extLst>
              <p:ext uri="{D42A27DB-BD31-4B8C-83A1-F6EECF244321}">
                <p14:modId xmlns:p14="http://schemas.microsoft.com/office/powerpoint/2010/main" val="151825731"/>
              </p:ext>
            </p:extLst>
          </p:nvPr>
        </p:nvGraphicFramePr>
        <p:xfrm>
          <a:off x="792000" y="1340640"/>
          <a:ext cx="7847640" cy="5174780"/>
        </p:xfrm>
        <a:graphic>
          <a:graphicData uri="http://schemas.openxmlformats.org/drawingml/2006/table">
            <a:tbl>
              <a:tblPr/>
              <a:tblGrid>
                <a:gridCol w="7847640"/>
              </a:tblGrid>
              <a:tr h="321869">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Бюджетный кодекс РФ</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r>
              <a:tr h="322262">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Налоговый кодекс РФ</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Порядок составления проекта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бюджета </a:t>
                      </a:r>
                      <a:r>
                        <a:rPr lang="ru-RU" sz="1600" b="1" i="0" strike="noStrike" spc="-1" dirty="0">
                          <a:solidFill>
                            <a:schemeClr val="tx1"/>
                          </a:solidFill>
                          <a:latin typeface="Times New Roman" panose="02020603050405020304" pitchFamily="18" charset="0"/>
                          <a:cs typeface="Times New Roman" panose="02020603050405020304" pitchFamily="18" charset="0"/>
                        </a:rPr>
                        <a:t>МО ГО «Вуктыл» </a:t>
                      </a:r>
                      <a:endParaRPr lang="ru-RU" sz="1600" b="1" i="0" strike="noStrike" spc="-1" dirty="0" smtClean="0">
                        <a:solidFill>
                          <a:schemeClr val="tx1"/>
                        </a:solidFill>
                        <a:latin typeface="Times New Roman" panose="02020603050405020304" pitchFamily="18" charset="0"/>
                        <a:cs typeface="Times New Roman" panose="02020603050405020304" pitchFamily="18" charset="0"/>
                      </a:endParaRPr>
                    </a:p>
                    <a:p>
                      <a:pPr algn="ctr"/>
                      <a:r>
                        <a:rPr lang="ru-RU" sz="1600" b="1" i="0" strike="noStrike" spc="-1" dirty="0" smtClean="0">
                          <a:solidFill>
                            <a:schemeClr val="tx1"/>
                          </a:solidFill>
                          <a:latin typeface="Times New Roman" panose="02020603050405020304" pitchFamily="18" charset="0"/>
                          <a:cs typeface="Times New Roman" panose="02020603050405020304" pitchFamily="18" charset="0"/>
                        </a:rPr>
                        <a:t>на </a:t>
                      </a:r>
                      <a:r>
                        <a:rPr lang="ru-RU" sz="1600" b="1" i="0" strike="noStrike" spc="-1" dirty="0">
                          <a:solidFill>
                            <a:schemeClr val="tx1"/>
                          </a:solidFill>
                          <a:latin typeface="Times New Roman" panose="02020603050405020304" pitchFamily="18" charset="0"/>
                          <a:cs typeface="Times New Roman" panose="02020603050405020304" pitchFamily="18" charset="0"/>
                        </a:rPr>
                        <a:t>очередной финансовый год и плановый период</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Проект закона Республики Коми «О республиканском бюджете на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2022 год </a:t>
                      </a:r>
                      <a:r>
                        <a:rPr lang="ru-RU" sz="1600" b="1" i="0" strike="noStrike" spc="-1" dirty="0">
                          <a:solidFill>
                            <a:schemeClr val="tx1"/>
                          </a:solidFill>
                          <a:latin typeface="Times New Roman" panose="02020603050405020304" pitchFamily="18" charset="0"/>
                          <a:cs typeface="Times New Roman" panose="02020603050405020304" pitchFamily="18" charset="0"/>
                        </a:rPr>
                        <a:t>и плановый период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2023 и2024 </a:t>
                      </a:r>
                      <a:r>
                        <a:rPr lang="ru-RU" sz="1600" b="1" i="0" strike="noStrike" spc="-1" dirty="0">
                          <a:solidFill>
                            <a:schemeClr val="tx1"/>
                          </a:solidFill>
                          <a:latin typeface="Times New Roman" panose="02020603050405020304" pitchFamily="18" charset="0"/>
                          <a:cs typeface="Times New Roman" panose="02020603050405020304" pitchFamily="18" charset="0"/>
                        </a:rPr>
                        <a:t>годов»</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Стратегия социально-экономического развития МО ГО «Вуктыл»</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Основные направления бюджетной и налоговой политики МО ГО «Вуктыл» на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2022 </a:t>
                      </a:r>
                      <a:r>
                        <a:rPr lang="ru-RU" sz="1600" b="1" i="0" strike="noStrike" spc="-1" dirty="0">
                          <a:solidFill>
                            <a:schemeClr val="tx1"/>
                          </a:solidFill>
                          <a:latin typeface="Times New Roman" panose="02020603050405020304" pitchFamily="18" charset="0"/>
                          <a:cs typeface="Times New Roman" panose="02020603050405020304" pitchFamily="18" charset="0"/>
                        </a:rPr>
                        <a:t>год и плановый период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2023 </a:t>
                      </a:r>
                      <a:r>
                        <a:rPr lang="ru-RU" sz="1600" b="1" i="0" strike="noStrike" spc="-1" dirty="0">
                          <a:solidFill>
                            <a:schemeClr val="tx1"/>
                          </a:solidFill>
                          <a:latin typeface="Times New Roman" panose="02020603050405020304" pitchFamily="18" charset="0"/>
                          <a:cs typeface="Times New Roman" panose="02020603050405020304" pitchFamily="18" charset="0"/>
                        </a:rPr>
                        <a:t>и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2024 </a:t>
                      </a:r>
                      <a:r>
                        <a:rPr lang="ru-RU" sz="1600" b="1" i="0" strike="noStrike" spc="-1" dirty="0">
                          <a:solidFill>
                            <a:schemeClr val="tx1"/>
                          </a:solidFill>
                          <a:latin typeface="Times New Roman" panose="02020603050405020304" pitchFamily="18" charset="0"/>
                          <a:cs typeface="Times New Roman" panose="02020603050405020304" pitchFamily="18" charset="0"/>
                        </a:rPr>
                        <a:t>годов</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Прогноз социально-экономического развития МО ГО «Вуктыл» </a:t>
                      </a:r>
                      <a:endParaRPr lang="ru-RU" sz="1600" b="1" i="0" strike="noStrike" spc="-1" dirty="0" smtClean="0">
                        <a:solidFill>
                          <a:schemeClr val="tx1"/>
                        </a:solidFill>
                        <a:latin typeface="Times New Roman" panose="02020603050405020304" pitchFamily="18" charset="0"/>
                        <a:cs typeface="Times New Roman" panose="02020603050405020304" pitchFamily="18" charset="0"/>
                      </a:endParaRPr>
                    </a:p>
                    <a:p>
                      <a:pPr algn="ctr"/>
                      <a:r>
                        <a:rPr lang="ru-RU" sz="1600" b="1" i="0" strike="noStrike" spc="-1" dirty="0" smtClean="0">
                          <a:solidFill>
                            <a:schemeClr val="tx1"/>
                          </a:solidFill>
                          <a:latin typeface="Times New Roman" panose="02020603050405020304" pitchFamily="18" charset="0"/>
                          <a:cs typeface="Times New Roman" panose="02020603050405020304" pitchFamily="18" charset="0"/>
                        </a:rPr>
                        <a:t>на 2022 год </a:t>
                      </a:r>
                      <a:r>
                        <a:rPr lang="ru-RU" sz="1600" b="1" i="0" strike="noStrike" spc="-1" dirty="0">
                          <a:solidFill>
                            <a:schemeClr val="tx1"/>
                          </a:solidFill>
                          <a:latin typeface="Times New Roman" panose="02020603050405020304" pitchFamily="18" charset="0"/>
                          <a:cs typeface="Times New Roman" panose="02020603050405020304" pitchFamily="18" charset="0"/>
                        </a:rPr>
                        <a:t>и плановый период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2023 </a:t>
                      </a:r>
                      <a:r>
                        <a:rPr lang="ru-RU" sz="1600" b="1" i="0" strike="noStrike" spc="-1" dirty="0">
                          <a:solidFill>
                            <a:schemeClr val="tx1"/>
                          </a:solidFill>
                          <a:latin typeface="Times New Roman" panose="02020603050405020304" pitchFamily="18" charset="0"/>
                          <a:cs typeface="Times New Roman" panose="02020603050405020304" pitchFamily="18" charset="0"/>
                        </a:rPr>
                        <a:t>и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2024 </a:t>
                      </a:r>
                      <a:r>
                        <a:rPr lang="ru-RU" sz="1600" b="1" i="0" strike="noStrike" spc="-1" dirty="0">
                          <a:solidFill>
                            <a:schemeClr val="tx1"/>
                          </a:solidFill>
                          <a:latin typeface="Times New Roman" panose="02020603050405020304" pitchFamily="18" charset="0"/>
                          <a:cs typeface="Times New Roman" panose="02020603050405020304" pitchFamily="18" charset="0"/>
                        </a:rPr>
                        <a:t>годов</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9533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Программа оздоровления муниципальных финансов (оптимизации расходов) муниципального образования городского округа «Вуктыл» </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на период 2017-2024 годов</a:t>
                      </a:r>
                      <a:r>
                        <a:rPr kumimoji="0" lang="ru-RU" sz="1600" kern="1200" dirty="0" smtClean="0">
                          <a:solidFill>
                            <a:schemeClr val="tx1"/>
                          </a:solidFill>
                          <a:effectLst/>
                          <a:latin typeface="Times New Roman" panose="02020603050405020304" pitchFamily="18" charset="0"/>
                          <a:ea typeface="+mn-ea"/>
                          <a:cs typeface="Times New Roman" panose="02020603050405020304" pitchFamily="18" charset="0"/>
                        </a:rPr>
                        <a:t> </a:t>
                      </a: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r>
              <a:tr h="299627">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Муниципальные программы МО ГО «Вуктыл»</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10" y="695200"/>
            <a:ext cx="9037998" cy="6046168"/>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251520" y="764704"/>
            <a:ext cx="8712968" cy="5760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r>
              <a:rPr lang="ru-RU" sz="1100" spc="-1" dirty="0">
                <a:solidFill>
                  <a:srgbClr val="000000"/>
                </a:solidFill>
                <a:latin typeface="Times New Roman" panose="02020603050405020304" pitchFamily="18" charset="0"/>
                <a:ea typeface="Microsoft YaHei"/>
                <a:cs typeface="Times New Roman" panose="02020603050405020304" pitchFamily="18" charset="0"/>
              </a:rPr>
              <a:t> </a:t>
            </a:r>
            <a:r>
              <a:rPr lang="ru-RU" sz="1100"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В 2020 году объем налоговых доходов, поступивших в бюджет МОГО «Вуктыл»</a:t>
            </a:r>
            <a:r>
              <a:rPr lang="ru-RU" sz="1100" b="1" dirty="0">
                <a:latin typeface="Times New Roman" panose="02020603050405020304" pitchFamily="18" charset="0"/>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(далее по тексту – бюджет округа), составил  186 074,8 тыс. руб., что на 32 975,3 тыс. руб. или на 15,0 %  меньше уровня 2019 года. За первое полугодие 2021 года в бюджет округа поступило аналогичных доходов в размере 98 784,9 тыс. руб.</a:t>
            </a:r>
          </a:p>
          <a:p>
            <a:pPr algn="just"/>
            <a:r>
              <a:rPr lang="ru-RU" sz="1100" dirty="0">
                <a:latin typeface="Times New Roman" panose="02020603050405020304" pitchFamily="18" charset="0"/>
                <a:cs typeface="Times New Roman" panose="02020603050405020304" pitchFamily="18" charset="0"/>
              </a:rPr>
              <a:t>Удельный вес налоговых поступлений в общем объеме налоговых и неналоговых доходов бюджета округа в 2020 году составил 80,3 %. Традиционно основным источником формирования налоговых доходов в отчетном периоде является налог на доходы физических лиц (88,4 %). Поступление налоговых доходов уменьшилось по сравнению с аналогичным периодом прошлого года. Существенное изменение отразилось на поступлениях следующих видов налогов: налог на доходы физических лиц на 32 219,0 тыс. руб. или на 16,4 %; налог на совокупный доход на 1 207,2 тыс. руб. или на 12,3 %; государственная пошлина на 700,0  тыс. руб. или на 26,1 %. </a:t>
            </a:r>
          </a:p>
          <a:p>
            <a:pPr algn="just"/>
            <a:r>
              <a:rPr lang="ru-RU" sz="1100" dirty="0">
                <a:latin typeface="Times New Roman" panose="02020603050405020304" pitchFamily="18" charset="0"/>
                <a:cs typeface="Times New Roman" panose="02020603050405020304" pitchFamily="18" charset="0"/>
              </a:rPr>
              <a:t>Снижение объема налоговых поступлений обусловлено несколькими факторами, в том числе: уменьшение размера дополнительного норматива отчислений от налога на доходы физических лиц с 22,1 % в 2019 году до 12,9 % в 2020 году, что явилось основной причиной снижения налоговых поступлений в бюджет округа; влияние последствий распространения новой </a:t>
            </a:r>
            <a:r>
              <a:rPr lang="ru-RU" sz="1100" dirty="0" err="1">
                <a:latin typeface="Times New Roman" panose="02020603050405020304" pitchFamily="18" charset="0"/>
                <a:cs typeface="Times New Roman" panose="02020603050405020304" pitchFamily="18" charset="0"/>
              </a:rPr>
              <a:t>коронавирусной</a:t>
            </a:r>
            <a:r>
              <a:rPr lang="ru-RU" sz="1100" dirty="0">
                <a:latin typeface="Times New Roman" panose="02020603050405020304" pitchFamily="18" charset="0"/>
                <a:cs typeface="Times New Roman" panose="02020603050405020304" pitchFamily="18" charset="0"/>
              </a:rPr>
              <a:t> инфекции – предоставление мер поддержки: освобождение от уплаты налогов за 2 квартал 2020 года, перенос сроков уплаты налогов для субъектов малого и среднего предпринимательства (далее - МСП) пострадавших отраслей, приостановление применения мер взыскания задолженности и соответствующих обеспечительных мер, установленных Налоговым кодексом Российской Федерации, в отношении всех налогоплательщиков; уменьшение дел, рассматриваемых в судах общей юрисдикции, мировыми судьями,  в 2020 году по сравнению с 2019 годом.</a:t>
            </a:r>
          </a:p>
          <a:p>
            <a:pPr algn="just"/>
            <a:r>
              <a:rPr lang="ru-RU" sz="1100" dirty="0">
                <a:latin typeface="Times New Roman" panose="02020603050405020304" pitchFamily="18" charset="0"/>
                <a:cs typeface="Times New Roman" panose="02020603050405020304" pitchFamily="18" charset="0"/>
              </a:rPr>
              <a:t>Так в 2020 году в бюджет округа поступило доходов от арендной платы за муниципальное имущество, земельные участки, продажи муниципального имущества, земельных участков в размере 36 587,9 тыс. руб., что больше уровня 2019 года на 1 490,6 тыс. руб. или на 4,2 %. Также в бюджет округа поступили прочие доходы от использования муниципального имущества в сумме 2,3 млн. руб. </a:t>
            </a:r>
          </a:p>
          <a:p>
            <a:pPr algn="just"/>
            <a:r>
              <a:rPr lang="ru-RU" sz="1100" dirty="0">
                <a:latin typeface="Times New Roman" panose="02020603050405020304" pitchFamily="18" charset="0"/>
                <a:cs typeface="Times New Roman" panose="02020603050405020304" pitchFamily="18" charset="0"/>
              </a:rPr>
              <a:t>В первом полугодии 2021 года сохраняется стабильная динамика поступлений относительно прошлогоднего уровня. Так, в 1 полугодии 2021 года поступление неналоговых доходов в бюджет округа незначительно снизилось на 114,9 тыс. руб. или на 0,8 % относительно уровня поступлений за аналогичный период прошлого года, связанное  с реализацией субъектом малого и среднего предпринимательства преимущественного права на выкуп арендуемого имущества.</a:t>
            </a:r>
          </a:p>
          <a:p>
            <a:pPr algn="just"/>
            <a:r>
              <a:rPr lang="ru-RU" sz="1100" dirty="0">
                <a:latin typeface="Times New Roman" panose="02020603050405020304" pitchFamily="18" charset="0"/>
                <a:cs typeface="Times New Roman" panose="02020603050405020304" pitchFamily="18" charset="0"/>
              </a:rPr>
              <a:t>В 2020 году осуществляли деятельность 2 крестьянских (фермерских) хозяйства (КФХ): Шаховой И.В. и Муравьева В.А. В рамках проекта «Народного бюджета» в целях достижения целевых показателей национального проекта  «Малое и среднее предпринимательство и поддержка индивидуальной предпринимательской инициативы» в 2020 году реализованы два проекта на общую сумму 2300 тыс. руб. По итогам реализации проектов создано два рабочих места.  </a:t>
            </a:r>
          </a:p>
          <a:p>
            <a:pPr algn="just"/>
            <a:r>
              <a:rPr lang="ru-RU" sz="1100" dirty="0">
                <a:latin typeface="Times New Roman" panose="02020603050405020304" pitchFamily="18" charset="0"/>
                <a:cs typeface="Times New Roman" panose="02020603050405020304" pitchFamily="18" charset="0"/>
              </a:rPr>
              <a:t>В целях поддержки субъектов МСП по договорам аренды в связи с распространением новой </a:t>
            </a:r>
            <a:r>
              <a:rPr lang="ru-RU" sz="1100" dirty="0" err="1">
                <a:latin typeface="Times New Roman" panose="02020603050405020304" pitchFamily="18" charset="0"/>
                <a:cs typeface="Times New Roman" panose="02020603050405020304" pitchFamily="18" charset="0"/>
              </a:rPr>
              <a:t>коронавирусной</a:t>
            </a:r>
            <a:r>
              <a:rPr lang="ru-RU" sz="1100" dirty="0">
                <a:latin typeface="Times New Roman" panose="02020603050405020304" pitchFamily="18" charset="0"/>
                <a:cs typeface="Times New Roman" panose="02020603050405020304" pitchFamily="18" charset="0"/>
              </a:rPr>
              <a:t> инфекции в 2020 году были предоставлены меры поддержки. </a:t>
            </a:r>
          </a:p>
          <a:p>
            <a:pPr algn="just"/>
            <a:r>
              <a:rPr lang="ru-RU" sz="1100" dirty="0">
                <a:latin typeface="Times New Roman" panose="02020603050405020304" pitchFamily="18" charset="0"/>
                <a:cs typeface="Times New Roman" panose="02020603050405020304" pitchFamily="18" charset="0"/>
              </a:rPr>
              <a:t>В целом расходы бюджета  округа по сравнению с  2019 годом увеличились на 202 981,9 тыс. руб. или на 31,4 % и составили 848 233,5 тыс. руб. Основной причиной увеличения расходной части бюджета  округа в 2020 году является строительство средней общеобразовательной школы с дошкольной группой в с. Дутово и строительство социокультурного центра в с. Подчерье за счет средств вышестоящих бюджетов.</a:t>
            </a:r>
          </a:p>
          <a:p>
            <a:pPr algn="just"/>
            <a:r>
              <a:rPr lang="ru-RU" sz="1100" dirty="0">
                <a:latin typeface="Times New Roman" panose="02020603050405020304" pitchFamily="18" charset="0"/>
                <a:cs typeface="Times New Roman" panose="02020603050405020304" pitchFamily="18" charset="0"/>
              </a:rPr>
              <a:t>Целевые показатели по заработной плате работников образовательных учреждений,  учреждений культуры и дополнительного образования в сфере культуры ГО «Вуктыл»  по итогам 2020 года:</a:t>
            </a:r>
          </a:p>
        </p:txBody>
      </p:sp>
      <p:sp>
        <p:nvSpPr>
          <p:cNvPr id="6"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2020 год и первое полугодие 2021  года</a:t>
            </a:r>
            <a:endParaRPr lang="ru-RU" sz="2000" spc="-1" dirty="0">
              <a:latin typeface="Arial"/>
            </a:endParaRPr>
          </a:p>
        </p:txBody>
      </p:sp>
    </p:spTree>
    <p:extLst>
      <p:ext uri="{BB962C8B-B14F-4D97-AF65-F5344CB8AC3E}">
        <p14:creationId xmlns:p14="http://schemas.microsoft.com/office/powerpoint/2010/main" val="4183423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6" y="695200"/>
            <a:ext cx="9126344" cy="6162800"/>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179512" y="764704"/>
            <a:ext cx="8784976" cy="5904656"/>
          </a:xfrm>
          <a:prstGeom prst="rect">
            <a:avLst/>
          </a:prstGeom>
          <a:no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p:style>
        <p:txBody>
          <a:bodyPr lIns="90000" tIns="46800" rIns="90000" bIns="46800"/>
          <a:lstStyle/>
          <a:p>
            <a:pPr algn="just"/>
            <a:r>
              <a:rPr lang="ru-RU" sz="1100" dirty="0">
                <a:latin typeface="Times New Roman" panose="02020603050405020304" pitchFamily="18" charset="0"/>
                <a:cs typeface="Times New Roman" panose="02020603050405020304" pitchFamily="18" charset="0"/>
              </a:rPr>
              <a:t>выполнены в общеобразовательных учреждениях; не выполнены в дошкольных образовательных учреждениях, не выполнены в учреждениях культуры и дополнительного образования, выполнены в общеобразовательных, дошкольных образовательных учреждениях, учреждениях культуры и дополнительного образования</a:t>
            </a:r>
            <a:r>
              <a:rPr lang="ru-RU" sz="1100" dirty="0" smtClean="0">
                <a:latin typeface="Times New Roman" panose="02020603050405020304" pitchFamily="18" charset="0"/>
                <a:cs typeface="Times New Roman" panose="02020603050405020304" pitchFamily="18" charset="0"/>
              </a:rPr>
              <a:t>. По </a:t>
            </a:r>
            <a:r>
              <a:rPr lang="ru-RU" sz="1100" dirty="0">
                <a:latin typeface="Times New Roman" panose="02020603050405020304" pitchFamily="18" charset="0"/>
                <a:cs typeface="Times New Roman" panose="02020603050405020304" pitchFamily="18" charset="0"/>
              </a:rPr>
              <a:t>результатам мониторинга качества предоставления муниципальных услуг ГО «Вуктыл» за 2020 год установлено, что уровень удовлетворенности заявителей составил 99,3</a:t>
            </a:r>
            <a:r>
              <a:rPr lang="ru-RU" sz="1100" dirty="0" smtClean="0">
                <a:latin typeface="Times New Roman" panose="02020603050405020304" pitchFamily="18" charset="0"/>
                <a:cs typeface="Times New Roman" panose="02020603050405020304" pitchFamily="18" charset="0"/>
              </a:rPr>
              <a:t>%. Обеспечены </a:t>
            </a:r>
            <a:r>
              <a:rPr lang="ru-RU" sz="1100" dirty="0">
                <a:latin typeface="Times New Roman" panose="02020603050405020304" pitchFamily="18" charset="0"/>
                <a:cs typeface="Times New Roman" panose="02020603050405020304" pitchFamily="18" charset="0"/>
              </a:rPr>
              <a:t>меры социальной поддержки  по оплате жилищно-коммунальных услуг педагогам муниципальных учреждений ГО «Вуктыл», проживающим на территории сельских населенных пунктов. </a:t>
            </a:r>
          </a:p>
          <a:p>
            <a:pPr algn="just"/>
            <a:r>
              <a:rPr lang="ru-RU" sz="1100" dirty="0">
                <a:latin typeface="Times New Roman" panose="02020603050405020304" pitchFamily="18" charset="0"/>
                <a:cs typeface="Times New Roman" panose="02020603050405020304" pitchFamily="18" charset="0"/>
              </a:rPr>
              <a:t>Не смотря на сложную экономическую и эпидемиологическую ситуацию, бюджет округа сохранил свою социальную направленность. Удельный вес расходов, связанных с функционированием социальных отраслей таких как  образование, культура, физическая культура и спорт и  социальная политика составил 588 879,4 тыс. руб. или 69,4 % от всех расходов. Большая доля расходов бюджета округа направлена на отрасль «Образование» - 507 696,2 тыс. руб. или 58,9 % от всех расходов.</a:t>
            </a:r>
          </a:p>
          <a:p>
            <a:pPr algn="just"/>
            <a:r>
              <a:rPr lang="ru-RU" sz="1100" dirty="0">
                <a:latin typeface="Times New Roman" panose="02020603050405020304" pitchFamily="18" charset="0"/>
                <a:cs typeface="Times New Roman" panose="02020603050405020304" pitchFamily="18" charset="0"/>
              </a:rPr>
              <a:t>Начиная с 2019 года в муниципальные программы ГО «Вуктыл» включены мероприятия национальных проектов, разработанных в соответствии с Указом  № 204. В 2020 году в муниципальные программы ГО «Вуктыл» были включены мероприятия пяти национальных проектов: национальный проект «Образование»; национальный проект «Культура»; национальный проект «Жилье и городская среда»; национальный проект «Малое и среднее предпринимательство и поддержка индивидуальной предпринимательской инициативы»; национальный проект «Безопасные и качественные автомобильные дороги».</a:t>
            </a:r>
          </a:p>
          <a:p>
            <a:pPr algn="just"/>
            <a:r>
              <a:rPr lang="ru-RU" sz="1100" dirty="0">
                <a:latin typeface="Times New Roman" panose="02020603050405020304" pitchFamily="18" charset="0"/>
                <a:cs typeface="Times New Roman" panose="02020603050405020304" pitchFamily="18" charset="0"/>
              </a:rPr>
              <a:t>Объем средств, направленных на реализацию национальных проектов в 2020 году, составил 64 985,8 тыс. руб. </a:t>
            </a:r>
          </a:p>
          <a:p>
            <a:pPr algn="just"/>
            <a:r>
              <a:rPr lang="ru-RU" sz="1100" dirty="0">
                <a:latin typeface="Times New Roman" panose="02020603050405020304" pitchFamily="18" charset="0"/>
                <a:cs typeface="Times New Roman" panose="02020603050405020304" pitchFamily="18" charset="0"/>
              </a:rPr>
              <a:t>В 2021 году в муниципальные программы ГО «Вуктыл» включены расходы на мероприятия двух национальных проектов ( «Образование» и «Культура»),  на реализацию которых в бюджете округа предусмотрено 36 334,1 </a:t>
            </a:r>
            <a:r>
              <a:rPr lang="ru-RU" sz="1100" dirty="0" err="1">
                <a:latin typeface="Times New Roman" panose="02020603050405020304" pitchFamily="18" charset="0"/>
                <a:cs typeface="Times New Roman" panose="02020603050405020304" pitchFamily="18" charset="0"/>
              </a:rPr>
              <a:t>тыс.руб</a:t>
            </a:r>
            <a:r>
              <a:rPr lang="ru-RU" sz="1100" dirty="0">
                <a:latin typeface="Times New Roman" panose="02020603050405020304" pitchFamily="18" charset="0"/>
                <a:cs typeface="Times New Roman" panose="02020603050405020304" pitchFamily="18" charset="0"/>
              </a:rPr>
              <a:t>. </a:t>
            </a:r>
          </a:p>
          <a:p>
            <a:pPr algn="just"/>
            <a:r>
              <a:rPr lang="ru-RU" sz="1100" dirty="0">
                <a:latin typeface="Times New Roman" panose="02020603050405020304" pitchFamily="18" charset="0"/>
                <a:cs typeface="Times New Roman" panose="02020603050405020304" pitchFamily="18" charset="0"/>
              </a:rPr>
              <a:t>Также осуществлялась реализация Плана мероприятий по реализации региональных проектов «Сохранение биологического разнообразия и развитие экологического туризма»,   «Сохранение уникальных водных объектов» национального проекта «Экология» и  Плана мероприятий по реализации национального проекта «Демография» на территории МОГО «Вуктыл»  на 2019 -2024 годы.</a:t>
            </a:r>
          </a:p>
          <a:p>
            <a:pPr algn="just"/>
            <a:r>
              <a:rPr lang="ru-RU" sz="1100" dirty="0">
                <a:latin typeface="Times New Roman" panose="02020603050405020304" pitchFamily="18" charset="0"/>
                <a:cs typeface="Times New Roman" panose="02020603050405020304" pitchFamily="18" charset="0"/>
              </a:rPr>
              <a:t>В 2020 году из федерального бюджета и республиканского бюджета Республики Коми в бюджет округа были привлечены средства на общую сумму 273</a:t>
            </a:r>
            <a:r>
              <a:rPr lang="en-US" sz="1100" dirty="0">
                <a:latin typeface="Times New Roman" panose="02020603050405020304" pitchFamily="18" charset="0"/>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077,9  тыс. руб. с целью софинансирования муниципальных программ (подпрограмм).</a:t>
            </a:r>
          </a:p>
          <a:p>
            <a:pPr algn="just"/>
            <a:r>
              <a:rPr lang="ru-RU" sz="1100" dirty="0">
                <a:latin typeface="Times New Roman" panose="02020603050405020304" pitchFamily="18" charset="0"/>
                <a:cs typeface="Times New Roman" panose="02020603050405020304" pitchFamily="18" charset="0"/>
              </a:rPr>
              <a:t>По итогам исполнения бюджета округа за 2020 год в условиях неукоснительного выполнения социально значимых обязательств, к сожалению, не удалось сократить показатель общей долговой нагрузки, который по сравнению с 2019 годом увеличился на 50,2 % и составил 45 803,0 тыс. руб., что составляет 19,8 % от суммы  доходов бюджета округа без учета безвозмездных поступлений. </a:t>
            </a:r>
          </a:p>
          <a:p>
            <a:pPr algn="just"/>
            <a:r>
              <a:rPr lang="ru-RU" sz="1100" dirty="0">
                <a:latin typeface="Times New Roman" panose="02020603050405020304" pitchFamily="18" charset="0"/>
                <a:cs typeface="Times New Roman" panose="02020603050405020304" pitchFamily="18" charset="0"/>
              </a:rPr>
              <a:t>В связи с тем, что причиной образования и роста муниципального долга является дефицит бюджета округа, наличие которого формирует необходимость осуществления муниципальных заимствований для обеспечения сбалансированности бюджета округа, основным методом снижения долговой нагрузки являются мероприятия по его сокращению путем увеличения доходов и оптимизации бюджетных расходов.</a:t>
            </a:r>
          </a:p>
          <a:p>
            <a:pPr algn="just"/>
            <a:r>
              <a:rPr lang="ru-RU" sz="1100" dirty="0">
                <a:latin typeface="Times New Roman" panose="02020603050405020304" pitchFamily="18" charset="0"/>
                <a:cs typeface="Times New Roman" panose="02020603050405020304" pitchFamily="18" charset="0"/>
              </a:rPr>
              <a:t>Начиная с 2017 года реализуется </a:t>
            </a:r>
            <a:r>
              <a:rPr lang="ru-RU" sz="1100" dirty="0" smtClean="0">
                <a:latin typeface="Times New Roman" panose="02020603050405020304" pitchFamily="18" charset="0"/>
                <a:cs typeface="Times New Roman" panose="02020603050405020304" pitchFamily="18" charset="0"/>
              </a:rPr>
              <a:t>Программа оздоровления</a:t>
            </a:r>
            <a:r>
              <a:rPr lang="ru-RU" sz="1100" dirty="0">
                <a:latin typeface="Times New Roman" panose="02020603050405020304" pitchFamily="18" charset="0"/>
                <a:cs typeface="Times New Roman" panose="02020603050405020304" pitchFamily="18" charset="0"/>
              </a:rPr>
              <a:t>, по итогам проведенных мероприятий Программы оздоровления совокупный бюджетный эффект в 2020 году составил 2 314,6  тыс. руб. (154,8 % от планового значения), совокупный бюджетный эффект на 1 июля 2021 года составил 461,8 тыс. руб. при плановом значении 1040,0 тыс. руб.</a:t>
            </a:r>
          </a:p>
          <a:p>
            <a:pPr algn="just"/>
            <a:r>
              <a:rPr lang="ru-RU" sz="1100" dirty="0">
                <a:latin typeface="Times New Roman" panose="02020603050405020304" pitchFamily="18" charset="0"/>
                <a:cs typeface="Times New Roman" panose="02020603050405020304" pitchFamily="18" charset="0"/>
              </a:rPr>
              <a:t>Проводятся оптимизационные мероприятия: сокращение штатных единиц в образовательных организациях (10,5  шт. ед. в 2020 году, 34,05 шт. ед. в 2021 году). В 2020-2021 годах проводились мероприятия по реорганизации двух образовательных организаций: присоединены МБДОУ «Детский сад «Солнышко» г. Вуктыл  к МБДОУ «Детский сад «Золотой ключик» г. Вуктыл;  МБДОУ «Детский сад «Солнышко» </a:t>
            </a:r>
            <a:r>
              <a:rPr lang="ru-RU" sz="1100" dirty="0" err="1">
                <a:latin typeface="Times New Roman" panose="02020603050405020304" pitchFamily="18" charset="0"/>
                <a:cs typeface="Times New Roman" panose="02020603050405020304" pitchFamily="18" charset="0"/>
              </a:rPr>
              <a:t>с.Дутово</a:t>
            </a:r>
            <a:r>
              <a:rPr lang="ru-RU" sz="1100" dirty="0">
                <a:latin typeface="Times New Roman" panose="02020603050405020304" pitchFamily="18" charset="0"/>
                <a:cs typeface="Times New Roman" panose="02020603050405020304" pitchFamily="18" charset="0"/>
              </a:rPr>
              <a:t> к МБОУ «Средняя общеобразовательная школа» с. Дутово.</a:t>
            </a:r>
          </a:p>
          <a:p>
            <a:r>
              <a:rPr lang="ru-RU" sz="1100" dirty="0"/>
              <a:t> </a:t>
            </a:r>
          </a:p>
        </p:txBody>
      </p:sp>
      <p:sp>
        <p:nvSpPr>
          <p:cNvPr id="4"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2020 год и первое полугодие 2021  года</a:t>
            </a:r>
            <a:endParaRPr lang="ru-RU" sz="2000" spc="-1" dirty="0">
              <a:latin typeface="Arial"/>
            </a:endParaRPr>
          </a:p>
        </p:txBody>
      </p:sp>
    </p:spTree>
    <p:extLst>
      <p:ext uri="{BB962C8B-B14F-4D97-AF65-F5344CB8AC3E}">
        <p14:creationId xmlns:p14="http://schemas.microsoft.com/office/powerpoint/2010/main" val="10881314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1365315944"/>
              </p:ext>
            </p:extLst>
          </p:nvPr>
        </p:nvGraphicFramePr>
        <p:xfrm>
          <a:off x="539552" y="1196752"/>
          <a:ext cx="8136904"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Заголовок 1"/>
          <p:cNvSpPr txBox="1">
            <a:spLocks/>
          </p:cNvSpPr>
          <p:nvPr/>
        </p:nvSpPr>
        <p:spPr>
          <a:xfrm>
            <a:off x="0" y="3852"/>
            <a:ext cx="9144000" cy="1022760"/>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направления бюджетной и налоговой политики МО ГО «Вуктыл» на 2022 год и плановый период 2023 и 2024 годов</a:t>
            </a:r>
            <a:endParaRPr lang="ru-RU" sz="2000" spc="-1" dirty="0">
              <a:latin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Picture 1"/>
          <p:cNvPicPr/>
          <p:nvPr/>
        </p:nvPicPr>
        <p:blipFill>
          <a:blip r:embed="rId3"/>
          <a:stretch/>
        </p:blipFill>
        <p:spPr>
          <a:xfrm>
            <a:off x="0" y="0"/>
            <a:ext cx="9143640" cy="664920"/>
          </a:xfrm>
          <a:prstGeom prst="rect">
            <a:avLst/>
          </a:prstGeom>
          <a:ln>
            <a:noFill/>
          </a:ln>
        </p:spPr>
      </p:pic>
      <p:pic>
        <p:nvPicPr>
          <p:cNvPr id="381" name="Picture 2"/>
          <p:cNvPicPr/>
          <p:nvPr/>
        </p:nvPicPr>
        <p:blipFill>
          <a:blip r:embed="rId4"/>
          <a:stretch/>
        </p:blipFill>
        <p:spPr>
          <a:xfrm>
            <a:off x="536400" y="871560"/>
            <a:ext cx="8064000" cy="1469520"/>
          </a:xfrm>
          <a:prstGeom prst="rect">
            <a:avLst/>
          </a:prstGeom>
          <a:ln>
            <a:noFill/>
          </a:ln>
        </p:spPr>
      </p:pic>
      <p:pic>
        <p:nvPicPr>
          <p:cNvPr id="382" name="Picture 4"/>
          <p:cNvPicPr/>
          <p:nvPr/>
        </p:nvPicPr>
        <p:blipFill>
          <a:blip r:embed="rId5"/>
          <a:stretch/>
        </p:blipFill>
        <p:spPr>
          <a:xfrm>
            <a:off x="179280" y="2513160"/>
            <a:ext cx="2795400" cy="3311280"/>
          </a:xfrm>
          <a:prstGeom prst="rect">
            <a:avLst/>
          </a:prstGeom>
          <a:ln>
            <a:noFill/>
          </a:ln>
        </p:spPr>
      </p:pic>
      <p:pic>
        <p:nvPicPr>
          <p:cNvPr id="383" name="Picture 5"/>
          <p:cNvPicPr/>
          <p:nvPr/>
        </p:nvPicPr>
        <p:blipFill>
          <a:blip r:embed="rId6"/>
          <a:stretch/>
        </p:blipFill>
        <p:spPr>
          <a:xfrm>
            <a:off x="6084720" y="2590920"/>
            <a:ext cx="2795400" cy="3233520"/>
          </a:xfrm>
          <a:prstGeom prst="rect">
            <a:avLst/>
          </a:prstGeom>
          <a:ln>
            <a:noFill/>
          </a:ln>
        </p:spPr>
      </p:pic>
      <p:pic>
        <p:nvPicPr>
          <p:cNvPr id="384" name="Picture 6"/>
          <p:cNvPicPr/>
          <p:nvPr/>
        </p:nvPicPr>
        <p:blipFill>
          <a:blip r:embed="rId7"/>
          <a:stretch/>
        </p:blipFill>
        <p:spPr>
          <a:xfrm>
            <a:off x="2830680" y="2570040"/>
            <a:ext cx="3404880" cy="2930040"/>
          </a:xfrm>
          <a:prstGeom prst="rect">
            <a:avLst/>
          </a:prstGeom>
          <a:ln>
            <a:noFill/>
          </a:ln>
        </p:spPr>
      </p:pic>
      <p:pic>
        <p:nvPicPr>
          <p:cNvPr id="385" name="Picture 7"/>
          <p:cNvPicPr/>
          <p:nvPr/>
        </p:nvPicPr>
        <p:blipFill>
          <a:blip r:embed="rId8"/>
          <a:stretch/>
        </p:blipFill>
        <p:spPr>
          <a:xfrm>
            <a:off x="3414600" y="4203720"/>
            <a:ext cx="2296800" cy="2641320"/>
          </a:xfrm>
          <a:prstGeom prst="rect">
            <a:avLst/>
          </a:prstGeom>
          <a:ln>
            <a:noFill/>
          </a:ln>
        </p:spPr>
      </p:pic>
      <p:pic>
        <p:nvPicPr>
          <p:cNvPr id="386" name="Picture 8"/>
          <p:cNvPicPr/>
          <p:nvPr/>
        </p:nvPicPr>
        <p:blipFill>
          <a:blip r:embed="rId9"/>
          <a:stretch/>
        </p:blipFill>
        <p:spPr>
          <a:xfrm>
            <a:off x="1488960" y="2782800"/>
            <a:ext cx="6082920" cy="3252600"/>
          </a:xfrm>
          <a:prstGeom prst="rect">
            <a:avLst/>
          </a:prstGeom>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Picture 1"/>
          <p:cNvPicPr/>
          <p:nvPr/>
        </p:nvPicPr>
        <p:blipFill>
          <a:blip r:embed="rId3"/>
          <a:stretch/>
        </p:blipFill>
        <p:spPr>
          <a:xfrm>
            <a:off x="0" y="0"/>
            <a:ext cx="9143640" cy="907560"/>
          </a:xfrm>
          <a:prstGeom prst="rect">
            <a:avLst/>
          </a:prstGeom>
          <a:ln>
            <a:noFill/>
          </a:ln>
        </p:spPr>
      </p:pic>
      <p:graphicFrame>
        <p:nvGraphicFramePr>
          <p:cNvPr id="388" name="Table 1"/>
          <p:cNvGraphicFramePr/>
          <p:nvPr>
            <p:extLst>
              <p:ext uri="{D42A27DB-BD31-4B8C-83A1-F6EECF244321}">
                <p14:modId xmlns:p14="http://schemas.microsoft.com/office/powerpoint/2010/main" val="979416671"/>
              </p:ext>
            </p:extLst>
          </p:nvPr>
        </p:nvGraphicFramePr>
        <p:xfrm>
          <a:off x="465840" y="980728"/>
          <a:ext cx="8135640" cy="5680080"/>
        </p:xfrm>
        <a:graphic>
          <a:graphicData uri="http://schemas.openxmlformats.org/drawingml/2006/table">
            <a:tbl>
              <a:tblPr/>
              <a:tblGrid>
                <a:gridCol w="8135640"/>
              </a:tblGrid>
              <a:tr h="1850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Глава муниципального образования городского округа «Вуктыл» - руководитель администрации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9999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Совет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smtClean="0">
                          <a:latin typeface="Times New Roman" panose="02020603050405020304" pitchFamily="18" charset="0"/>
                          <a:ea typeface="Times New Roman"/>
                          <a:cs typeface="Times New Roman" panose="02020603050405020304" pitchFamily="18" charset="0"/>
                        </a:rPr>
                        <a:t>Администрация </a:t>
                      </a:r>
                      <a:r>
                        <a:rPr lang="ru-RU" sz="1800" b="1" i="1" strike="noStrike" spc="-1" dirty="0">
                          <a:latin typeface="Times New Roman" panose="02020603050405020304" pitchFamily="18" charset="0"/>
                          <a:ea typeface="Times New Roman"/>
                          <a:cs typeface="Times New Roman" panose="02020603050405020304" pitchFamily="18" charset="0"/>
                        </a:rPr>
                        <a:t>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Контрольно-счетная палата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главные распорядители (распорядители) бюджетных средств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Times New Roman"/>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доходов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Microsoft YaHei"/>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источников финансирования дефицита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2216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получатели бюджетных средств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Picture 1"/>
          <p:cNvPicPr/>
          <p:nvPr/>
        </p:nvPicPr>
        <p:blipFill>
          <a:blip r:embed="rId3"/>
          <a:stretch/>
        </p:blipFill>
        <p:spPr>
          <a:xfrm>
            <a:off x="0" y="0"/>
            <a:ext cx="9143640" cy="1053720"/>
          </a:xfrm>
          <a:prstGeom prst="rect">
            <a:avLst/>
          </a:prstGeom>
          <a:ln>
            <a:noFill/>
          </a:ln>
        </p:spPr>
      </p:pic>
      <p:pic>
        <p:nvPicPr>
          <p:cNvPr id="390" name="Picture 2"/>
          <p:cNvPicPr/>
          <p:nvPr/>
        </p:nvPicPr>
        <p:blipFill>
          <a:blip r:embed="rId4"/>
          <a:stretch/>
        </p:blipFill>
        <p:spPr>
          <a:xfrm>
            <a:off x="7931160" y="1957320"/>
            <a:ext cx="1231560" cy="1931760"/>
          </a:xfrm>
          <a:prstGeom prst="rect">
            <a:avLst/>
          </a:prstGeom>
          <a:ln>
            <a:noFill/>
          </a:ln>
        </p:spPr>
      </p:pic>
      <p:pic>
        <p:nvPicPr>
          <p:cNvPr id="391" name="Picture 3"/>
          <p:cNvPicPr/>
          <p:nvPr/>
        </p:nvPicPr>
        <p:blipFill>
          <a:blip r:embed="rId5"/>
          <a:stretch/>
        </p:blipFill>
        <p:spPr>
          <a:xfrm>
            <a:off x="7937640" y="3181320"/>
            <a:ext cx="1225080" cy="2457000"/>
          </a:xfrm>
          <a:prstGeom prst="rect">
            <a:avLst/>
          </a:prstGeom>
          <a:ln>
            <a:noFill/>
          </a:ln>
        </p:spPr>
      </p:pic>
      <p:pic>
        <p:nvPicPr>
          <p:cNvPr id="392" name="Picture 4"/>
          <p:cNvPicPr/>
          <p:nvPr/>
        </p:nvPicPr>
        <p:blipFill>
          <a:blip r:embed="rId6"/>
          <a:stretch/>
        </p:blipFill>
        <p:spPr>
          <a:xfrm>
            <a:off x="7912080" y="4780080"/>
            <a:ext cx="1250640" cy="2418840"/>
          </a:xfrm>
          <a:prstGeom prst="rect">
            <a:avLst/>
          </a:prstGeom>
          <a:ln>
            <a:noFill/>
          </a:ln>
        </p:spPr>
      </p:pic>
      <p:sp>
        <p:nvSpPr>
          <p:cNvPr id="393" name="CustomShape 1"/>
          <p:cNvSpPr/>
          <p:nvPr/>
        </p:nvSpPr>
        <p:spPr>
          <a:xfrm>
            <a:off x="111240" y="1096920"/>
            <a:ext cx="8787960" cy="696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2200" b="1" strike="noStrike" spc="-1">
                <a:solidFill>
                  <a:srgbClr val="0000FF"/>
                </a:solidFill>
                <a:latin typeface="Calibri"/>
                <a:ea typeface="Microsoft YaHei"/>
              </a:rPr>
              <a:t>Межбюджетные трансферты </a:t>
            </a:r>
            <a:r>
              <a:rPr lang="ru-RU" sz="2200" b="0" strike="noStrike" spc="-1">
                <a:solidFill>
                  <a:srgbClr val="000000"/>
                </a:solidFill>
                <a:latin typeface="Calibri"/>
                <a:ea typeface="Microsoft YaHei"/>
              </a:rPr>
              <a:t>– это денежные средства, перечисляемые из одного бюджета бюджетной системы Российской Федерации другому.</a:t>
            </a:r>
            <a:endParaRPr lang="ru-RU" sz="2200" b="0" strike="noStrike" spc="-1">
              <a:latin typeface="Arial"/>
            </a:endParaRPr>
          </a:p>
        </p:txBody>
      </p:sp>
      <p:sp>
        <p:nvSpPr>
          <p:cNvPr id="394" name="CustomShape 2"/>
          <p:cNvSpPr/>
          <p:nvPr/>
        </p:nvSpPr>
        <p:spPr>
          <a:xfrm>
            <a:off x="2627280" y="1800360"/>
            <a:ext cx="3401640" cy="1122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0000"/>
                </a:solidFill>
                <a:latin typeface="Calibri"/>
                <a:ea typeface="Microsoft YaHei"/>
              </a:rPr>
              <a:t>Дотации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предоставляются без определения конкретной цели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отец дает своему ребенку деньги на личные расходы)</a:t>
            </a:r>
            <a:endParaRPr lang="ru-RU" sz="1400" b="0" strike="noStrike" spc="-1">
              <a:latin typeface="Arial"/>
            </a:endParaRPr>
          </a:p>
        </p:txBody>
      </p:sp>
      <p:sp>
        <p:nvSpPr>
          <p:cNvPr id="395" name="CustomShape 3"/>
          <p:cNvSpPr/>
          <p:nvPr/>
        </p:nvSpPr>
        <p:spPr>
          <a:xfrm>
            <a:off x="2627280" y="3005280"/>
            <a:ext cx="3401640" cy="10713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Субсидии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условиях частичного софинансирования расходов (пример, отец добавляет денег ребенку для покупки игрушки)</a:t>
            </a:r>
            <a:endParaRPr lang="ru-RU" sz="1400" b="0" strike="noStrike" spc="-1">
              <a:latin typeface="Arial"/>
            </a:endParaRPr>
          </a:p>
        </p:txBody>
      </p:sp>
      <p:sp>
        <p:nvSpPr>
          <p:cNvPr id="396" name="CustomShape 4"/>
          <p:cNvSpPr/>
          <p:nvPr/>
        </p:nvSpPr>
        <p:spPr>
          <a:xfrm>
            <a:off x="2627280" y="4124160"/>
            <a:ext cx="3401640" cy="13107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Субвенции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финансирование «переданных» полномочий субъекта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ребенку дали деньги и поручили купить продукты)</a:t>
            </a:r>
            <a:endParaRPr lang="ru-RU" sz="1400" b="0" strike="noStrike" spc="-1">
              <a:latin typeface="Arial"/>
            </a:endParaRPr>
          </a:p>
        </p:txBody>
      </p:sp>
      <p:sp>
        <p:nvSpPr>
          <p:cNvPr id="397" name="CustomShape 5"/>
          <p:cNvSpPr/>
          <p:nvPr/>
        </p:nvSpPr>
        <p:spPr>
          <a:xfrm rot="16200000">
            <a:off x="5267520" y="4094280"/>
            <a:ext cx="4238280" cy="5173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Республики Коми</a:t>
            </a:r>
            <a:endParaRPr lang="ru-RU" sz="1600" b="0" strike="noStrike" spc="-1">
              <a:latin typeface="Arial"/>
            </a:endParaRPr>
          </a:p>
        </p:txBody>
      </p:sp>
      <p:sp>
        <p:nvSpPr>
          <p:cNvPr id="398" name="CustomShape 6"/>
          <p:cNvSpPr/>
          <p:nvPr/>
        </p:nvSpPr>
        <p:spPr>
          <a:xfrm>
            <a:off x="111240" y="3933720"/>
            <a:ext cx="1723680" cy="100764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МО ГО «Вуктыл»</a:t>
            </a:r>
            <a:endParaRPr lang="ru-RU" sz="1600" b="0" strike="noStrike" spc="-1">
              <a:latin typeface="Arial"/>
            </a:endParaRPr>
          </a:p>
        </p:txBody>
      </p:sp>
      <p:sp>
        <p:nvSpPr>
          <p:cNvPr id="399" name="CustomShape 7"/>
          <p:cNvSpPr/>
          <p:nvPr/>
        </p:nvSpPr>
        <p:spPr>
          <a:xfrm>
            <a:off x="2657520" y="5516640"/>
            <a:ext cx="3311280" cy="1203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Иные межбюджетные трансферты</a:t>
            </a:r>
            <a:r>
              <a:rPr lang="ru-RU" sz="1400" b="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–предоставляются в соответствии с принятыми нормативно-правовыми актами субъекта</a:t>
            </a:r>
            <a:endParaRPr lang="ru-RU" sz="1400" b="0" strike="noStrike" spc="-1">
              <a:latin typeface="Arial"/>
            </a:endParaRPr>
          </a:p>
        </p:txBody>
      </p:sp>
      <p:pic>
        <p:nvPicPr>
          <p:cNvPr id="400" name="Picture 12"/>
          <p:cNvPicPr/>
          <p:nvPr/>
        </p:nvPicPr>
        <p:blipFill>
          <a:blip r:embed="rId7"/>
          <a:stretch/>
        </p:blipFill>
        <p:spPr>
          <a:xfrm>
            <a:off x="122400" y="1841400"/>
            <a:ext cx="1834920" cy="2700000"/>
          </a:xfrm>
          <a:prstGeom prst="rect">
            <a:avLst/>
          </a:prstGeom>
          <a:ln>
            <a:noFill/>
          </a:ln>
        </p:spPr>
      </p:pic>
      <p:sp>
        <p:nvSpPr>
          <p:cNvPr id="401" name="CustomShape 8"/>
          <p:cNvSpPr/>
          <p:nvPr/>
        </p:nvSpPr>
        <p:spPr>
          <a:xfrm flipH="1" flipV="1">
            <a:off x="6156360" y="2468520"/>
            <a:ext cx="872640" cy="1655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2" name="CustomShape 9"/>
          <p:cNvSpPr/>
          <p:nvPr/>
        </p:nvSpPr>
        <p:spPr>
          <a:xfrm flipH="1" flipV="1">
            <a:off x="6156360" y="3610080"/>
            <a:ext cx="872640" cy="52524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3" name="CustomShape 10"/>
          <p:cNvSpPr/>
          <p:nvPr/>
        </p:nvSpPr>
        <p:spPr>
          <a:xfrm flipH="1">
            <a:off x="6156360" y="4173480"/>
            <a:ext cx="872640" cy="515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4" name="CustomShape 11"/>
          <p:cNvSpPr/>
          <p:nvPr/>
        </p:nvSpPr>
        <p:spPr>
          <a:xfrm flipH="1">
            <a:off x="6081840" y="4221000"/>
            <a:ext cx="947520" cy="175860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5" name="CustomShape 12"/>
          <p:cNvSpPr/>
          <p:nvPr/>
        </p:nvSpPr>
        <p:spPr>
          <a:xfrm flipH="1">
            <a:off x="1844640" y="3648240"/>
            <a:ext cx="711000" cy="728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6" name="CustomShape 13"/>
          <p:cNvSpPr/>
          <p:nvPr/>
        </p:nvSpPr>
        <p:spPr>
          <a:xfrm flipH="1">
            <a:off x="1866960" y="2803680"/>
            <a:ext cx="711000" cy="13204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7" name="CustomShape 14"/>
          <p:cNvSpPr/>
          <p:nvPr/>
        </p:nvSpPr>
        <p:spPr>
          <a:xfrm flipH="1" flipV="1">
            <a:off x="1843200" y="4479840"/>
            <a:ext cx="712440" cy="299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8" name="CustomShape 15"/>
          <p:cNvSpPr/>
          <p:nvPr/>
        </p:nvSpPr>
        <p:spPr>
          <a:xfrm flipH="1" flipV="1">
            <a:off x="1893960" y="4654440"/>
            <a:ext cx="699840" cy="10393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
          <p:cNvPicPr/>
          <p:nvPr/>
        </p:nvPicPr>
        <p:blipFill>
          <a:blip r:embed="rId3"/>
          <a:stretch/>
        </p:blipFill>
        <p:spPr>
          <a:xfrm>
            <a:off x="12600" y="-30240"/>
            <a:ext cx="9131040" cy="1010880"/>
          </a:xfrm>
          <a:prstGeom prst="rect">
            <a:avLst/>
          </a:prstGeom>
          <a:ln>
            <a:noFill/>
          </a:ln>
        </p:spPr>
      </p:pic>
      <p:pic>
        <p:nvPicPr>
          <p:cNvPr id="105" name="Picture 2"/>
          <p:cNvPicPr/>
          <p:nvPr/>
        </p:nvPicPr>
        <p:blipFill>
          <a:blip r:embed="rId4"/>
          <a:stretch/>
        </p:blipFill>
        <p:spPr>
          <a:xfrm>
            <a:off x="182520" y="5353200"/>
            <a:ext cx="1698120" cy="1136160"/>
          </a:xfrm>
          <a:prstGeom prst="rect">
            <a:avLst/>
          </a:prstGeom>
          <a:ln>
            <a:noFill/>
          </a:ln>
        </p:spPr>
      </p:pic>
      <p:pic>
        <p:nvPicPr>
          <p:cNvPr id="106" name="Picture 3"/>
          <p:cNvPicPr/>
          <p:nvPr/>
        </p:nvPicPr>
        <p:blipFill>
          <a:blip r:embed="rId5"/>
          <a:stretch/>
        </p:blipFill>
        <p:spPr>
          <a:xfrm>
            <a:off x="2120760" y="1238400"/>
            <a:ext cx="3657240" cy="8259480"/>
          </a:xfrm>
          <a:prstGeom prst="rect">
            <a:avLst/>
          </a:prstGeom>
          <a:ln>
            <a:noFill/>
          </a:ln>
        </p:spPr>
      </p:pic>
      <p:pic>
        <p:nvPicPr>
          <p:cNvPr id="107" name="Picture 4"/>
          <p:cNvPicPr/>
          <p:nvPr/>
        </p:nvPicPr>
        <p:blipFill>
          <a:blip r:embed="rId6"/>
          <a:stretch/>
        </p:blipFill>
        <p:spPr>
          <a:xfrm>
            <a:off x="2341440" y="1689120"/>
            <a:ext cx="3052440" cy="3406320"/>
          </a:xfrm>
          <a:prstGeom prst="rect">
            <a:avLst/>
          </a:prstGeom>
          <a:ln>
            <a:noFill/>
          </a:ln>
        </p:spPr>
      </p:pic>
      <p:sp>
        <p:nvSpPr>
          <p:cNvPr id="108" name="CustomShape 1"/>
          <p:cNvSpPr/>
          <p:nvPr/>
        </p:nvSpPr>
        <p:spPr>
          <a:xfrm>
            <a:off x="4211640" y="339876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09" name="CustomShape 2"/>
          <p:cNvSpPr/>
          <p:nvPr/>
        </p:nvSpPr>
        <p:spPr>
          <a:xfrm>
            <a:off x="3132000" y="407664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10" name="CustomShape 3"/>
          <p:cNvSpPr/>
          <p:nvPr/>
        </p:nvSpPr>
        <p:spPr>
          <a:xfrm>
            <a:off x="2795760" y="4184640"/>
            <a:ext cx="1318680" cy="245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000" b="1" i="1" strike="noStrike" spc="-1">
                <a:solidFill>
                  <a:srgbClr val="C00000"/>
                </a:solidFill>
                <a:latin typeface="BatangChe"/>
                <a:ea typeface="BatangChe"/>
              </a:rPr>
              <a:t>Сыктывкар</a:t>
            </a:r>
            <a:endParaRPr lang="ru-RU" sz="1000" b="0" strike="noStrike" spc="-1">
              <a:latin typeface="Arial"/>
            </a:endParaRPr>
          </a:p>
        </p:txBody>
      </p:sp>
      <p:sp>
        <p:nvSpPr>
          <p:cNvPr id="111" name="CustomShape 4"/>
          <p:cNvSpPr/>
          <p:nvPr/>
        </p:nvSpPr>
        <p:spPr>
          <a:xfrm>
            <a:off x="3394080" y="3147840"/>
            <a:ext cx="125064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BatangChe"/>
                <a:ea typeface="BatangChe"/>
              </a:rPr>
              <a:t>Вуктыл</a:t>
            </a:r>
            <a:endParaRPr lang="ru-RU" sz="1400" b="0" strike="noStrike" spc="-1">
              <a:latin typeface="Arial"/>
            </a:endParaRPr>
          </a:p>
        </p:txBody>
      </p:sp>
      <p:sp>
        <p:nvSpPr>
          <p:cNvPr id="112" name="CustomShape 5"/>
          <p:cNvSpPr/>
          <p:nvPr/>
        </p:nvSpPr>
        <p:spPr>
          <a:xfrm>
            <a:off x="2448000" y="1373040"/>
            <a:ext cx="2222280" cy="3679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Georgia"/>
                <a:ea typeface="Microsoft YaHei"/>
              </a:rPr>
              <a:t>Площадь</a:t>
            </a:r>
            <a:r>
              <a:rPr lang="ru-RU" sz="1200" b="1" i="1" strike="noStrike" spc="-1">
                <a:solidFill>
                  <a:srgbClr val="C00000"/>
                </a:solidFill>
                <a:latin typeface="Georgia"/>
                <a:ea typeface="Microsoft YaHei"/>
              </a:rPr>
              <a:t> </a:t>
            </a:r>
            <a:r>
              <a:rPr lang="ru-RU" sz="1800" b="1" i="1" strike="noStrike" spc="-1">
                <a:solidFill>
                  <a:srgbClr val="C00000"/>
                </a:solidFill>
                <a:latin typeface="Georgia"/>
                <a:ea typeface="Microsoft YaHei"/>
              </a:rPr>
              <a:t>22 453 </a:t>
            </a:r>
            <a:r>
              <a:rPr lang="ru-RU" sz="1400" b="1" i="1" strike="noStrike" spc="-1">
                <a:solidFill>
                  <a:srgbClr val="C00000"/>
                </a:solidFill>
                <a:latin typeface="Georgia"/>
                <a:ea typeface="Microsoft YaHei"/>
              </a:rPr>
              <a:t>км</a:t>
            </a:r>
            <a:endParaRPr lang="ru-RU" sz="1400" b="0" strike="noStrike" spc="-1">
              <a:latin typeface="Arial"/>
            </a:endParaRPr>
          </a:p>
        </p:txBody>
      </p:sp>
      <p:sp>
        <p:nvSpPr>
          <p:cNvPr id="113" name="CustomShape 6"/>
          <p:cNvSpPr/>
          <p:nvPr/>
        </p:nvSpPr>
        <p:spPr>
          <a:xfrm>
            <a:off x="4516560" y="1413000"/>
            <a:ext cx="24408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900" b="1" i="1" strike="noStrike" spc="-1">
                <a:solidFill>
                  <a:srgbClr val="C00000"/>
                </a:solidFill>
                <a:latin typeface="Arial"/>
                <a:ea typeface="Microsoft YaHei"/>
              </a:rPr>
              <a:t>2</a:t>
            </a:r>
            <a:endParaRPr lang="ru-RU" sz="900" b="0" strike="noStrike" spc="-1">
              <a:latin typeface="Arial"/>
            </a:endParaRPr>
          </a:p>
        </p:txBody>
      </p:sp>
      <p:sp>
        <p:nvSpPr>
          <p:cNvPr id="114" name="CustomShape 7"/>
          <p:cNvSpPr/>
          <p:nvPr/>
        </p:nvSpPr>
        <p:spPr>
          <a:xfrm>
            <a:off x="236520" y="3981600"/>
            <a:ext cx="1902960" cy="1098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i="1" strike="noStrike" spc="-1" dirty="0">
                <a:solidFill>
                  <a:srgbClr val="008000"/>
                </a:solidFill>
                <a:latin typeface="Georgia"/>
                <a:ea typeface="Microsoft YaHei"/>
              </a:rPr>
              <a:t>Протяженность</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автомобильных </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дорог</a:t>
            </a:r>
            <a:endParaRPr lang="ru-RU" sz="1400" b="0" strike="noStrike" spc="-1" dirty="0">
              <a:latin typeface="Arial"/>
            </a:endParaRPr>
          </a:p>
          <a:p>
            <a:pPr algn="ctr">
              <a:lnSpc>
                <a:spcPct val="100000"/>
              </a:lnSpc>
            </a:pPr>
            <a:r>
              <a:rPr lang="ru-RU" sz="2400" b="1" i="1" strike="noStrike" spc="-1" dirty="0" smtClean="0">
                <a:solidFill>
                  <a:srgbClr val="C00000"/>
                </a:solidFill>
                <a:latin typeface="Georgia"/>
                <a:ea typeface="Microsoft YaHei"/>
              </a:rPr>
              <a:t>61,1</a:t>
            </a:r>
            <a:r>
              <a:rPr lang="ru-RU" sz="1400" b="1" i="1" strike="noStrike" spc="-1" dirty="0" smtClean="0">
                <a:solidFill>
                  <a:srgbClr val="C00000"/>
                </a:solidFill>
                <a:latin typeface="Georgia"/>
                <a:ea typeface="Microsoft YaHei"/>
              </a:rPr>
              <a:t> </a:t>
            </a:r>
            <a:r>
              <a:rPr lang="ru-RU" sz="1400" b="1" i="1" strike="noStrike" spc="-1" dirty="0">
                <a:solidFill>
                  <a:srgbClr val="C00000"/>
                </a:solidFill>
                <a:latin typeface="Georgia"/>
                <a:ea typeface="Microsoft YaHei"/>
              </a:rPr>
              <a:t>км</a:t>
            </a:r>
            <a:endParaRPr lang="ru-RU" sz="1400" b="0" strike="noStrike" spc="-1" dirty="0">
              <a:latin typeface="Arial"/>
            </a:endParaRPr>
          </a:p>
        </p:txBody>
      </p:sp>
      <p:sp>
        <p:nvSpPr>
          <p:cNvPr id="115" name="CustomShape 8"/>
          <p:cNvSpPr/>
          <p:nvPr/>
        </p:nvSpPr>
        <p:spPr>
          <a:xfrm>
            <a:off x="11160" y="1239840"/>
            <a:ext cx="1944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400" b="1" i="1" strike="noStrike" spc="-1" dirty="0">
                <a:solidFill>
                  <a:srgbClr val="C00000"/>
                </a:solidFill>
                <a:latin typeface="Georgia"/>
                <a:ea typeface="Microsoft YaHei"/>
              </a:rPr>
              <a:t>11</a:t>
            </a:r>
            <a:endParaRPr lang="ru-RU" sz="2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населенных пунктов</a:t>
            </a:r>
            <a:endParaRPr lang="ru-RU" sz="1400" b="0" strike="noStrike" spc="-1" dirty="0">
              <a:latin typeface="Arial"/>
            </a:endParaRPr>
          </a:p>
        </p:txBody>
      </p:sp>
      <p:pic>
        <p:nvPicPr>
          <p:cNvPr id="116" name="Picture 13"/>
          <p:cNvPicPr/>
          <p:nvPr/>
        </p:nvPicPr>
        <p:blipFill>
          <a:blip r:embed="rId7"/>
          <a:stretch/>
        </p:blipFill>
        <p:spPr>
          <a:xfrm>
            <a:off x="152280" y="2276640"/>
            <a:ext cx="1991880" cy="1425240"/>
          </a:xfrm>
          <a:prstGeom prst="rect">
            <a:avLst/>
          </a:prstGeom>
          <a:ln>
            <a:noFill/>
          </a:ln>
        </p:spPr>
      </p:pic>
      <p:pic>
        <p:nvPicPr>
          <p:cNvPr id="117" name="Picture 14"/>
          <p:cNvPicPr/>
          <p:nvPr/>
        </p:nvPicPr>
        <p:blipFill>
          <a:blip r:embed="rId8"/>
          <a:stretch/>
        </p:blipFill>
        <p:spPr>
          <a:xfrm>
            <a:off x="7605224" y="1015240"/>
            <a:ext cx="1523520" cy="1469520"/>
          </a:xfrm>
          <a:prstGeom prst="rect">
            <a:avLst/>
          </a:prstGeom>
          <a:ln>
            <a:noFill/>
          </a:ln>
        </p:spPr>
      </p:pic>
      <p:sp>
        <p:nvSpPr>
          <p:cNvPr id="118" name="CustomShape 9"/>
          <p:cNvSpPr/>
          <p:nvPr/>
        </p:nvSpPr>
        <p:spPr>
          <a:xfrm>
            <a:off x="5355420" y="1081080"/>
            <a:ext cx="2485800" cy="1312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Численность населения на </a:t>
            </a:r>
            <a:r>
              <a:rPr lang="ru-RU" sz="1400" b="1" i="1" strike="noStrike" spc="-1" dirty="0" smtClean="0">
                <a:solidFill>
                  <a:srgbClr val="000066"/>
                </a:solidFill>
                <a:latin typeface="Georgia"/>
                <a:ea typeface="Microsoft YaHei"/>
              </a:rPr>
              <a:t>01.01.2021 года</a:t>
            </a:r>
          </a:p>
          <a:p>
            <a:pPr algn="ctr">
              <a:lnSpc>
                <a:spcPct val="100000"/>
              </a:lnSpc>
            </a:pPr>
            <a:r>
              <a:rPr lang="ru-RU" sz="1200" strike="noStrike" spc="-1" dirty="0" smtClean="0">
                <a:latin typeface="Times New Roman" panose="02020603050405020304" pitchFamily="18" charset="0"/>
                <a:ea typeface="Microsoft YaHei"/>
                <a:cs typeface="Times New Roman" panose="02020603050405020304" pitchFamily="18" charset="0"/>
              </a:rPr>
              <a:t>(предварительная оценка)</a:t>
            </a:r>
            <a:endParaRPr lang="ru-RU" sz="1200" strike="noStrike" spc="-1" dirty="0">
              <a:latin typeface="Times New Roman" panose="02020603050405020304" pitchFamily="18" charset="0"/>
              <a:cs typeface="Times New Roman" panose="02020603050405020304" pitchFamily="18" charset="0"/>
            </a:endParaRPr>
          </a:p>
          <a:p>
            <a:pPr algn="ctr">
              <a:lnSpc>
                <a:spcPct val="100000"/>
              </a:lnSpc>
            </a:pPr>
            <a:r>
              <a:rPr lang="ru-RU" sz="2400" b="1" i="1" strike="noStrike" spc="-1" dirty="0" smtClean="0">
                <a:solidFill>
                  <a:srgbClr val="C00000"/>
                </a:solidFill>
                <a:latin typeface="Georgia"/>
                <a:ea typeface="Microsoft YaHei"/>
              </a:rPr>
              <a:t>11,3 </a:t>
            </a:r>
            <a:r>
              <a:rPr lang="ru-RU" sz="1400" b="1" i="1" strike="noStrike" spc="-1" dirty="0">
                <a:solidFill>
                  <a:srgbClr val="C00000"/>
                </a:solidFill>
                <a:latin typeface="Georgia"/>
                <a:ea typeface="Microsoft YaHei"/>
              </a:rPr>
              <a:t>тыс. человек</a:t>
            </a:r>
            <a:endParaRPr lang="ru-RU" sz="1400" b="0" strike="noStrike" spc="-1" dirty="0">
              <a:latin typeface="Arial"/>
            </a:endParaRPr>
          </a:p>
        </p:txBody>
      </p:sp>
      <p:sp>
        <p:nvSpPr>
          <p:cNvPr id="119" name="CustomShape 10"/>
          <p:cNvSpPr/>
          <p:nvPr/>
        </p:nvSpPr>
        <p:spPr>
          <a:xfrm>
            <a:off x="1933560" y="5722920"/>
            <a:ext cx="5589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E46C0A"/>
                </a:solidFill>
                <a:latin typeface="Georgia"/>
                <a:ea typeface="Microsoft YaHei"/>
              </a:rPr>
              <a:t>Доля населения МО ГО «Вуктыл» </a:t>
            </a:r>
            <a:endParaRPr lang="ru-RU" sz="1400" b="0" strike="noStrike" spc="-1" dirty="0">
              <a:latin typeface="Arial"/>
            </a:endParaRPr>
          </a:p>
          <a:p>
            <a:pPr algn="ctr">
              <a:lnSpc>
                <a:spcPct val="100000"/>
              </a:lnSpc>
            </a:pPr>
            <a:r>
              <a:rPr lang="ru-RU" sz="1400" b="1" i="1" strike="noStrike" spc="-1" dirty="0">
                <a:solidFill>
                  <a:srgbClr val="E46C0A"/>
                </a:solidFill>
                <a:latin typeface="Georgia"/>
                <a:ea typeface="Microsoft YaHei"/>
              </a:rPr>
              <a:t>в общей численности по РК</a:t>
            </a:r>
            <a:endParaRPr lang="ru-RU" sz="1400" b="0" strike="noStrike" spc="-1" dirty="0">
              <a:latin typeface="Arial"/>
            </a:endParaRPr>
          </a:p>
          <a:p>
            <a:pPr algn="ctr">
              <a:lnSpc>
                <a:spcPct val="100000"/>
              </a:lnSpc>
            </a:pPr>
            <a:r>
              <a:rPr lang="ru-RU" sz="2400" b="1" i="1" strike="noStrike" spc="-1" dirty="0">
                <a:solidFill>
                  <a:srgbClr val="C00000"/>
                </a:solidFill>
                <a:latin typeface="Georgia"/>
                <a:ea typeface="Microsoft YaHei"/>
              </a:rPr>
              <a:t>1,4</a:t>
            </a:r>
            <a:r>
              <a:rPr lang="ru-RU" sz="2000" b="1" i="1" strike="noStrike" spc="-1" dirty="0">
                <a:solidFill>
                  <a:srgbClr val="C00000"/>
                </a:solidFill>
                <a:latin typeface="Georgia"/>
                <a:ea typeface="Microsoft YaHei"/>
              </a:rPr>
              <a:t>%</a:t>
            </a:r>
            <a:endParaRPr lang="ru-RU" sz="2000" b="0" strike="noStrike" spc="-1" dirty="0">
              <a:latin typeface="Arial"/>
            </a:endParaRPr>
          </a:p>
        </p:txBody>
      </p:sp>
      <p:sp>
        <p:nvSpPr>
          <p:cNvPr id="120" name="CustomShape 11"/>
          <p:cNvSpPr/>
          <p:nvPr/>
        </p:nvSpPr>
        <p:spPr>
          <a:xfrm>
            <a:off x="5506920" y="2381400"/>
            <a:ext cx="20156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a:solidFill>
                  <a:srgbClr val="000066"/>
                </a:solidFill>
                <a:latin typeface="Georgia"/>
                <a:ea typeface="Microsoft YaHei"/>
              </a:rPr>
              <a:t>в том числе:</a:t>
            </a:r>
            <a:endParaRPr lang="ru-RU" sz="1400" b="0" strike="noStrike" spc="-1">
              <a:latin typeface="Arial"/>
            </a:endParaRPr>
          </a:p>
        </p:txBody>
      </p:sp>
      <p:sp>
        <p:nvSpPr>
          <p:cNvPr id="121" name="CustomShape 12"/>
          <p:cNvSpPr/>
          <p:nvPr/>
        </p:nvSpPr>
        <p:spPr>
          <a:xfrm>
            <a:off x="5573880" y="2593800"/>
            <a:ext cx="3644640" cy="1130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dirty="0">
                <a:solidFill>
                  <a:srgbClr val="000066"/>
                </a:solidFill>
                <a:latin typeface="Georgia"/>
                <a:ea typeface="Microsoft YaHei"/>
              </a:rPr>
              <a:t>Городское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9,7 </a:t>
            </a:r>
            <a:r>
              <a:rPr lang="ru-RU" sz="1400" b="1" i="1" strike="noStrike" spc="-1" dirty="0">
                <a:solidFill>
                  <a:srgbClr val="000066"/>
                </a:solidFill>
                <a:latin typeface="Georgia"/>
                <a:ea typeface="Microsoft YaHei"/>
              </a:rPr>
              <a:t>тыс</a:t>
            </a:r>
            <a:r>
              <a:rPr lang="ru-RU" sz="1400" b="1" i="1" strike="noStrike" spc="-1" dirty="0" smtClean="0">
                <a:solidFill>
                  <a:srgbClr val="000066"/>
                </a:solidFill>
                <a:latin typeface="Georgia"/>
                <a:ea typeface="Microsoft YaHei"/>
              </a:rPr>
              <a:t>. чел</a:t>
            </a:r>
            <a:r>
              <a:rPr lang="ru-RU" sz="1400" b="1" i="1" strike="noStrike" spc="-1" dirty="0">
                <a:solidFill>
                  <a:srgbClr val="000066"/>
                </a:solidFill>
                <a:latin typeface="Georgia"/>
                <a:ea typeface="Microsoft YaHei"/>
              </a:rPr>
              <a:t>.</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Сельское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1,6 </a:t>
            </a:r>
            <a:r>
              <a:rPr lang="ru-RU" sz="1400" b="1" i="1" strike="noStrike" spc="-1" dirty="0">
                <a:solidFill>
                  <a:srgbClr val="000066"/>
                </a:solidFill>
                <a:latin typeface="Georgia"/>
                <a:ea typeface="Microsoft YaHei"/>
              </a:rPr>
              <a:t>тыс.</a:t>
            </a:r>
            <a:r>
              <a:rPr lang="ru-RU" sz="2000" b="1" i="1" strike="noStrike" spc="-1" dirty="0">
                <a:solidFill>
                  <a:srgbClr val="C00000"/>
                </a:solidFill>
                <a:latin typeface="Georgia"/>
                <a:ea typeface="Microsoft YaHei"/>
              </a:rPr>
              <a:t> </a:t>
            </a:r>
            <a:r>
              <a:rPr lang="ru-RU" sz="1400" b="1" i="1" strike="noStrike" spc="-1" dirty="0">
                <a:solidFill>
                  <a:srgbClr val="000066"/>
                </a:solidFill>
                <a:latin typeface="Georgia"/>
                <a:ea typeface="Microsoft YaHei"/>
              </a:rPr>
              <a:t>чел.</a:t>
            </a:r>
            <a:endParaRPr lang="ru-RU" sz="1400" b="0" strike="noStrike" spc="-1" dirty="0">
              <a:latin typeface="Arial"/>
            </a:endParaRPr>
          </a:p>
        </p:txBody>
      </p:sp>
      <p:sp>
        <p:nvSpPr>
          <p:cNvPr id="122" name="CustomShape 13"/>
          <p:cNvSpPr/>
          <p:nvPr/>
        </p:nvSpPr>
        <p:spPr>
          <a:xfrm>
            <a:off x="5573880" y="3876840"/>
            <a:ext cx="230328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городского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85,8%</a:t>
            </a:r>
            <a:endParaRPr lang="ru-RU" sz="2400" b="0" strike="noStrike" spc="-1" dirty="0">
              <a:latin typeface="Arial"/>
            </a:endParaRPr>
          </a:p>
        </p:txBody>
      </p:sp>
      <p:sp>
        <p:nvSpPr>
          <p:cNvPr id="123" name="CustomShape 14"/>
          <p:cNvSpPr/>
          <p:nvPr/>
        </p:nvSpPr>
        <p:spPr>
          <a:xfrm>
            <a:off x="6827760" y="4869000"/>
            <a:ext cx="230472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сельского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14,2%</a:t>
            </a:r>
            <a:endParaRPr lang="ru-RU" sz="2400" b="0" strike="noStrike" spc="-1" dirty="0">
              <a:latin typeface="Arial"/>
            </a:endParaRPr>
          </a:p>
        </p:txBody>
      </p:sp>
      <p:sp>
        <p:nvSpPr>
          <p:cNvPr id="124" name="CustomShape 15"/>
          <p:cNvSpPr/>
          <p:nvPr/>
        </p:nvSpPr>
        <p:spPr>
          <a:xfrm>
            <a:off x="2144880" y="1838160"/>
            <a:ext cx="334116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FFFF00"/>
                </a:solidFill>
                <a:latin typeface="Arial"/>
                <a:ea typeface="Microsoft YaHei"/>
              </a:rPr>
              <a:t>Численность населения в Республики Коми </a:t>
            </a:r>
            <a:endParaRPr lang="ru-RU" sz="1400" b="0" strike="noStrike" spc="-1" dirty="0">
              <a:latin typeface="Arial"/>
            </a:endParaRPr>
          </a:p>
          <a:p>
            <a:pPr algn="ctr">
              <a:lnSpc>
                <a:spcPct val="100000"/>
              </a:lnSpc>
            </a:pPr>
            <a:r>
              <a:rPr lang="ru-RU" sz="1400" b="1" strike="noStrike" spc="-1" dirty="0" smtClean="0">
                <a:solidFill>
                  <a:srgbClr val="FFFF00"/>
                </a:solidFill>
                <a:latin typeface="Arial"/>
                <a:ea typeface="Microsoft YaHei"/>
              </a:rPr>
              <a:t>на 01.01.2020 </a:t>
            </a:r>
            <a:r>
              <a:rPr lang="ru-RU" sz="1400" b="1" strike="noStrike" spc="-1" dirty="0">
                <a:solidFill>
                  <a:srgbClr val="FFFF00"/>
                </a:solidFill>
                <a:latin typeface="Arial"/>
                <a:ea typeface="Microsoft YaHei"/>
              </a:rPr>
              <a:t>год </a:t>
            </a:r>
            <a:r>
              <a:rPr lang="ru-RU" sz="1400" b="1" spc="-1" dirty="0">
                <a:solidFill>
                  <a:srgbClr val="FFFF00"/>
                </a:solidFill>
                <a:latin typeface="Arial"/>
                <a:ea typeface="Microsoft YaHei"/>
              </a:rPr>
              <a:t>-</a:t>
            </a:r>
            <a:r>
              <a:rPr lang="ru-RU" sz="1400" b="1" strike="noStrike" spc="-1" dirty="0" smtClean="0">
                <a:solidFill>
                  <a:srgbClr val="FFFF00"/>
                </a:solidFill>
                <a:latin typeface="Arial"/>
                <a:ea typeface="Microsoft YaHei"/>
              </a:rPr>
              <a:t>  820,5 </a:t>
            </a:r>
            <a:r>
              <a:rPr lang="ru-RU" sz="1400" b="1" strike="noStrike" spc="-1" dirty="0" err="1" smtClean="0">
                <a:solidFill>
                  <a:srgbClr val="FFFF00"/>
                </a:solidFill>
                <a:latin typeface="Arial"/>
                <a:ea typeface="Microsoft YaHei"/>
              </a:rPr>
              <a:t>тыс.чел</a:t>
            </a:r>
            <a:r>
              <a:rPr lang="ru-RU" sz="1400" b="1" strike="noStrike" spc="-1" dirty="0" smtClean="0">
                <a:solidFill>
                  <a:srgbClr val="FFFF00"/>
                </a:solidFill>
                <a:latin typeface="Arial"/>
                <a:ea typeface="Microsoft YaHei"/>
              </a:rPr>
              <a:t>.</a:t>
            </a:r>
          </a:p>
          <a:p>
            <a:pPr algn="ctr">
              <a:lnSpc>
                <a:spcPct val="100000"/>
              </a:lnSpc>
            </a:pPr>
            <a:r>
              <a:rPr lang="ru-RU" sz="1400" b="1" spc="-1" dirty="0" smtClean="0">
                <a:solidFill>
                  <a:srgbClr val="FFFF00"/>
                </a:solidFill>
                <a:latin typeface="Arial"/>
                <a:ea typeface="Microsoft YaHei"/>
              </a:rPr>
              <a:t>на 01.01.2021 год – 813,6 тыс. чел.</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icture 1"/>
          <p:cNvPicPr/>
          <p:nvPr/>
        </p:nvPicPr>
        <p:blipFill>
          <a:blip r:embed="rId3"/>
          <a:stretch/>
        </p:blipFill>
        <p:spPr>
          <a:xfrm>
            <a:off x="0" y="0"/>
            <a:ext cx="9143640" cy="834840"/>
          </a:xfrm>
          <a:prstGeom prst="rect">
            <a:avLst/>
          </a:prstGeom>
          <a:ln>
            <a:noFill/>
          </a:ln>
        </p:spPr>
      </p:pic>
      <p:pic>
        <p:nvPicPr>
          <p:cNvPr id="410" name="Picture 2"/>
          <p:cNvPicPr/>
          <p:nvPr/>
        </p:nvPicPr>
        <p:blipFill>
          <a:blip r:embed="rId4"/>
          <a:stretch/>
        </p:blipFill>
        <p:spPr>
          <a:xfrm>
            <a:off x="2481120" y="835200"/>
            <a:ext cx="6497280" cy="5760720"/>
          </a:xfrm>
          <a:prstGeom prst="rect">
            <a:avLst/>
          </a:prstGeom>
          <a:ln>
            <a:noFill/>
          </a:ln>
        </p:spPr>
      </p:pic>
      <p:sp>
        <p:nvSpPr>
          <p:cNvPr id="411" name="CustomShape 1"/>
          <p:cNvSpPr/>
          <p:nvPr/>
        </p:nvSpPr>
        <p:spPr>
          <a:xfrm>
            <a:off x="2846520" y="129528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1</a:t>
            </a:r>
            <a:endParaRPr lang="ru-RU" sz="2400" b="0" strike="noStrike" spc="-1">
              <a:latin typeface="Arial"/>
            </a:endParaRPr>
          </a:p>
        </p:txBody>
      </p:sp>
      <p:sp>
        <p:nvSpPr>
          <p:cNvPr id="412" name="CustomShape 2"/>
          <p:cNvSpPr/>
          <p:nvPr/>
        </p:nvSpPr>
        <p:spPr>
          <a:xfrm>
            <a:off x="3351240" y="234936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2</a:t>
            </a:r>
            <a:endParaRPr lang="ru-RU" sz="2400" b="0" strike="noStrike" spc="-1">
              <a:latin typeface="Arial"/>
            </a:endParaRPr>
          </a:p>
        </p:txBody>
      </p:sp>
      <p:sp>
        <p:nvSpPr>
          <p:cNvPr id="413" name="CustomShape 3"/>
          <p:cNvSpPr/>
          <p:nvPr/>
        </p:nvSpPr>
        <p:spPr>
          <a:xfrm>
            <a:off x="3541680" y="34560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3</a:t>
            </a:r>
            <a:endParaRPr lang="ru-RU" sz="2400" b="0" strike="noStrike" spc="-1">
              <a:latin typeface="Arial"/>
            </a:endParaRPr>
          </a:p>
        </p:txBody>
      </p:sp>
      <p:sp>
        <p:nvSpPr>
          <p:cNvPr id="414" name="CustomShape 4"/>
          <p:cNvSpPr/>
          <p:nvPr/>
        </p:nvSpPr>
        <p:spPr>
          <a:xfrm>
            <a:off x="3286080" y="45306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4</a:t>
            </a:r>
            <a:endParaRPr lang="ru-RU" sz="2400" b="0" strike="noStrike" spc="-1">
              <a:latin typeface="Arial"/>
            </a:endParaRPr>
          </a:p>
        </p:txBody>
      </p:sp>
      <p:sp>
        <p:nvSpPr>
          <p:cNvPr id="415" name="CustomShape 5"/>
          <p:cNvSpPr/>
          <p:nvPr/>
        </p:nvSpPr>
        <p:spPr>
          <a:xfrm>
            <a:off x="2819520" y="561492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5</a:t>
            </a:r>
            <a:endParaRPr lang="ru-RU" sz="2400" b="0" strike="noStrike" spc="-1">
              <a:latin typeface="Arial"/>
            </a:endParaRPr>
          </a:p>
        </p:txBody>
      </p:sp>
      <p:pic>
        <p:nvPicPr>
          <p:cNvPr id="416" name="Picture 8"/>
          <p:cNvPicPr/>
          <p:nvPr/>
        </p:nvPicPr>
        <p:blipFill>
          <a:blip r:embed="rId5"/>
          <a:stretch/>
        </p:blipFill>
        <p:spPr>
          <a:xfrm>
            <a:off x="96840" y="981000"/>
            <a:ext cx="2457000" cy="3285720"/>
          </a:xfrm>
          <a:prstGeom prst="rect">
            <a:avLst/>
          </a:prstGeom>
          <a:ln>
            <a:noFill/>
          </a:ln>
        </p:spPr>
      </p:pic>
      <p:pic>
        <p:nvPicPr>
          <p:cNvPr id="417" name="Picture 9"/>
          <p:cNvPicPr/>
          <p:nvPr/>
        </p:nvPicPr>
        <p:blipFill>
          <a:blip r:embed="rId6"/>
          <a:stretch/>
        </p:blipFill>
        <p:spPr>
          <a:xfrm>
            <a:off x="444600" y="2914560"/>
            <a:ext cx="2584080" cy="3625560"/>
          </a:xfrm>
          <a:prstGeom prst="rect">
            <a:avLst/>
          </a:prstGeom>
          <a:ln>
            <a:noFill/>
          </a:ln>
        </p:spPr>
      </p:pic>
      <p:pic>
        <p:nvPicPr>
          <p:cNvPr id="418" name="Picture 10"/>
          <p:cNvPicPr/>
          <p:nvPr/>
        </p:nvPicPr>
        <p:blipFill>
          <a:blip r:embed="rId7"/>
          <a:stretch/>
        </p:blipFill>
        <p:spPr>
          <a:xfrm>
            <a:off x="122400" y="5065560"/>
            <a:ext cx="2163240" cy="3200040"/>
          </a:xfrm>
          <a:prstGeom prst="rect">
            <a:avLst/>
          </a:prstGeom>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Социально - значимые решения</a:t>
            </a:r>
          </a:p>
          <a:p>
            <a:r>
              <a:rPr lang="ru-RU" sz="2000" b="1" spc="-1" dirty="0" smtClean="0">
                <a:solidFill>
                  <a:srgbClr val="21409A"/>
                </a:solidFill>
                <a:latin typeface="Times New Roman"/>
              </a:rPr>
              <a:t>2021 – 2022 годы</a:t>
            </a:r>
            <a:endParaRPr lang="ru-RU" sz="2000" spc="-1" dirty="0">
              <a:latin typeface="Arial"/>
            </a:endParaRPr>
          </a:p>
        </p:txBody>
      </p:sp>
      <p:sp>
        <p:nvSpPr>
          <p:cNvPr id="3" name="Прямоугольник 2"/>
          <p:cNvSpPr/>
          <p:nvPr/>
        </p:nvSpPr>
        <p:spPr>
          <a:xfrm>
            <a:off x="5328" y="653872"/>
            <a:ext cx="8928992" cy="1015663"/>
          </a:xfrm>
          <a:prstGeom prst="rect">
            <a:avLst/>
          </a:prstGeom>
        </p:spPr>
        <p:txBody>
          <a:bodyPr wrap="square">
            <a:spAutoFit/>
          </a:bodyPr>
          <a:lstStyle/>
          <a:p>
            <a:pPr algn="just"/>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Бюджет МО ГО «Вуктыл» на </a:t>
            </a:r>
            <a:r>
              <a:rPr lang="ru-RU" sz="1200" dirty="0" smtClean="0">
                <a:latin typeface="Times New Roman" panose="02020603050405020304" pitchFamily="18" charset="0"/>
                <a:cs typeface="Times New Roman" panose="02020603050405020304" pitchFamily="18" charset="0"/>
              </a:rPr>
              <a:t>2022 </a:t>
            </a:r>
            <a:r>
              <a:rPr lang="ru-RU" sz="1200" dirty="0">
                <a:latin typeface="Times New Roman" panose="02020603050405020304" pitchFamily="18" charset="0"/>
                <a:cs typeface="Times New Roman" panose="02020603050405020304" pitchFamily="18" charset="0"/>
              </a:rPr>
              <a:t>год как и в </a:t>
            </a:r>
            <a:r>
              <a:rPr lang="ru-RU" sz="1200" dirty="0" smtClean="0">
                <a:latin typeface="Times New Roman" panose="02020603050405020304" pitchFamily="18" charset="0"/>
                <a:cs typeface="Times New Roman" panose="02020603050405020304" pitchFamily="18" charset="0"/>
              </a:rPr>
              <a:t>2021 </a:t>
            </a:r>
            <a:r>
              <a:rPr lang="ru-RU" sz="1200" dirty="0">
                <a:latin typeface="Times New Roman" panose="02020603050405020304" pitchFamily="18" charset="0"/>
                <a:cs typeface="Times New Roman" panose="02020603050405020304" pitchFamily="18" charset="0"/>
              </a:rPr>
              <a:t>году направлен на исполнение социально значимых расходных обязательств,  в том числе выполнение задач, поставленных майскими указами Президента РФ, индексацию расходов на оплату труда работникам бюджетной сферы, на которых не распространяются майские указы Президента РФ, оптимизацию неэффективных расходов, перераспределение бюджетных средств на реализацию приоритетных задач.</a:t>
            </a:r>
          </a:p>
          <a:p>
            <a:pPr algn="ctr"/>
            <a:endParaRPr lang="ru-RU" sz="1200" b="1" dirty="0">
              <a:latin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955342619"/>
              </p:ext>
            </p:extLst>
          </p:nvPr>
        </p:nvGraphicFramePr>
        <p:xfrm>
          <a:off x="179512" y="2469753"/>
          <a:ext cx="3816424" cy="3127671"/>
        </p:xfrm>
        <a:graphic>
          <a:graphicData uri="http://schemas.openxmlformats.org/drawingml/2006/table">
            <a:tbl>
              <a:tblPr firstRow="1" bandRow="1">
                <a:tableStyleId>{5C22544A-7EE6-4342-B048-85BDC9FD1C3A}</a:tableStyleId>
              </a:tblPr>
              <a:tblGrid>
                <a:gridCol w="3816424"/>
              </a:tblGrid>
              <a:tr h="543943">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2021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951900">
                <a:tc>
                  <a:txBody>
                    <a:bodyPr/>
                    <a:lstStyle/>
                    <a:p>
                      <a:pPr algn="ctr"/>
                      <a:r>
                        <a:rPr lang="ru-RU" sz="1200" b="0" strike="noStrike" spc="-1" dirty="0" smtClean="0">
                          <a:solidFill>
                            <a:schemeClr val="tx1"/>
                          </a:solidFill>
                          <a:latin typeface="Times New Roman" panose="02020603050405020304" pitchFamily="18" charset="0"/>
                          <a:cs typeface="Times New Roman" panose="02020603050405020304" pitchFamily="18" charset="0"/>
                        </a:rPr>
                        <a:t>Капитальный ремонт МБУДО «ДХШ» в рамках национального проекта «Культура»</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951900">
                <a:tc>
                  <a:txBody>
                    <a:bodyPr/>
                    <a:lstStyle/>
                    <a:p>
                      <a:pPr algn="ctr"/>
                      <a:r>
                        <a:rPr lang="ru-RU" sz="1200" b="0" strike="noStrike" spc="-1" dirty="0" smtClean="0">
                          <a:solidFill>
                            <a:schemeClr val="tx1"/>
                          </a:solidFill>
                          <a:latin typeface="Times New Roman" panose="02020603050405020304" pitchFamily="18" charset="0"/>
                          <a:cs typeface="Times New Roman" panose="02020603050405020304" pitchFamily="18" charset="0"/>
                        </a:rPr>
                        <a:t>Обустройство жилых домов внутридомовым (внутриквартирным) оборудованием в рамках газификации </a:t>
                      </a:r>
                      <a:r>
                        <a:rPr lang="ru-RU" sz="1200" b="0" strike="noStrike" spc="-1" dirty="0" err="1" smtClean="0">
                          <a:solidFill>
                            <a:schemeClr val="tx1"/>
                          </a:solidFill>
                          <a:latin typeface="Times New Roman" panose="02020603050405020304" pitchFamily="18" charset="0"/>
                          <a:cs typeface="Times New Roman" panose="02020603050405020304" pitchFamily="18" charset="0"/>
                        </a:rPr>
                        <a:t>с.Дутово</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679928">
                <a:tc>
                  <a:txBody>
                    <a:bodyPr/>
                    <a:lstStyle/>
                    <a:p>
                      <a:pPr algn="ctr"/>
                      <a:r>
                        <a:rPr lang="ru-RU" sz="1200" b="0" strike="noStrike" spc="-1" dirty="0" smtClean="0">
                          <a:solidFill>
                            <a:schemeClr val="tx1"/>
                          </a:solidFill>
                          <a:latin typeface="Times New Roman" panose="02020603050405020304" pitchFamily="18" charset="0"/>
                          <a:cs typeface="Times New Roman" panose="02020603050405020304" pitchFamily="18" charset="0"/>
                        </a:rPr>
                        <a:t>Обустройство наиболее посещаемых муниципальных территорий (городска площадь)</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1454282054"/>
              </p:ext>
            </p:extLst>
          </p:nvPr>
        </p:nvGraphicFramePr>
        <p:xfrm>
          <a:off x="4716016" y="2469755"/>
          <a:ext cx="3816424" cy="2831453"/>
        </p:xfrm>
        <a:graphic>
          <a:graphicData uri="http://schemas.openxmlformats.org/drawingml/2006/table">
            <a:tbl>
              <a:tblPr firstRow="1" bandRow="1">
                <a:tableStyleId>{5C22544A-7EE6-4342-B048-85BDC9FD1C3A}</a:tableStyleId>
              </a:tblPr>
              <a:tblGrid>
                <a:gridCol w="3816424"/>
              </a:tblGrid>
              <a:tr h="527197">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2022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667589">
                <a:tc>
                  <a:txBody>
                    <a:bodyPr/>
                    <a:lstStyle/>
                    <a:p>
                      <a:pPr algn="ctr"/>
                      <a:r>
                        <a:rPr lang="ru-RU" sz="1200" b="0" strike="noStrike" spc="-1" dirty="0" smtClean="0">
                          <a:solidFill>
                            <a:schemeClr val="tx1"/>
                          </a:solidFill>
                          <a:latin typeface="Times New Roman" panose="02020603050405020304" pitchFamily="18" charset="0"/>
                          <a:cs typeface="Times New Roman" panose="02020603050405020304" pitchFamily="18" charset="0"/>
                        </a:rPr>
                        <a:t>Капитальный ремонт входной группы здания «Дом быта»</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916587">
                <a:tc>
                  <a:txBody>
                    <a:bodyPr/>
                    <a:lstStyle/>
                    <a:p>
                      <a:pPr algn="ctr"/>
                      <a:r>
                        <a:rPr lang="ru-RU" sz="1200" b="0" strike="noStrike" spc="-1" dirty="0" smtClean="0">
                          <a:solidFill>
                            <a:schemeClr val="tx1"/>
                          </a:solidFill>
                          <a:latin typeface="Times New Roman" panose="02020603050405020304" pitchFamily="18" charset="0"/>
                          <a:cs typeface="Times New Roman" panose="02020603050405020304" pitchFamily="18" charset="0"/>
                        </a:rPr>
                        <a:t>Обустройство жилых домов внутридомовым (внутриквартирным) оборудованием в рамках газификации </a:t>
                      </a:r>
                      <a:r>
                        <a:rPr lang="ru-RU" sz="1200" b="0" strike="noStrike" spc="-1" dirty="0" err="1" smtClean="0">
                          <a:solidFill>
                            <a:schemeClr val="tx1"/>
                          </a:solidFill>
                          <a:latin typeface="Times New Roman" panose="02020603050405020304" pitchFamily="18" charset="0"/>
                          <a:cs typeface="Times New Roman" panose="02020603050405020304" pitchFamily="18" charset="0"/>
                        </a:rPr>
                        <a:t>с.Дутово</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720080">
                <a:tc>
                  <a:txBody>
                    <a:bodyPr/>
                    <a:lstStyle/>
                    <a:p>
                      <a:pPr algn="ctr"/>
                      <a:r>
                        <a:rPr lang="ru-RU" sz="1200" b="0" strike="noStrike" spc="-1" dirty="0" smtClean="0">
                          <a:solidFill>
                            <a:schemeClr val="tx1"/>
                          </a:solidFill>
                          <a:latin typeface="Times New Roman" panose="02020603050405020304" pitchFamily="18" charset="0"/>
                          <a:cs typeface="Times New Roman" panose="02020603050405020304" pitchFamily="18" charset="0"/>
                        </a:rPr>
                        <a:t>Обустройство наиболее посещаемых муниципальных территорий (городска площадь, сквер «Летний»)</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bl>
          </a:graphicData>
        </a:graphic>
      </p:graphicFrame>
    </p:spTree>
    <p:extLst>
      <p:ext uri="{BB962C8B-B14F-4D97-AF65-F5344CB8AC3E}">
        <p14:creationId xmlns:p14="http://schemas.microsoft.com/office/powerpoint/2010/main" val="19897266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Picture 1"/>
          <p:cNvPicPr/>
          <p:nvPr/>
        </p:nvPicPr>
        <p:blipFill>
          <a:blip r:embed="rId3"/>
          <a:stretch/>
        </p:blipFill>
        <p:spPr>
          <a:xfrm>
            <a:off x="0" y="-12600"/>
            <a:ext cx="9144000" cy="1238040"/>
          </a:xfrm>
          <a:prstGeom prst="rect">
            <a:avLst/>
          </a:prstGeom>
          <a:ln>
            <a:noFill/>
          </a:ln>
        </p:spPr>
      </p:pic>
      <p:sp>
        <p:nvSpPr>
          <p:cNvPr id="425" name="CustomShape 2"/>
          <p:cNvSpPr/>
          <p:nvPr/>
        </p:nvSpPr>
        <p:spPr>
          <a:xfrm>
            <a:off x="19368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endParaRPr lang="ru-RU" sz="1800" b="0" strike="noStrike" spc="-1" dirty="0">
              <a:latin typeface="Arial"/>
            </a:endParaRPr>
          </a:p>
        </p:txBody>
      </p:sp>
      <p:graphicFrame>
        <p:nvGraphicFramePr>
          <p:cNvPr id="10" name="Диаграмма 9"/>
          <p:cNvGraphicFramePr/>
          <p:nvPr>
            <p:extLst>
              <p:ext uri="{D42A27DB-BD31-4B8C-83A1-F6EECF244321}">
                <p14:modId xmlns:p14="http://schemas.microsoft.com/office/powerpoint/2010/main" val="1069698893"/>
              </p:ext>
            </p:extLst>
          </p:nvPr>
        </p:nvGraphicFramePr>
        <p:xfrm>
          <a:off x="9168" y="1287200"/>
          <a:ext cx="3888432" cy="3744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Диаграмма 10"/>
          <p:cNvGraphicFramePr/>
          <p:nvPr>
            <p:extLst>
              <p:ext uri="{D42A27DB-BD31-4B8C-83A1-F6EECF244321}">
                <p14:modId xmlns:p14="http://schemas.microsoft.com/office/powerpoint/2010/main" val="3041830180"/>
              </p:ext>
            </p:extLst>
          </p:nvPr>
        </p:nvGraphicFramePr>
        <p:xfrm>
          <a:off x="2987824" y="1340768"/>
          <a:ext cx="3888432" cy="37443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Диаграмма 11"/>
          <p:cNvGraphicFramePr/>
          <p:nvPr>
            <p:extLst>
              <p:ext uri="{D42A27DB-BD31-4B8C-83A1-F6EECF244321}">
                <p14:modId xmlns:p14="http://schemas.microsoft.com/office/powerpoint/2010/main" val="4124107577"/>
              </p:ext>
            </p:extLst>
          </p:nvPr>
        </p:nvGraphicFramePr>
        <p:xfrm>
          <a:off x="5868144" y="1196752"/>
          <a:ext cx="3888432" cy="3744320"/>
        </p:xfrm>
        <a:graphic>
          <a:graphicData uri="http://schemas.openxmlformats.org/drawingml/2006/chart">
            <c:chart xmlns:c="http://schemas.openxmlformats.org/drawingml/2006/chart" xmlns:r="http://schemas.openxmlformats.org/officeDocument/2006/relationships" r:id="rId6"/>
          </a:graphicData>
        </a:graphic>
      </p:graphicFrame>
      <p:sp>
        <p:nvSpPr>
          <p:cNvPr id="13" name="CustomShape 2"/>
          <p:cNvSpPr/>
          <p:nvPr/>
        </p:nvSpPr>
        <p:spPr>
          <a:xfrm>
            <a:off x="346080" y="58404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373 389,2</a:t>
            </a:r>
            <a:endParaRPr lang="ru-RU" sz="1800" b="0" strike="noStrike" spc="-1" dirty="0">
              <a:latin typeface="Arial"/>
            </a:endParaRPr>
          </a:p>
        </p:txBody>
      </p:sp>
      <p:sp>
        <p:nvSpPr>
          <p:cNvPr id="14" name="CustomShape 4"/>
          <p:cNvSpPr/>
          <p:nvPr/>
        </p:nvSpPr>
        <p:spPr>
          <a:xfrm>
            <a:off x="3311640" y="58281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342 439,6</a:t>
            </a:r>
            <a:endParaRPr lang="ru-RU" sz="1800" b="0" strike="noStrike" spc="-1" dirty="0">
              <a:latin typeface="Arial"/>
            </a:endParaRPr>
          </a:p>
        </p:txBody>
      </p:sp>
      <p:sp>
        <p:nvSpPr>
          <p:cNvPr id="16" name="CustomShape 6"/>
          <p:cNvSpPr/>
          <p:nvPr/>
        </p:nvSpPr>
        <p:spPr>
          <a:xfrm>
            <a:off x="6313320" y="58281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342 413,9</a:t>
            </a:r>
          </a:p>
          <a:p>
            <a:pPr algn="ctr">
              <a:lnSpc>
                <a:spcPct val="100000"/>
              </a:lnSpc>
            </a:pPr>
            <a:endParaRPr lang="ru-RU" sz="1800" b="0" strike="noStrike" spc="-1" dirty="0">
              <a:latin typeface="Aria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характеристики бюджета МО ГО «Вуктыл», руб.</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2813243263"/>
              </p:ext>
            </p:extLst>
          </p:nvPr>
        </p:nvGraphicFramePr>
        <p:xfrm>
          <a:off x="107504" y="656536"/>
          <a:ext cx="8928992" cy="36599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2572936162"/>
              </p:ext>
            </p:extLst>
          </p:nvPr>
        </p:nvGraphicFramePr>
        <p:xfrm>
          <a:off x="107504" y="4653136"/>
          <a:ext cx="8928992" cy="1897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и расходов бюджета МО ГО «Вуктыл», тыс. руб.</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3604280490"/>
              </p:ext>
            </p:extLst>
          </p:nvPr>
        </p:nvGraphicFramePr>
        <p:xfrm>
          <a:off x="-20712" y="672416"/>
          <a:ext cx="9164712" cy="2232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4095594947"/>
              </p:ext>
            </p:extLst>
          </p:nvPr>
        </p:nvGraphicFramePr>
        <p:xfrm>
          <a:off x="-56312" y="2780928"/>
          <a:ext cx="9164712" cy="23042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Диаграмма 8"/>
          <p:cNvGraphicFramePr/>
          <p:nvPr>
            <p:extLst>
              <p:ext uri="{D42A27DB-BD31-4B8C-83A1-F6EECF244321}">
                <p14:modId xmlns:p14="http://schemas.microsoft.com/office/powerpoint/2010/main" val="4173639158"/>
              </p:ext>
            </p:extLst>
          </p:nvPr>
        </p:nvGraphicFramePr>
        <p:xfrm>
          <a:off x="107504" y="4941168"/>
          <a:ext cx="8928992" cy="1800200"/>
        </p:xfrm>
        <a:graphic>
          <a:graphicData uri="http://schemas.openxmlformats.org/drawingml/2006/chart">
            <c:chart xmlns:c="http://schemas.openxmlformats.org/drawingml/2006/chart" xmlns:r="http://schemas.openxmlformats.org/officeDocument/2006/relationships" r:id="rId6"/>
          </a:graphicData>
        </a:graphic>
      </p:graphicFrame>
      <p:cxnSp>
        <p:nvCxnSpPr>
          <p:cNvPr id="10" name="Прямая со стрелкой 9"/>
          <p:cNvCxnSpPr/>
          <p:nvPr/>
        </p:nvCxnSpPr>
        <p:spPr>
          <a:xfrm flipV="1">
            <a:off x="5796136" y="1268760"/>
            <a:ext cx="864141" cy="144017"/>
          </a:xfrm>
          <a:prstGeom prst="straightConnector1">
            <a:avLst/>
          </a:prstGeom>
          <a:ln w="19050" cap="sq"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1413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10227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b="1" spc="-1" dirty="0" smtClean="0">
              <a:solidFill>
                <a:srgbClr val="21409A"/>
              </a:solidFill>
              <a:latin typeface="Times New Roman"/>
            </a:endParaRPr>
          </a:p>
          <a:p>
            <a:r>
              <a:rPr lang="ru-RU" sz="2000" b="1" spc="-1" dirty="0" smtClean="0">
                <a:solidFill>
                  <a:srgbClr val="21409A"/>
                </a:solidFill>
                <a:latin typeface="Times New Roman"/>
              </a:rPr>
              <a:t>Структура доходной части бюджета МО ГО «Вуктыл», </a:t>
            </a:r>
            <a:r>
              <a:rPr lang="ru-RU" sz="2000" b="1" spc="-1" dirty="0">
                <a:solidFill>
                  <a:srgbClr val="21409A"/>
                </a:solidFill>
                <a:latin typeface="Times New Roman"/>
              </a:rPr>
              <a:t>тыс</a:t>
            </a:r>
            <a:r>
              <a:rPr lang="ru-RU" sz="2000" b="1" spc="-1" dirty="0" smtClean="0">
                <a:solidFill>
                  <a:srgbClr val="21409A"/>
                </a:solidFill>
                <a:latin typeface="Times New Roman"/>
              </a:rPr>
              <a:t>. руб</a:t>
            </a:r>
            <a:r>
              <a:rPr lang="ru-RU" sz="2000" b="1" spc="-1" dirty="0">
                <a:solidFill>
                  <a:srgbClr val="21409A"/>
                </a:solidFill>
                <a:latin typeface="Times New Roman"/>
              </a:rPr>
              <a:t>.</a:t>
            </a:r>
            <a:endParaRPr lang="ru-RU" sz="2000" spc="-1" dirty="0">
              <a:latin typeface="Arial"/>
            </a:endParaRPr>
          </a:p>
        </p:txBody>
      </p:sp>
      <p:graphicFrame>
        <p:nvGraphicFramePr>
          <p:cNvPr id="9" name="Диаграмма 8"/>
          <p:cNvGraphicFramePr/>
          <p:nvPr>
            <p:extLst>
              <p:ext uri="{D42A27DB-BD31-4B8C-83A1-F6EECF244321}">
                <p14:modId xmlns:p14="http://schemas.microsoft.com/office/powerpoint/2010/main" val="4173523084"/>
              </p:ext>
            </p:extLst>
          </p:nvPr>
        </p:nvGraphicFramePr>
        <p:xfrm>
          <a:off x="107504" y="1196752"/>
          <a:ext cx="5184576" cy="5661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Диаграмма 9"/>
          <p:cNvGraphicFramePr/>
          <p:nvPr>
            <p:extLst>
              <p:ext uri="{D42A27DB-BD31-4B8C-83A1-F6EECF244321}">
                <p14:modId xmlns:p14="http://schemas.microsoft.com/office/powerpoint/2010/main" val="2468976526"/>
              </p:ext>
            </p:extLst>
          </p:nvPr>
        </p:nvGraphicFramePr>
        <p:xfrm>
          <a:off x="5543600" y="1026612"/>
          <a:ext cx="3492896" cy="29784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Диаграмма 10"/>
          <p:cNvGraphicFramePr/>
          <p:nvPr>
            <p:extLst>
              <p:ext uri="{D42A27DB-BD31-4B8C-83A1-F6EECF244321}">
                <p14:modId xmlns:p14="http://schemas.microsoft.com/office/powerpoint/2010/main" val="151263375"/>
              </p:ext>
            </p:extLst>
          </p:nvPr>
        </p:nvGraphicFramePr>
        <p:xfrm>
          <a:off x="5508104" y="3789040"/>
          <a:ext cx="3528392" cy="295232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774453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бюджета МО ГО «Вуктыл», </a:t>
            </a:r>
            <a:r>
              <a:rPr lang="ru-RU" sz="2000" b="1" spc="-1" dirty="0" err="1" smtClean="0">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2" name="Диаграмма 1"/>
          <p:cNvGraphicFramePr/>
          <p:nvPr>
            <p:extLst>
              <p:ext uri="{D42A27DB-BD31-4B8C-83A1-F6EECF244321}">
                <p14:modId xmlns:p14="http://schemas.microsoft.com/office/powerpoint/2010/main" val="3715436884"/>
              </p:ext>
            </p:extLst>
          </p:nvPr>
        </p:nvGraphicFramePr>
        <p:xfrm>
          <a:off x="107504" y="1026612"/>
          <a:ext cx="8784976" cy="57147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98627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Структура и динамика налоговых и неналоговых доходов бюджета МО ГО «Вуктыл», тыс. руб</a:t>
            </a:r>
            <a:r>
              <a:rPr lang="ru-RU" sz="2000" b="1" spc="-1" dirty="0">
                <a:solidFill>
                  <a:srgbClr val="21409A"/>
                </a:solidFill>
                <a:latin typeface="Times New Roman"/>
              </a:rPr>
              <a:t>.</a:t>
            </a:r>
            <a:endParaRPr lang="ru-RU" sz="2000" spc="-1" dirty="0">
              <a:latin typeface="Aria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93951141"/>
              </p:ext>
            </p:extLst>
          </p:nvPr>
        </p:nvGraphicFramePr>
        <p:xfrm>
          <a:off x="228600" y="836714"/>
          <a:ext cx="8686799" cy="5885006"/>
        </p:xfrm>
        <a:graphic>
          <a:graphicData uri="http://schemas.openxmlformats.org/drawingml/2006/table">
            <a:tbl>
              <a:tblPr firstRow="1" bandRow="1">
                <a:tableStyleId>{5C22544A-7EE6-4342-B048-85BDC9FD1C3A}</a:tableStyleId>
              </a:tblPr>
              <a:tblGrid>
                <a:gridCol w="3398649"/>
                <a:gridCol w="872743"/>
                <a:gridCol w="864096"/>
                <a:gridCol w="864096"/>
                <a:gridCol w="822253"/>
                <a:gridCol w="981559"/>
                <a:gridCol w="883403"/>
              </a:tblGrid>
              <a:tr h="721710">
                <a:tc>
                  <a:txBody>
                    <a:bodyPr/>
                    <a:lstStyle/>
                    <a:p>
                      <a:pPr algn="ctr" rtl="0"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ДОХОДЫ </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2020 (факт)</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2021 (план)</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Динамика 2021  к 2020 </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2022 год (план)</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2023 год (план)</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2024 год (план)</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202" marR="9202" marT="9202" marB="0" anchor="ctr"/>
                </a:tc>
              </a:tr>
              <a:tr h="280820">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НАЛОГОВЫЕ И НЕНАЛОГОВЫЕ ДОХОДЫ</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231 819,50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260 843,70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26 017,50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257 183,00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272 990,10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280 487,10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280820">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НАЛОГОВЫЕ ДОХОДЫ    </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186 074,80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189 540,00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676,30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219 799,00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237 638,20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244 633,00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280820">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Налоги на прибыль, доходы (НДФЛ)</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164 527,10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168 107,00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32 139,00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200 246,00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214 871,70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220 512,80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505478">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Налоги на товары (работы, услуги), реализуемые на территории РФ</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7 261,30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8 174,00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-1 586,00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6 588,00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6 606,50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6 720,20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280820">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Налоги на совокупный доход</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8 613,70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6 601,00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-736,00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5 865,00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9 010,00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10 250,00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280820">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Налоги на имущество</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3 692,80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3 580,00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250,00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3 830,00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3 870,00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3 870,00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280820">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Государственная пошлина</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1 979,90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3 078,00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192,00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3 270,00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3 280,00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3 280,00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280820">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НЕНАЛОГОВЫЕ ДОХОДЫ   </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45 744,70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71 303,70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-33 919,70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37 384,00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35 351,90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35 854,10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505478">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Доходы от использования имущества, находящегося в государственной  и муниципальной собственности</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37 651,00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27 473,70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718,80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28 192,50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26 696,10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26 983,00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280820">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Платежи при пользовании природными ресурсами</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244,00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1 079,00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-834,00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245,00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250,00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255,00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505478">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Доходы от оказания платных услуг (работ) и компенсации затрат государства</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4 703,00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5 125,00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-123,60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5 001,40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4 912,80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4 994,30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505478">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Доходы от продажи материальных и нематериальных активов</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1 272,90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2 181,00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-102,30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2 078,70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1 611,40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1 724,30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280820">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Административные платежи и сборы</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5,60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18,50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-12,10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6,40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6,60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7,50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280820">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Штрафы, санкции, возмещение ущерба</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1 868,20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35 376,50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-33 516,50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1 860,00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1 875,00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1 890,00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280820">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Прочие неналоговые доходы</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50,00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-50,00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5327640" y="6037200"/>
            <a:ext cx="323964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452" name="TextShape 2"/>
          <p:cNvSpPr txBox="1"/>
          <p:nvPr/>
        </p:nvSpPr>
        <p:spPr>
          <a:xfrm>
            <a:off x="288000" y="3490200"/>
            <a:ext cx="4392000" cy="504000"/>
          </a:xfrm>
          <a:prstGeom prst="rect">
            <a:avLst/>
          </a:prstGeom>
          <a:noFill/>
          <a:ln>
            <a:noFill/>
          </a:ln>
        </p:spPr>
        <p:txBody>
          <a:bodyPr lIns="90000" tIns="45000" rIns="90000" bIns="45000"/>
          <a:lstStyle/>
          <a:p>
            <a:pPr algn="ctr"/>
            <a:r>
              <a:rPr lang="ru-RU" sz="1400" b="1" i="1" strike="noStrike" spc="-1">
                <a:latin typeface="Times New Roman"/>
              </a:rPr>
              <a:t>Безвозмездные поступления от других бюджетов</a:t>
            </a:r>
            <a:endParaRPr lang="ru-RU" sz="1400" b="0" strike="noStrike" spc="-1">
              <a:latin typeface="Arial"/>
            </a:endParaRPr>
          </a:p>
          <a:p>
            <a:pPr algn="ctr"/>
            <a:r>
              <a:rPr lang="ru-RU" sz="1400" b="1" i="1" strike="noStrike" spc="-1">
                <a:latin typeface="Times New Roman"/>
              </a:rPr>
              <a:t> бюджетной системы РФ</a:t>
            </a:r>
            <a:endParaRPr lang="ru-RU" sz="1400" b="0" strike="noStrike" spc="-1">
              <a:latin typeface="Arial"/>
            </a:endParaRPr>
          </a:p>
        </p:txBody>
      </p:sp>
      <p:sp>
        <p:nvSpPr>
          <p:cNvPr id="453" name="TextShape 3"/>
          <p:cNvSpPr txBox="1"/>
          <p:nvPr/>
        </p:nvSpPr>
        <p:spPr>
          <a:xfrm>
            <a:off x="5976000" y="3567960"/>
            <a:ext cx="2232000" cy="680040"/>
          </a:xfrm>
          <a:prstGeom prst="rect">
            <a:avLst/>
          </a:prstGeom>
          <a:noFill/>
          <a:ln>
            <a:noFill/>
          </a:ln>
        </p:spPr>
        <p:txBody>
          <a:bodyPr lIns="90000" tIns="45000" rIns="90000" bIns="45000"/>
          <a:lstStyle/>
          <a:p>
            <a:pPr algn="ctr"/>
            <a:r>
              <a:rPr lang="ru-RU" sz="1400" b="1" i="1" strike="noStrike" spc="-1">
                <a:latin typeface="Times New Roman"/>
              </a:rPr>
              <a:t>Прочие безвозмездные поступления </a:t>
            </a:r>
            <a:endParaRPr lang="ru-RU" sz="1400" b="0" strike="noStrike" spc="-1">
              <a:latin typeface="Arial"/>
            </a:endParaRPr>
          </a:p>
        </p:txBody>
      </p:sp>
      <p:sp>
        <p:nvSpPr>
          <p:cNvPr id="454" name="TextShape 4"/>
          <p:cNvSpPr txBox="1"/>
          <p:nvPr/>
        </p:nvSpPr>
        <p:spPr>
          <a:xfrm>
            <a:off x="179512" y="1596252"/>
            <a:ext cx="3528000" cy="839176"/>
          </a:xfrm>
          <a:prstGeom prst="rect">
            <a:avLst/>
          </a:prstGeom>
          <a:noFill/>
          <a:ln>
            <a:noFill/>
          </a:ln>
        </p:spPr>
        <p:txBody>
          <a:bodyPr lIns="90000" tIns="45000" rIns="90000" bIns="45000"/>
          <a:lstStyle/>
          <a:p>
            <a:pPr algn="ctr"/>
            <a:r>
              <a:rPr lang="ru-RU" sz="1400" b="1" i="1" strike="noStrike" spc="-1" dirty="0">
                <a:latin typeface="Times New Roman"/>
              </a:rPr>
              <a:t>Безвозмездные </a:t>
            </a:r>
            <a:r>
              <a:rPr lang="ru-RU" sz="1400" b="1" i="1" strike="noStrike" spc="-1" dirty="0" smtClean="0">
                <a:latin typeface="Times New Roman"/>
              </a:rPr>
              <a:t>поступления</a:t>
            </a:r>
          </a:p>
          <a:p>
            <a:pPr algn="ctr"/>
            <a:r>
              <a:rPr lang="ru-RU" sz="1400" b="1" i="1" strike="noStrike" spc="-1" dirty="0" smtClean="0">
                <a:latin typeface="Times New Roman"/>
              </a:rPr>
              <a:t> бюджета</a:t>
            </a:r>
          </a:p>
          <a:p>
            <a:pPr algn="ctr"/>
            <a:r>
              <a:rPr lang="ru-RU" sz="1400" b="1" i="1" strike="noStrike" spc="-1" dirty="0" smtClean="0">
                <a:latin typeface="Times New Roman"/>
              </a:rPr>
              <a:t> </a:t>
            </a:r>
            <a:r>
              <a:rPr lang="ru-RU" sz="1400" b="1" i="1" strike="noStrike" spc="-1" dirty="0">
                <a:latin typeface="Times New Roman"/>
              </a:rPr>
              <a:t>МО ГО «Вуктыл»</a:t>
            </a:r>
            <a:endParaRPr lang="ru-RU" sz="1400" b="0" strike="noStrike" spc="-1" dirty="0">
              <a:latin typeface="Arial"/>
            </a:endParaRPr>
          </a:p>
        </p:txBody>
      </p:sp>
      <p:sp>
        <p:nvSpPr>
          <p:cNvPr id="456" name="TextShape 6"/>
          <p:cNvSpPr txBox="1"/>
          <p:nvPr/>
        </p:nvSpPr>
        <p:spPr>
          <a:xfrm>
            <a:off x="5724128" y="4610976"/>
            <a:ext cx="3312368" cy="159552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В </a:t>
            </a:r>
            <a:r>
              <a:rPr lang="ru-RU" sz="1400" b="1" strike="noStrike" spc="-1" dirty="0" smtClean="0">
                <a:solidFill>
                  <a:srgbClr val="000000"/>
                </a:solidFill>
                <a:latin typeface="Times New Roman"/>
                <a:ea typeface="Microsoft YaHei"/>
              </a:rPr>
              <a:t> бюджете </a:t>
            </a:r>
            <a:r>
              <a:rPr lang="ru-RU" sz="1400" b="1" strike="noStrike" spc="-1" dirty="0">
                <a:solidFill>
                  <a:srgbClr val="000000"/>
                </a:solidFill>
                <a:latin typeface="Times New Roman"/>
                <a:ea typeface="Microsoft YaHei"/>
              </a:rPr>
              <a:t>МО ГО «Вуктыл</a:t>
            </a:r>
            <a:r>
              <a:rPr lang="ru-RU" sz="1400" b="1" strike="noStrike" spc="-1" dirty="0" smtClean="0">
                <a:solidFill>
                  <a:srgbClr val="000000"/>
                </a:solidFill>
                <a:latin typeface="Times New Roman"/>
                <a:ea typeface="Microsoft YaHei"/>
              </a:rPr>
              <a:t>»</a:t>
            </a:r>
          </a:p>
          <a:p>
            <a:pPr algn="ctr">
              <a:lnSpc>
                <a:spcPct val="100000"/>
              </a:lnSpc>
            </a:pPr>
            <a:r>
              <a:rPr lang="ru-RU" sz="1400" b="1" strike="noStrike" spc="-1" dirty="0" smtClean="0">
                <a:solidFill>
                  <a:srgbClr val="000000"/>
                </a:solidFill>
                <a:latin typeface="Times New Roman"/>
                <a:ea typeface="Microsoft YaHei"/>
              </a:rPr>
              <a:t> </a:t>
            </a:r>
            <a:r>
              <a:rPr lang="ru-RU" sz="1400" b="1" strike="noStrike" spc="-1" dirty="0">
                <a:solidFill>
                  <a:srgbClr val="000000"/>
                </a:solidFill>
                <a:latin typeface="Times New Roman"/>
                <a:ea typeface="Microsoft YaHei"/>
              </a:rPr>
              <a:t>на </a:t>
            </a:r>
            <a:r>
              <a:rPr lang="ru-RU" sz="1400" b="1" strike="noStrike" spc="-1" dirty="0" smtClean="0">
                <a:solidFill>
                  <a:srgbClr val="000000"/>
                </a:solidFill>
                <a:latin typeface="Times New Roman"/>
                <a:ea typeface="Microsoft YaHei"/>
              </a:rPr>
              <a:t>2022 год и плановый </a:t>
            </a:r>
            <a:r>
              <a:rPr lang="ru-RU" sz="1400" b="1" strike="noStrike" spc="-1" dirty="0">
                <a:solidFill>
                  <a:srgbClr val="000000"/>
                </a:solidFill>
                <a:latin typeface="Times New Roman"/>
                <a:ea typeface="Microsoft YaHei"/>
              </a:rPr>
              <a:t>период  </a:t>
            </a:r>
            <a:r>
              <a:rPr lang="ru-RU" sz="1400" b="1" strike="noStrike" spc="-1" dirty="0" smtClean="0">
                <a:solidFill>
                  <a:srgbClr val="000000"/>
                </a:solidFill>
                <a:latin typeface="Times New Roman"/>
                <a:ea typeface="Microsoft YaHei"/>
              </a:rPr>
              <a:t>2023 </a:t>
            </a:r>
            <a:r>
              <a:rPr lang="ru-RU" sz="1400" b="1" strike="noStrike" spc="-1" dirty="0">
                <a:solidFill>
                  <a:srgbClr val="000000"/>
                </a:solidFill>
                <a:latin typeface="Times New Roman"/>
                <a:ea typeface="Microsoft YaHei"/>
              </a:rPr>
              <a:t>и </a:t>
            </a:r>
            <a:r>
              <a:rPr lang="ru-RU" sz="1400" b="1" strike="noStrike" spc="-1" dirty="0" smtClean="0">
                <a:solidFill>
                  <a:srgbClr val="000000"/>
                </a:solidFill>
                <a:latin typeface="Times New Roman"/>
                <a:ea typeface="Microsoft YaHei"/>
              </a:rPr>
              <a:t>2024 </a:t>
            </a:r>
            <a:r>
              <a:rPr lang="ru-RU" sz="1400" b="1" strike="noStrike" spc="-1" dirty="0">
                <a:solidFill>
                  <a:srgbClr val="000000"/>
                </a:solidFill>
                <a:latin typeface="Times New Roman"/>
                <a:ea typeface="Microsoft YaHei"/>
              </a:rPr>
              <a:t>годах </a:t>
            </a:r>
            <a:endParaRPr lang="ru-RU" sz="1400" b="1" strike="noStrike" spc="-1" dirty="0" smtClean="0">
              <a:solidFill>
                <a:srgbClr val="000000"/>
              </a:solidFill>
              <a:latin typeface="Times New Roman"/>
              <a:ea typeface="Microsoft YaHei"/>
            </a:endParaRPr>
          </a:p>
          <a:p>
            <a:pPr algn="ctr">
              <a:lnSpc>
                <a:spcPct val="100000"/>
              </a:lnSpc>
            </a:pPr>
            <a:r>
              <a:rPr lang="ru-RU" sz="1400" b="1" strike="noStrike" spc="-1" dirty="0" smtClean="0">
                <a:solidFill>
                  <a:srgbClr val="000000"/>
                </a:solidFill>
                <a:latin typeface="Times New Roman"/>
                <a:ea typeface="Microsoft YaHei"/>
              </a:rPr>
              <a:t>поступление </a:t>
            </a:r>
            <a:r>
              <a:rPr lang="ru-RU" sz="1400" b="1" strike="noStrike" spc="-1" dirty="0">
                <a:solidFill>
                  <a:srgbClr val="000000"/>
                </a:solidFill>
                <a:latin typeface="Times New Roman"/>
                <a:ea typeface="Microsoft YaHei"/>
              </a:rPr>
              <a:t>прочих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безвозмездных поступлений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не запланировано</a:t>
            </a:r>
            <a:endParaRPr lang="ru-RU" sz="1400" b="0" strike="noStrike" spc="-1" dirty="0">
              <a:latin typeface="Arial"/>
            </a:endParaRPr>
          </a:p>
        </p:txBody>
      </p:sp>
      <p:sp>
        <p:nvSpPr>
          <p:cNvPr id="10"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504000" y="263232"/>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безвозмездных поступлений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419956670"/>
              </p:ext>
            </p:extLst>
          </p:nvPr>
        </p:nvGraphicFramePr>
        <p:xfrm>
          <a:off x="107504" y="767232"/>
          <a:ext cx="8856984" cy="30218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Диаграмма 2"/>
          <p:cNvGraphicFramePr/>
          <p:nvPr>
            <p:extLst>
              <p:ext uri="{D42A27DB-BD31-4B8C-83A1-F6EECF244321}">
                <p14:modId xmlns:p14="http://schemas.microsoft.com/office/powerpoint/2010/main" val="3941809903"/>
              </p:ext>
            </p:extLst>
          </p:nvPr>
        </p:nvGraphicFramePr>
        <p:xfrm>
          <a:off x="147256" y="3994200"/>
          <a:ext cx="6096000" cy="28638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0" name="Table 1"/>
          <p:cNvGraphicFramePr/>
          <p:nvPr>
            <p:extLst>
              <p:ext uri="{D42A27DB-BD31-4B8C-83A1-F6EECF244321}">
                <p14:modId xmlns:p14="http://schemas.microsoft.com/office/powerpoint/2010/main" val="392673735"/>
              </p:ext>
            </p:extLst>
          </p:nvPr>
        </p:nvGraphicFramePr>
        <p:xfrm>
          <a:off x="122597" y="980728"/>
          <a:ext cx="8898806" cy="5760642"/>
        </p:xfrm>
        <a:graphic>
          <a:graphicData uri="http://schemas.openxmlformats.org/drawingml/2006/table">
            <a:tbl>
              <a:tblPr>
                <a:tableStyleId>{284E427A-3D55-4303-BF80-6455036E1DE7}</a:tableStyleId>
              </a:tblPr>
              <a:tblGrid>
                <a:gridCol w="3801331"/>
                <a:gridCol w="776996"/>
                <a:gridCol w="1023204"/>
                <a:gridCol w="921012"/>
                <a:gridCol w="810447"/>
                <a:gridCol w="782908"/>
                <a:gridCol w="782908"/>
              </a:tblGrid>
              <a:tr h="664951">
                <a:tc>
                  <a:txBody>
                    <a:bodyPr/>
                    <a:lstStyle/>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2020 год (факт)</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2021 год (план)</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Динамика 2022 к 2021</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2022 год</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2023 год</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2024 год</a:t>
                      </a:r>
                    </a:p>
                  </a:txBody>
                  <a:tcPr marL="9525" marR="9525" marT="9525" marB="0" anchor="ctr">
                    <a:cell3D prstMaterial="dkEdge">
                      <a:bevel prst="artDeco"/>
                      <a:lightRig rig="flood" dir="t"/>
                    </a:cell3D>
                  </a:tcPr>
                </a:tc>
              </a:tr>
              <a:tr h="450015">
                <a:tc>
                  <a:txBody>
                    <a:bodyPr/>
                    <a:lstStyle/>
                    <a:p>
                      <a:pPr algn="ctr" rtl="0" fontAlgn="ctr"/>
                      <a:r>
                        <a:rPr lang="ru-RU" sz="1200" b="1" i="0" u="none" strike="noStrike">
                          <a:solidFill>
                            <a:srgbClr val="000000"/>
                          </a:solidFill>
                          <a:effectLst/>
                          <a:latin typeface="Times New Roman"/>
                        </a:rPr>
                        <a:t>  Безвозмездные поступления от других бюджетов бюджетной системы Российской Федерации</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601 125,30</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415 953,20</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-42 563,96</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373 389,24</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342 439,61</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342 413,93</a:t>
                      </a:r>
                    </a:p>
                  </a:txBody>
                  <a:tcPr marL="9525" marR="9525" marT="9525" marB="0" anchor="ctr">
                    <a:cell3D prstMaterial="dkEdge">
                      <a:bevel prst="artDeco"/>
                      <a:lightRig rig="flood" dir="t"/>
                    </a:cell3D>
                  </a:tcPr>
                </a:tc>
              </a:tr>
              <a:tr h="270009">
                <a:tc>
                  <a:txBody>
                    <a:bodyPr/>
                    <a:lstStyle/>
                    <a:p>
                      <a:pPr algn="just" rtl="0" fontAlgn="ctr"/>
                      <a:r>
                        <a:rPr lang="ru-RU" sz="1200" b="0" i="0" u="none" strike="noStrike" dirty="0" smtClean="0">
                          <a:solidFill>
                            <a:srgbClr val="000000"/>
                          </a:solidFill>
                          <a:effectLst/>
                          <a:latin typeface="Times New Roman"/>
                        </a:rPr>
                        <a:t>Дотации </a:t>
                      </a:r>
                      <a:r>
                        <a:rPr lang="ru-RU" sz="1200" b="0" i="0" u="none" strike="noStrike" dirty="0">
                          <a:solidFill>
                            <a:srgbClr val="000000"/>
                          </a:solidFill>
                          <a:effectLst/>
                          <a:latin typeface="Times New Roman"/>
                        </a:rPr>
                        <a:t>на выравнивание бюджетной обеспеченности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44 838,80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40 737,60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-17 505,00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23 232,60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79,7</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179,8</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dirty="0" smtClean="0">
                          <a:solidFill>
                            <a:srgbClr val="000000"/>
                          </a:solidFill>
                          <a:effectLst/>
                          <a:latin typeface="Times New Roman"/>
                        </a:rPr>
                        <a:t>Дотации </a:t>
                      </a:r>
                      <a:r>
                        <a:rPr lang="ru-RU" sz="1200" b="0" i="0" u="none" strike="noStrike" dirty="0">
                          <a:solidFill>
                            <a:srgbClr val="000000"/>
                          </a:solidFill>
                          <a:effectLst/>
                          <a:latin typeface="Times New Roman"/>
                        </a:rPr>
                        <a:t>бюджетам на поддержку мер по обеспечению сбалансированности бюджетов</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24 166,10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5 009,60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4 449,20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9 458,80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549394">
                <a:tc>
                  <a:txBody>
                    <a:bodyPr/>
                    <a:lstStyle/>
                    <a:p>
                      <a:pPr algn="just" rtl="0" fontAlgn="ctr"/>
                      <a:r>
                        <a:rPr lang="ru-RU" sz="1200" b="0" i="0" u="none" strike="noStrike">
                          <a:solidFill>
                            <a:srgbClr val="000000"/>
                          </a:solidFill>
                          <a:effectLst/>
                          <a:latin typeface="Times New Roman"/>
                        </a:rPr>
                        <a:t>Дотации (гранты) бюджетам за достижение показателей деятельности органов местного самоуправления</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13 000,00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270009">
                <a:tc>
                  <a:txBody>
                    <a:bodyPr/>
                    <a:lstStyle/>
                    <a:p>
                      <a:pPr algn="just" rtl="0" fontAlgn="ctr"/>
                      <a:r>
                        <a:rPr lang="ru-RU" sz="1200" b="0" i="0" u="none" strike="noStrike" dirty="0">
                          <a:solidFill>
                            <a:srgbClr val="000000"/>
                          </a:solidFill>
                          <a:effectLst/>
                          <a:latin typeface="Times New Roman"/>
                        </a:rPr>
                        <a:t>Прочие дотации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7 126,30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13 305,00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-13 305,00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284206">
                <a:tc>
                  <a:txBody>
                    <a:bodyPr/>
                    <a:lstStyle/>
                    <a:p>
                      <a:pPr algn="just" rtl="0" fontAlgn="ctr"/>
                      <a:r>
                        <a:rPr lang="ru-RU" sz="1200" b="0" i="0" u="none" strike="noStrike" dirty="0" smtClean="0">
                          <a:solidFill>
                            <a:srgbClr val="000000"/>
                          </a:solidFill>
                          <a:effectLst/>
                          <a:latin typeface="Times New Roman"/>
                        </a:rPr>
                        <a:t>Субсидии </a:t>
                      </a:r>
                      <a:r>
                        <a:rPr lang="ru-RU" sz="1200" b="0" i="0" u="none" strike="noStrike" dirty="0">
                          <a:solidFill>
                            <a:srgbClr val="000000"/>
                          </a:solidFill>
                          <a:effectLst/>
                          <a:latin typeface="Times New Roman"/>
                        </a:rPr>
                        <a:t>на обеспечение жильем молодых семей</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293,2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174,90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-174,90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dirty="0" smtClean="0">
                          <a:solidFill>
                            <a:srgbClr val="000000"/>
                          </a:solidFill>
                          <a:effectLst/>
                          <a:latin typeface="Times New Roman"/>
                        </a:rPr>
                        <a:t>Субсидии </a:t>
                      </a:r>
                      <a:r>
                        <a:rPr lang="ru-RU" sz="1200" b="0" i="0" u="none" strike="noStrike" dirty="0">
                          <a:solidFill>
                            <a:srgbClr val="000000"/>
                          </a:solidFill>
                          <a:effectLst/>
                          <a:latin typeface="Times New Roman"/>
                        </a:rPr>
                        <a:t>бюджетам на софинансирование кап. вложений в объекты муниципальной собственности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145 984,70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1 516,60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-1 516,60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270009">
                <a:tc>
                  <a:txBody>
                    <a:bodyPr/>
                    <a:lstStyle/>
                    <a:p>
                      <a:pPr algn="just" rtl="0" fontAlgn="ctr"/>
                      <a:r>
                        <a:rPr lang="ru-RU" sz="1200" b="0" i="0" u="none" strike="noStrike" dirty="0" smtClean="0">
                          <a:solidFill>
                            <a:srgbClr val="000000"/>
                          </a:solidFill>
                          <a:effectLst/>
                          <a:latin typeface="Times New Roman"/>
                        </a:rPr>
                        <a:t>Субсидия </a:t>
                      </a:r>
                      <a:r>
                        <a:rPr lang="ru-RU" sz="1200" b="0" i="0" u="none" strike="noStrike" dirty="0">
                          <a:solidFill>
                            <a:srgbClr val="000000"/>
                          </a:solidFill>
                          <a:effectLst/>
                          <a:latin typeface="Times New Roman"/>
                        </a:rPr>
                        <a:t>бюджетам на поддержку отрасли культуры</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21 501,80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27 850,20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-27 702,33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147,87</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dirty="0" smtClean="0">
                          <a:solidFill>
                            <a:srgbClr val="000000"/>
                          </a:solidFill>
                          <a:effectLst/>
                          <a:latin typeface="Times New Roman"/>
                        </a:rPr>
                        <a:t>Субсидии </a:t>
                      </a:r>
                      <a:r>
                        <a:rPr lang="ru-RU" sz="1200" b="0" i="0" u="none" strike="noStrike" dirty="0">
                          <a:solidFill>
                            <a:srgbClr val="000000"/>
                          </a:solidFill>
                          <a:effectLst/>
                          <a:latin typeface="Times New Roman"/>
                        </a:rPr>
                        <a:t>бюджетам на обеспечение развития и укрепления МТБ муниципальных домов культуры</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806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1 411,40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-1 411,40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a:solidFill>
                            <a:srgbClr val="000000"/>
                          </a:solidFill>
                          <a:effectLst/>
                          <a:latin typeface="Times New Roman"/>
                        </a:rPr>
                        <a:t>Субсидии бюджетам на реализацию программ формирования современной городской среды</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5 016,90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4 850,50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-103,69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4 746,81</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5 437,93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5 758,83</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a:solidFill>
                            <a:srgbClr val="000000"/>
                          </a:solidFill>
                          <a:effectLst/>
                          <a:latin typeface="Times New Roman"/>
                        </a:rPr>
                        <a:t>Субсидии на организацию бесплатного горячего питания обучающихся</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3 290,00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8 127,20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-215,10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7 912,10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7 532,90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7 740,90</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a:solidFill>
                            <a:srgbClr val="000000"/>
                          </a:solidFill>
                          <a:effectLst/>
                          <a:latin typeface="Times New Roman"/>
                        </a:rPr>
                        <a:t>Субсидии бюджетам на создание новых мест в образовательных организациях</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615,3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301959">
                <a:tc>
                  <a:txBody>
                    <a:bodyPr/>
                    <a:lstStyle/>
                    <a:p>
                      <a:pPr algn="just" rtl="0" fontAlgn="ctr"/>
                      <a:r>
                        <a:rPr lang="ru-RU" sz="1200" b="0" i="0" u="none" strike="noStrike" dirty="0" smtClean="0">
                          <a:solidFill>
                            <a:srgbClr val="000000"/>
                          </a:solidFill>
                          <a:effectLst/>
                          <a:latin typeface="Times New Roman"/>
                        </a:rPr>
                        <a:t>Прочие </a:t>
                      </a:r>
                      <a:r>
                        <a:rPr lang="ru-RU" sz="1200" b="0" i="0" u="none" strike="noStrike" dirty="0">
                          <a:solidFill>
                            <a:srgbClr val="000000"/>
                          </a:solidFill>
                          <a:effectLst/>
                          <a:latin typeface="Times New Roman"/>
                        </a:rPr>
                        <a:t>субсидии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95 570,00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72 225,40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-4 008,24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68 217,16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68 029,13</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67 115,34</a:t>
                      </a:r>
                    </a:p>
                  </a:txBody>
                  <a:tcPr marL="9525" marR="9525" marT="9525" marB="0" anchor="ctr">
                    <a:cell3D prstMaterial="dkEdge">
                      <a:bevel prst="artDeco"/>
                      <a:lightRig rig="flood" dir="t"/>
                    </a:cell3D>
                  </a:tcPr>
                </a:tc>
              </a:tr>
            </a:tbl>
          </a:graphicData>
        </a:graphic>
      </p:graphicFrame>
      <p:sp>
        <p:nvSpPr>
          <p:cNvPr id="4" name="Заголовок 1"/>
          <p:cNvSpPr txBox="1">
            <a:spLocks/>
          </p:cNvSpPr>
          <p:nvPr/>
        </p:nvSpPr>
        <p:spPr>
          <a:xfrm>
            <a:off x="0" y="0"/>
            <a:ext cx="9144000" cy="84718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s://siyanie-severa.ru/files/56/115/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722608"/>
            <a:ext cx="5904656" cy="57239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4" y="5077994"/>
            <a:ext cx="2490491" cy="176630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descr="https://need4study.com/uploads/institutions/images/31048/.resized/564x400/main_photo.jpg?v=15133506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2241" y="2904938"/>
            <a:ext cx="2024559" cy="16779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1" name="Picture 7" descr="https://avt-12.foto.mail.ru/mail/sad32-vuktyl/_avatar180?1378989419&amp;mrim=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45" y="2594816"/>
            <a:ext cx="1966012" cy="19660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0" y="3852"/>
            <a:ext cx="9144000" cy="691348"/>
          </a:xfrm>
          <a:prstGeom prst="rect">
            <a:avLst/>
          </a:prstGeom>
          <a:blipFill>
            <a:blip r:embed="rId7"/>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Сеть муниципальных учреждений</a:t>
            </a:r>
            <a:endParaRPr lang="ru-RU" sz="2000" spc="-1" dirty="0">
              <a:latin typeface="Arial"/>
            </a:endParaRPr>
          </a:p>
        </p:txBody>
      </p:sp>
      <p:pic>
        <p:nvPicPr>
          <p:cNvPr id="1026" name="Picture 2" descr="https://furnitrade.ru/wp-content/uploads/2019/02/g.-Vuktyl-KSK.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45" y="716656"/>
            <a:ext cx="2250417" cy="18184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2744" y="722608"/>
            <a:ext cx="2241746" cy="187220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99939" y="5013176"/>
            <a:ext cx="2114552" cy="181472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Схема 1"/>
          <p:cNvGraphicFramePr/>
          <p:nvPr>
            <p:extLst>
              <p:ext uri="{D42A27DB-BD31-4B8C-83A1-F6EECF244321}">
                <p14:modId xmlns:p14="http://schemas.microsoft.com/office/powerpoint/2010/main" val="2956452823"/>
              </p:ext>
            </p:extLst>
          </p:nvPr>
        </p:nvGraphicFramePr>
        <p:xfrm>
          <a:off x="179512" y="769834"/>
          <a:ext cx="8640960" cy="567672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6" name="Прямоугольник 5"/>
          <p:cNvSpPr/>
          <p:nvPr/>
        </p:nvSpPr>
        <p:spPr>
          <a:xfrm>
            <a:off x="3203848" y="3158954"/>
            <a:ext cx="2934072" cy="954107"/>
          </a:xfrm>
          <a:prstGeom prst="rect">
            <a:avLst/>
          </a:prstGeom>
        </p:spPr>
        <p:txBody>
          <a:bodyPr wrap="square">
            <a:spAutoFit/>
          </a:bodyPr>
          <a:lstStyle/>
          <a:p>
            <a:pPr algn="ctr"/>
            <a:r>
              <a:rPr lang="ru-RU" sz="1400" b="1" dirty="0" smtClean="0">
                <a:ln w="1905"/>
                <a:solidFill>
                  <a:schemeClr val="bg1"/>
                </a:solidFill>
                <a:effectLst>
                  <a:innerShdw blurRad="69850" dist="43180" dir="5400000">
                    <a:srgbClr val="000000">
                      <a:alpha val="65000"/>
                    </a:srgbClr>
                  </a:innerShdw>
                </a:effectLst>
              </a:rPr>
              <a:t>из </a:t>
            </a:r>
            <a:r>
              <a:rPr lang="ru-RU" sz="1400" b="1" dirty="0">
                <a:ln w="1905"/>
                <a:solidFill>
                  <a:schemeClr val="bg1"/>
                </a:solidFill>
                <a:effectLst>
                  <a:innerShdw blurRad="69850" dist="43180" dir="5400000">
                    <a:srgbClr val="000000">
                      <a:alpha val="65000"/>
                    </a:srgbClr>
                  </a:innerShdw>
                </a:effectLst>
              </a:rPr>
              <a:t>бюджета</a:t>
            </a:r>
          </a:p>
          <a:p>
            <a:pPr algn="ctr"/>
            <a:r>
              <a:rPr lang="ru-RU" sz="1400" b="1" dirty="0">
                <a:ln w="1905"/>
                <a:solidFill>
                  <a:schemeClr val="bg1"/>
                </a:solidFill>
                <a:effectLst>
                  <a:innerShdw blurRad="69850" dist="43180" dir="5400000">
                    <a:srgbClr val="000000">
                      <a:alpha val="65000"/>
                    </a:srgbClr>
                  </a:innerShdw>
                </a:effectLst>
              </a:rPr>
              <a:t> МО ГО «Вуктыл»</a:t>
            </a:r>
          </a:p>
          <a:p>
            <a:pPr algn="ctr"/>
            <a:r>
              <a:rPr lang="ru-RU" sz="1400" b="1" dirty="0" smtClean="0">
                <a:ln w="1905"/>
                <a:solidFill>
                  <a:schemeClr val="bg1"/>
                </a:solidFill>
                <a:effectLst>
                  <a:innerShdw blurRad="69850" dist="43180" dir="5400000">
                    <a:srgbClr val="000000">
                      <a:alpha val="65000"/>
                    </a:srgbClr>
                  </a:innerShdw>
                </a:effectLst>
              </a:rPr>
              <a:t>финансируются </a:t>
            </a:r>
            <a:endParaRPr lang="ru-RU" sz="1400" b="1" dirty="0">
              <a:ln w="1905"/>
              <a:solidFill>
                <a:schemeClr val="bg1"/>
              </a:solidFill>
              <a:effectLst>
                <a:innerShdw blurRad="69850" dist="43180" dir="5400000">
                  <a:srgbClr val="000000">
                    <a:alpha val="65000"/>
                  </a:srgbClr>
                </a:innerShdw>
              </a:effectLst>
            </a:endParaRPr>
          </a:p>
          <a:p>
            <a:pPr algn="ctr"/>
            <a:r>
              <a:rPr lang="ru-RU" sz="1400" b="1" dirty="0" smtClean="0">
                <a:ln w="1905"/>
                <a:solidFill>
                  <a:schemeClr val="bg1"/>
                </a:solidFill>
                <a:effectLst>
                  <a:innerShdw blurRad="69850" dist="43180" dir="5400000">
                    <a:srgbClr val="000000">
                      <a:alpha val="65000"/>
                    </a:srgbClr>
                  </a:innerShdw>
                </a:effectLst>
              </a:rPr>
              <a:t>20 учреждений</a:t>
            </a:r>
            <a:endParaRPr lang="ru-RU" sz="1400" b="1" dirty="0">
              <a:ln w="1905"/>
              <a:solidFill>
                <a:schemeClr val="bg1"/>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p:cNvGraphicFramePr/>
          <p:nvPr>
            <p:extLst>
              <p:ext uri="{D42A27DB-BD31-4B8C-83A1-F6EECF244321}">
                <p14:modId xmlns:p14="http://schemas.microsoft.com/office/powerpoint/2010/main" val="1492263484"/>
              </p:ext>
            </p:extLst>
          </p:nvPr>
        </p:nvGraphicFramePr>
        <p:xfrm>
          <a:off x="134412" y="908721"/>
          <a:ext cx="8875176" cy="5760638"/>
        </p:xfrm>
        <a:graphic>
          <a:graphicData uri="http://schemas.openxmlformats.org/drawingml/2006/table">
            <a:tbl>
              <a:tblPr>
                <a:tableStyleId>{284E427A-3D55-4303-BF80-6455036E1DE7}</a:tableStyleId>
              </a:tblPr>
              <a:tblGrid>
                <a:gridCol w="3834617"/>
                <a:gridCol w="891003"/>
                <a:gridCol w="981205"/>
                <a:gridCol w="924816"/>
                <a:gridCol w="791835"/>
                <a:gridCol w="725850"/>
                <a:gridCol w="725850"/>
              </a:tblGrid>
              <a:tr h="729071">
                <a:tc>
                  <a:txBody>
                    <a:bodyPr/>
                    <a:lstStyle/>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2020 год (факт)</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2021 год (план)</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Динамика 2022 к 2021</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2022 год</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2023 год</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2024 год</a:t>
                      </a:r>
                    </a:p>
                  </a:txBody>
                  <a:tcPr marL="9525" marR="9525" marT="9525" marB="0" anchor="ctr">
                    <a:cell3D prstMaterial="dkEdge">
                      <a:bevel prst="artDeco"/>
                      <a:lightRig rig="flood" dir="t"/>
                    </a:cell3D>
                  </a:tcPr>
                </a:tc>
              </a:tr>
              <a:tr h="844073">
                <a:tc>
                  <a:txBody>
                    <a:bodyPr/>
                    <a:lstStyle/>
                    <a:p>
                      <a:pPr algn="just" rtl="0" fontAlgn="ctr"/>
                      <a:r>
                        <a:rPr lang="ru-RU" sz="1200" b="0" i="0" u="none" strike="noStrike">
                          <a:solidFill>
                            <a:srgbClr val="000000"/>
                          </a:solidFill>
                          <a:effectLst/>
                          <a:latin typeface="Times New Roman"/>
                        </a:rPr>
                        <a:t> Субвенции бюджетам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16,60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14,6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156,46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171,06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7,62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6,76</a:t>
                      </a:r>
                    </a:p>
                  </a:txBody>
                  <a:tcPr marL="9525" marR="9525" marT="9525" marB="0" anchor="ctr">
                    <a:cell3D prstMaterial="dkEdge">
                      <a:bevel prst="artDeco"/>
                      <a:lightRig rig="flood" dir="t"/>
                    </a:cell3D>
                  </a:tcPr>
                </a:tc>
              </a:tr>
              <a:tr h="434701">
                <a:tc>
                  <a:txBody>
                    <a:bodyPr/>
                    <a:lstStyle/>
                    <a:p>
                      <a:pPr algn="l" rtl="0" fontAlgn="ctr"/>
                      <a:r>
                        <a:rPr lang="ru-RU" sz="1200" b="0" i="0" u="none" strike="noStrike">
                          <a:solidFill>
                            <a:srgbClr val="000000"/>
                          </a:solidFill>
                          <a:effectLst/>
                          <a:latin typeface="Times New Roman"/>
                        </a:rPr>
                        <a:t>Субвенции местным бюджетам на выполнение передаваемых полномочий субъектов РФ</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4 314,40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4 629,80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-392,97</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4 236,83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4 331,04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4 343,84</a:t>
                      </a:r>
                    </a:p>
                  </a:txBody>
                  <a:tcPr marL="9525" marR="9525" marT="9525" marB="0" anchor="ctr">
                    <a:cell3D prstMaterial="dkEdge">
                      <a:bevel prst="artDeco"/>
                      <a:lightRig rig="flood" dir="t"/>
                    </a:cell3D>
                  </a:tcPr>
                </a:tc>
              </a:tr>
              <a:tr h="1052379">
                <a:tc>
                  <a:txBody>
                    <a:bodyPr/>
                    <a:lstStyle/>
                    <a:p>
                      <a:pPr algn="l" rtl="0" fontAlgn="ctr"/>
                      <a:r>
                        <a:rPr lang="ru-RU" sz="1200" b="0" i="0" u="none" strike="noStrike">
                          <a:solidFill>
                            <a:srgbClr val="000000"/>
                          </a:solidFill>
                          <a:effectLst/>
                          <a:latin typeface="Times New Roman"/>
                        </a:rPr>
                        <a:t>Субвенции бюджетам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31,00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1 762,60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1 793,60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1 793,60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1 793,60</a:t>
                      </a:r>
                    </a:p>
                  </a:txBody>
                  <a:tcPr marL="9525" marR="9525" marT="9525" marB="0" anchor="ctr">
                    <a:cell3D prstMaterial="dkEdge">
                      <a:bevel prst="artDeco"/>
                      <a:lightRig rig="flood" dir="t"/>
                    </a:cell3D>
                  </a:tcPr>
                </a:tc>
              </a:tr>
              <a:tr h="1052379">
                <a:tc>
                  <a:txBody>
                    <a:bodyPr/>
                    <a:lstStyle/>
                    <a:p>
                      <a:pPr algn="l" rtl="0" fontAlgn="ctr"/>
                      <a:r>
                        <a:rPr lang="ru-RU" sz="1200" b="0" i="0" u="none" strike="noStrike">
                          <a:solidFill>
                            <a:srgbClr val="000000"/>
                          </a:solidFill>
                          <a:effectLst/>
                          <a:latin typeface="Times New Roman"/>
                        </a:rPr>
                        <a:t>Субвенции бюджетам на осуществление полномочий по обеспечению жильем отдельных категорий граждан, установленных Федеральным законом от 24 ноября 1995 года № 181-ФЗ "О социальной защите инвалидов в Российской Федерации"</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38,28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872,78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872,78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872,78</a:t>
                      </a:r>
                    </a:p>
                  </a:txBody>
                  <a:tcPr marL="9525" marR="9525" marT="9525" marB="0" anchor="ctr">
                    <a:cell3D prstMaterial="dkEdge">
                      <a:bevel prst="artDeco"/>
                      <a:lightRig rig="flood" dir="t"/>
                    </a:cell3D>
                  </a:tcPr>
                </a:tc>
              </a:tr>
              <a:tr h="635767">
                <a:tc>
                  <a:txBody>
                    <a:bodyPr/>
                    <a:lstStyle/>
                    <a:p>
                      <a:pPr algn="l" rtl="0" fontAlgn="ctr"/>
                      <a:r>
                        <a:rPr lang="ru-RU" sz="1200" b="0" i="0" u="none" strike="noStrike">
                          <a:solidFill>
                            <a:srgbClr val="000000"/>
                          </a:solidFill>
                          <a:effectLst/>
                          <a:latin typeface="Times New Roman"/>
                        </a:rPr>
                        <a:t>Субвенции бюджетам на осуществление первичного воинского учета на территориях, где отсутствуют военные комиссариаты</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1 490,80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1 527,10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110,13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1 637,23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1 695,01</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1 755,49</a:t>
                      </a:r>
                    </a:p>
                  </a:txBody>
                  <a:tcPr marL="9525" marR="9525" marT="9525" marB="0" anchor="ctr">
                    <a:cell3D prstMaterial="dkEdge">
                      <a:bevel prst="artDeco"/>
                      <a:lightRig rig="flood" dir="t"/>
                    </a:cell3D>
                  </a:tcPr>
                </a:tc>
              </a:tr>
              <a:tr h="427461">
                <a:tc>
                  <a:txBody>
                    <a:bodyPr/>
                    <a:lstStyle/>
                    <a:p>
                      <a:pPr algn="l" rtl="0" fontAlgn="ctr"/>
                      <a:r>
                        <a:rPr lang="ru-RU" sz="1200" b="0" i="0" u="none" strike="noStrike">
                          <a:solidFill>
                            <a:srgbClr val="000000"/>
                          </a:solidFill>
                          <a:effectLst/>
                          <a:latin typeface="Times New Roman"/>
                        </a:rPr>
                        <a:t>Субвенции бюджетам на проведение Всероссийской переписи населения 2020 года</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212,6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-212,60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r>
              <a:tr h="246957">
                <a:tc>
                  <a:txBody>
                    <a:bodyPr/>
                    <a:lstStyle/>
                    <a:p>
                      <a:pPr algn="l" rtl="0" fontAlgn="ctr"/>
                      <a:r>
                        <a:rPr lang="ru-RU" sz="1200" b="0" i="0" u="none" strike="noStrike">
                          <a:solidFill>
                            <a:srgbClr val="000000"/>
                          </a:solidFill>
                          <a:effectLst/>
                          <a:latin typeface="Times New Roman"/>
                        </a:rPr>
                        <a:t>Прочие субвенции</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229 045,80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221 402,00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16 666,10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238 068,10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239 765,59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239 752,79</a:t>
                      </a:r>
                    </a:p>
                  </a:txBody>
                  <a:tcPr marL="9525" marR="9525" marT="9525" marB="0" anchor="ctr">
                    <a:cell3D prstMaterial="dkEdge">
                      <a:bevel prst="artDeco"/>
                      <a:lightRig rig="flood" dir="t"/>
                    </a:cell3D>
                  </a:tcPr>
                </a:tc>
              </a:tr>
              <a:tr h="337850">
                <a:tc>
                  <a:txBody>
                    <a:bodyPr/>
                    <a:lstStyle/>
                    <a:p>
                      <a:pPr algn="l" rtl="0" fontAlgn="ctr"/>
                      <a:r>
                        <a:rPr lang="ru-RU" sz="1200" b="0" i="0" u="none" strike="noStrike">
                          <a:solidFill>
                            <a:srgbClr val="000000"/>
                          </a:solidFill>
                          <a:effectLst/>
                          <a:latin typeface="Times New Roman"/>
                        </a:rPr>
                        <a:t>Межбюджетные трансферты</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4 030,70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12 093,20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801,10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12 894,30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12 894,30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13 093,80</a:t>
                      </a:r>
                    </a:p>
                  </a:txBody>
                  <a:tcPr marL="9525" marR="9525" marT="9525" marB="0" anchor="ctr">
                    <a:cell3D prstMaterial="dkEdge">
                      <a:bevel prst="artDeco"/>
                      <a:lightRig rig="flood" dir="t"/>
                    </a:cell3D>
                  </a:tcPr>
                </a:tc>
              </a:tr>
            </a:tbl>
          </a:graphicData>
        </a:graphic>
      </p:graphicFrame>
      <p:sp>
        <p:nvSpPr>
          <p:cNvPr id="5" name="Заголовок 1"/>
          <p:cNvSpPr txBox="1">
            <a:spLocks/>
          </p:cNvSpPr>
          <p:nvPr/>
        </p:nvSpPr>
        <p:spPr>
          <a:xfrm>
            <a:off x="0" y="0"/>
            <a:ext cx="9144000" cy="84718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CustomShape 3"/>
          <p:cNvSpPr/>
          <p:nvPr/>
        </p:nvSpPr>
        <p:spPr>
          <a:xfrm>
            <a:off x="71280" y="936720"/>
            <a:ext cx="1079280" cy="517320"/>
          </a:xfrm>
          <a:prstGeom prst="rect">
            <a:avLst/>
          </a:prstGeom>
          <a:noFill/>
          <a:ln>
            <a:noFill/>
          </a:ln>
        </p:spPr>
        <p:style>
          <a:lnRef idx="0">
            <a:scrgbClr r="0" g="0" b="0"/>
          </a:lnRef>
          <a:fillRef idx="0">
            <a:scrgbClr r="0" g="0" b="0"/>
          </a:fillRef>
          <a:effectRef idx="0">
            <a:scrgbClr r="0" g="0" b="0"/>
          </a:effectRef>
          <a:fontRef idx="minor"/>
        </p:style>
      </p:sp>
      <p:sp>
        <p:nvSpPr>
          <p:cNvPr id="472" name="CustomShape 5"/>
          <p:cNvSpPr/>
          <p:nvPr/>
        </p:nvSpPr>
        <p:spPr>
          <a:xfrm>
            <a:off x="792000" y="2952720"/>
            <a:ext cx="2603160" cy="171900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2"/>
            <a:ext cx="9144000" cy="50878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96274"/>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Программный бюджет МО ГО «Вуктыл»</a:t>
            </a:r>
            <a:endParaRPr lang="ru-RU" sz="2000" b="0" strike="noStrike" spc="-1" dirty="0">
              <a:latin typeface="Aria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064985373"/>
              </p:ext>
            </p:extLst>
          </p:nvPr>
        </p:nvGraphicFramePr>
        <p:xfrm>
          <a:off x="71280" y="692696"/>
          <a:ext cx="9072720" cy="6017573"/>
        </p:xfrm>
        <a:graphic>
          <a:graphicData uri="http://schemas.openxmlformats.org/drawingml/2006/table">
            <a:tbl>
              <a:tblPr firstRow="1" bandRow="1">
                <a:tableStyleId>{5C22544A-7EE6-4342-B048-85BDC9FD1C3A}</a:tableStyleId>
              </a:tblPr>
              <a:tblGrid>
                <a:gridCol w="309815"/>
                <a:gridCol w="3902873"/>
                <a:gridCol w="1152128"/>
                <a:gridCol w="432048"/>
                <a:gridCol w="1152128"/>
                <a:gridCol w="504056"/>
                <a:gridCol w="1164117"/>
                <a:gridCol w="455555"/>
              </a:tblGrid>
              <a:tr h="508465">
                <a:tc rowSpan="2">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bg2"/>
                    </a:solidFill>
                  </a:tcPr>
                </a:tc>
                <a:tc rowSpan="2">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a:t>
                      </a:r>
                    </a:p>
                  </a:txBody>
                  <a:tcPr marL="9525" marR="9525" marT="9525" marB="0" anchor="ctr">
                    <a:cell3D prstMaterial="dkEdge">
                      <a:bevel w="50800" prst="hardEdge"/>
                      <a:lightRig rig="flood" dir="t"/>
                    </a:cell3D>
                    <a:solidFill>
                      <a:schemeClr val="bg2"/>
                    </a:solidFill>
                  </a:tcPr>
                </a:tc>
                <a:tc gridSpan="6">
                  <a:txBody>
                    <a:bodyPr/>
                    <a:lstStyle/>
                    <a:p>
                      <a:pPr algn="ctr" fontAlgn="ctr"/>
                      <a:r>
                        <a:rPr lang="ru-RU" sz="1200" b="1" i="0" u="none" strike="noStrike" dirty="0" smtClean="0">
                          <a:solidFill>
                            <a:schemeClr val="tx1"/>
                          </a:solidFill>
                          <a:effectLst/>
                          <a:latin typeface="Times New Roman"/>
                        </a:rPr>
                        <a:t>Объем программных расходов, </a:t>
                      </a:r>
                    </a:p>
                    <a:p>
                      <a:pPr algn="ctr" fontAlgn="ctr"/>
                      <a:r>
                        <a:rPr lang="ru-RU" sz="1200" b="1" i="0" u="none" strike="noStrike" dirty="0" smtClean="0">
                          <a:solidFill>
                            <a:schemeClr val="tx1"/>
                          </a:solidFill>
                          <a:effectLst/>
                          <a:latin typeface="Times New Roman"/>
                        </a:rPr>
                        <a:t>% к общему объему расходов</a:t>
                      </a:r>
                    </a:p>
                    <a:p>
                      <a:pPr algn="ctr" fontAlgn="ct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bg2"/>
                    </a:solidFill>
                  </a:tcP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343668">
                <a:tc vMerge="1">
                  <a:txBody>
                    <a:bodyPr/>
                    <a:lstStyle/>
                    <a:p>
                      <a:pPr algn="ctr" fontAlgn="ctr"/>
                      <a:endParaRPr lang="ru-RU" sz="1200" b="1" i="0" u="none" strike="noStrike" dirty="0">
                        <a:effectLst/>
                        <a:latin typeface="Times New Roman"/>
                      </a:endParaRPr>
                    </a:p>
                  </a:txBody>
                  <a:tcPr marL="9525" marR="9525" marT="9525" marB="0" anchor="ctr"/>
                </a:tc>
                <a:tc vMerge="1">
                  <a:txBody>
                    <a:bodyPr/>
                    <a:lstStyle/>
                    <a:p>
                      <a:pPr algn="ctr" fontAlgn="ctr"/>
                      <a:endParaRPr lang="ru-RU" sz="1200" b="1" i="0" u="none" strike="noStrike" dirty="0">
                        <a:effectLst/>
                        <a:latin typeface="Times New Roman"/>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a:rPr>
                        <a:t>2022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1" i="0" u="none" strike="noStrike" dirty="0" smtClean="0">
                          <a:solidFill>
                            <a:schemeClr val="tx1"/>
                          </a:solidFill>
                          <a:effectLst/>
                          <a:latin typeface="Times New Roman"/>
                        </a:rPr>
                        <a:t>2023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1" i="0" u="none" strike="noStrike" dirty="0" smtClean="0">
                          <a:solidFill>
                            <a:schemeClr val="tx1"/>
                          </a:solidFill>
                          <a:effectLst/>
                          <a:latin typeface="Times New Roman"/>
                        </a:rPr>
                        <a:t>2024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bg2"/>
                    </a:solidFill>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0" i="0" u="none" strike="noStrike" dirty="0" smtClean="0">
                          <a:effectLst/>
                          <a:latin typeface="Times New Roman" panose="02020603050405020304" pitchFamily="18" charset="0"/>
                          <a:cs typeface="Times New Roman" panose="02020603050405020304" pitchFamily="18" charset="0"/>
                        </a:rPr>
                        <a:t> </a:t>
                      </a:r>
                      <a:r>
                        <a:rPr lang="ru-RU" sz="1200" b="1" i="0" u="none" strike="noStrike" dirty="0" smtClean="0">
                          <a:effectLst/>
                          <a:latin typeface="Times New Roman" panose="02020603050405020304" pitchFamily="18" charset="0"/>
                          <a:cs typeface="Times New Roman" panose="02020603050405020304" pitchFamily="18" charset="0"/>
                        </a:rPr>
                        <a:t>«Развитие образования»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315 337</a:t>
                      </a:r>
                      <a:r>
                        <a:rPr lang="ru-RU" sz="1200" b="0" i="0" u="none" strike="noStrike" baseline="0" dirty="0" smtClean="0">
                          <a:effectLst/>
                          <a:latin typeface="Times New Roman"/>
                        </a:rPr>
                        <a:t> 148,98</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50,0</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314 029 098,74</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51,0</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314 829 766,69</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50,5</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культуры»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73 165 434,36</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11,6</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67 128 293,90</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10,9</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67 323 863,90</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10,8</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3</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физической культуры и </a:t>
                      </a:r>
                      <a:r>
                        <a:rPr lang="ru-RU" sz="1200" b="1" i="0" u="none" strike="noStrike" dirty="0" smtClean="0">
                          <a:effectLst/>
                          <a:latin typeface="Times New Roman" panose="02020603050405020304" pitchFamily="18" charset="0"/>
                          <a:cs typeface="Times New Roman" panose="02020603050405020304" pitchFamily="18" charset="0"/>
                        </a:rPr>
                        <a:t>спорта»</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9 883 550,61</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1,6</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8 976 087,11</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1,5</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9 028 587,11</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1,4</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4</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«Безопасность </a:t>
                      </a:r>
                      <a:r>
                        <a:rPr lang="ru-RU" sz="1200" b="1" i="0" u="none" strike="noStrike" dirty="0">
                          <a:effectLst/>
                          <a:latin typeface="Times New Roman" panose="02020603050405020304" pitchFamily="18" charset="0"/>
                          <a:cs typeface="Times New Roman" panose="02020603050405020304" pitchFamily="18" charset="0"/>
                        </a:rPr>
                        <a:t>жизнедеятельности </a:t>
                      </a:r>
                      <a:r>
                        <a:rPr lang="ru-RU" sz="1200" b="1" i="0" u="none" strike="noStrike" dirty="0" smtClean="0">
                          <a:effectLst/>
                          <a:latin typeface="Times New Roman" panose="02020603050405020304" pitchFamily="18" charset="0"/>
                          <a:cs typeface="Times New Roman" panose="02020603050405020304" pitchFamily="18" charset="0"/>
                        </a:rPr>
                        <a:t>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4 327 409,74</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0,7</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3 363 059,00</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0,5</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3 143 707,00</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0,5</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5</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экономики»</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397 </a:t>
                      </a:r>
                      <a:r>
                        <a:rPr lang="ru-RU" sz="1200" b="0" i="0" u="none" strike="noStrike" dirty="0">
                          <a:effectLst/>
                          <a:latin typeface="Times New Roman"/>
                        </a:rPr>
                        <a:t>700,00</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0,1</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467 </a:t>
                      </a:r>
                      <a:r>
                        <a:rPr lang="ru-RU" sz="1200" b="0" i="0" u="none" strike="noStrike" dirty="0">
                          <a:effectLst/>
                          <a:latin typeface="Times New Roman"/>
                        </a:rPr>
                        <a:t>700,00</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0,1</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507 </a:t>
                      </a:r>
                      <a:r>
                        <a:rPr lang="ru-RU" sz="1200" b="0" i="0" u="none" strike="noStrike" dirty="0">
                          <a:effectLst/>
                          <a:latin typeface="Times New Roman"/>
                        </a:rPr>
                        <a:t>700,00</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0,1</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6</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транспортной </a:t>
                      </a:r>
                      <a:r>
                        <a:rPr lang="ru-RU" sz="1200" b="1" i="0" u="none" strike="noStrike" dirty="0" smtClean="0">
                          <a:effectLst/>
                          <a:latin typeface="Times New Roman" panose="02020603050405020304" pitchFamily="18" charset="0"/>
                          <a:cs typeface="Times New Roman" panose="02020603050405020304" pitchFamily="18" charset="0"/>
                        </a:rPr>
                        <a:t>системы»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37 461 649,14</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5,9</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36 323 148,68</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5,9</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36 640 752,85</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5,9</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7</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«Социальная</a:t>
                      </a:r>
                      <a:r>
                        <a:rPr lang="ru-RU" sz="1200" b="1" i="0" u="none" strike="noStrike" baseline="0" dirty="0" smtClean="0">
                          <a:effectLst/>
                          <a:latin typeface="Times New Roman" panose="02020603050405020304" pitchFamily="18" charset="0"/>
                          <a:cs typeface="Times New Roman" panose="02020603050405020304" pitchFamily="18" charset="0"/>
                        </a:rPr>
                        <a:t> </a:t>
                      </a:r>
                      <a:r>
                        <a:rPr lang="ru-RU" sz="1200" b="1" i="0" u="none" strike="noStrike" dirty="0" smtClean="0">
                          <a:effectLst/>
                          <a:latin typeface="Times New Roman" panose="02020603050405020304" pitchFamily="18" charset="0"/>
                          <a:cs typeface="Times New Roman" panose="02020603050405020304" pitchFamily="18" charset="0"/>
                        </a:rPr>
                        <a:t>защита 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2 366 078,00</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0,4</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4 336 271,00</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0,7</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4 030 271,00</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0,6</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8</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«Муниципальное управление»</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95 940 604,58</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15,2</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89 029 153,51</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14,5</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89 387 168,69</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14,4</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r h="508465">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9</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строительства и жилищно-коммунального комплекса, энергосбережение и повышение </a:t>
                      </a:r>
                      <a:r>
                        <a:rPr lang="ru-RU" sz="1200" b="1" i="0" u="none" strike="noStrike" dirty="0" err="1" smtClean="0">
                          <a:effectLst/>
                          <a:latin typeface="Times New Roman" panose="02020603050405020304" pitchFamily="18" charset="0"/>
                          <a:cs typeface="Times New Roman" panose="02020603050405020304" pitchFamily="18" charset="0"/>
                        </a:rPr>
                        <a:t>энергоэффективности</a:t>
                      </a: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51 919 403,67</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8,2</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45 521 182,55</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7,4</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45 363 289,35</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solidFill>
                            <a:schemeClr val="tx1"/>
                          </a:solidFill>
                          <a:effectLst/>
                          <a:latin typeface="Times New Roman"/>
                        </a:rPr>
                        <a:t>7,3</a:t>
                      </a:r>
                      <a:endParaRPr lang="ru-RU" sz="1200" b="0"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bg2"/>
                    </a:solidFill>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 </a:t>
                      </a:r>
                      <a:r>
                        <a:rPr lang="ru-RU" sz="1200" b="1" i="0" u="none" strike="noStrike" dirty="0" smtClean="0">
                          <a:effectLst/>
                          <a:latin typeface="Times New Roman" panose="02020603050405020304" pitchFamily="18" charset="0"/>
                          <a:cs typeface="Times New Roman" panose="02020603050405020304" pitchFamily="18" charset="0"/>
                        </a:rPr>
                        <a:t>имуществом»</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14 602 045,79</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2,3</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15 491 775,44</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2,5</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14 041 098,79</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2,3</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r h="341869">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муниципальными финансами и муниципальным долгом городского округа </a:t>
                      </a:r>
                      <a:r>
                        <a:rPr lang="ru-RU" sz="1200" b="1" i="0" u="none" strike="noStrike" dirty="0" smtClean="0">
                          <a:effectLst/>
                          <a:latin typeface="Times New Roman" panose="02020603050405020304" pitchFamily="18" charset="0"/>
                          <a:cs typeface="Times New Roman" panose="02020603050405020304" pitchFamily="18" charset="0"/>
                        </a:rPr>
                        <a:t>«Вуктыл»</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14 187</a:t>
                      </a:r>
                      <a:r>
                        <a:rPr lang="ru-RU" sz="1200" b="0" i="0" u="none" strike="noStrike" baseline="0" dirty="0" smtClean="0">
                          <a:effectLst/>
                          <a:latin typeface="Times New Roman"/>
                        </a:rPr>
                        <a:t> 769,67</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2,2</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13 025 218,34</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2,1</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13 302 922,86</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solidFill>
                            <a:schemeClr val="tx1"/>
                          </a:solidFill>
                          <a:effectLst/>
                          <a:latin typeface="Times New Roman"/>
                        </a:rPr>
                        <a:t>2,1</a:t>
                      </a:r>
                      <a:endParaRPr lang="ru-RU" sz="1200" b="0"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bg2"/>
                    </a:solidFill>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«Формирование </a:t>
                      </a:r>
                      <a:r>
                        <a:rPr lang="ru-RU" sz="1200" b="1" i="0" u="none" strike="noStrike" dirty="0">
                          <a:effectLst/>
                          <a:latin typeface="Times New Roman" panose="02020603050405020304" pitchFamily="18" charset="0"/>
                          <a:cs typeface="Times New Roman" panose="02020603050405020304" pitchFamily="18" charset="0"/>
                        </a:rPr>
                        <a:t>современной городской </a:t>
                      </a:r>
                      <a:r>
                        <a:rPr lang="ru-RU" sz="1200" b="1" i="0" u="none" strike="noStrike" dirty="0" smtClean="0">
                          <a:effectLst/>
                          <a:latin typeface="Times New Roman" panose="02020603050405020304" pitchFamily="18" charset="0"/>
                          <a:cs typeface="Times New Roman" panose="02020603050405020304" pitchFamily="18" charset="0"/>
                        </a:rPr>
                        <a:t>среды»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5</a:t>
                      </a:r>
                      <a:r>
                        <a:rPr lang="ru-RU" sz="1200" b="0" i="0" u="none" strike="noStrike" baseline="0" dirty="0" smtClean="0">
                          <a:effectLst/>
                          <a:latin typeface="Times New Roman"/>
                        </a:rPr>
                        <a:t> 342 204,45</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0,9</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6 042 145,56</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1,0</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6 398 694,44</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1,0</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r h="341869">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13</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«Обеспечение охраны общественного порядка и профилактики правонарушений»</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2 679 682,17</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0,4</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2 179</a:t>
                      </a:r>
                      <a:r>
                        <a:rPr lang="ru-RU" sz="1200" b="0" i="0" u="none" strike="noStrike" baseline="0" dirty="0" smtClean="0">
                          <a:effectLst/>
                          <a:latin typeface="Times New Roman"/>
                        </a:rPr>
                        <a:t> 231,59</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0,4</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2 179 231,59</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0,4</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r h="428805">
                <a:tc gridSpan="2">
                  <a:txBody>
                    <a:bodyPr/>
                    <a:lstStyle/>
                    <a:p>
                      <a:pPr algn="ctr" fontAlgn="ctr"/>
                      <a:r>
                        <a:rPr lang="ru-RU" sz="1200" b="1" i="0" u="none" strike="noStrike" dirty="0">
                          <a:effectLst/>
                          <a:latin typeface="Times New Roman"/>
                        </a:rPr>
                        <a:t>ВСЕГО</a:t>
                      </a:r>
                    </a:p>
                  </a:txBody>
                  <a:tcPr marL="9525" marR="9525" marT="9525" marB="0" anchor="ctr">
                    <a:cell3D prstMaterial="dkEdge">
                      <a:bevel w="50800" prst="hardEdge"/>
                      <a:lightRig rig="flood" dir="t"/>
                    </a:cell3D>
                    <a:solidFill>
                      <a:schemeClr val="bg2"/>
                    </a:solidFill>
                  </a:tcPr>
                </a:tc>
                <a:tc hMerge="1">
                  <a:txBody>
                    <a:bodyPr/>
                    <a:lstStyle/>
                    <a:p>
                      <a:pPr algn="l" fontAlgn="ctr"/>
                      <a:endParaRPr lang="ru-RU" sz="1200" b="1" i="0" u="none" strike="noStrike" dirty="0">
                        <a:effectLst/>
                        <a:latin typeface="Times New Roman"/>
                      </a:endParaRPr>
                    </a:p>
                  </a:txBody>
                  <a:tcPr marL="9525" marR="9525" marT="9525" marB="0" anchor="ctr"/>
                </a:tc>
                <a:tc>
                  <a:txBody>
                    <a:bodyPr/>
                    <a:lstStyle/>
                    <a:p>
                      <a:pPr algn="ctr" fontAlgn="ctr"/>
                      <a:r>
                        <a:rPr lang="ru-RU" sz="1200" b="1" i="0" u="none" strike="noStrike" dirty="0" smtClean="0">
                          <a:effectLst/>
                          <a:latin typeface="Times New Roman"/>
                        </a:rPr>
                        <a:t>627 610 681,16</a:t>
                      </a:r>
                      <a:endParaRPr lang="ru-RU" sz="1200" b="1"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1" i="0" u="none" strike="noStrike" dirty="0">
                          <a:effectLst/>
                          <a:latin typeface="Times New Roman"/>
                        </a:rPr>
                        <a:t>99,5</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1" i="0" u="none" strike="noStrike" dirty="0" smtClean="0">
                          <a:effectLst/>
                          <a:latin typeface="Times New Roman"/>
                        </a:rPr>
                        <a:t>605 912 365,42</a:t>
                      </a:r>
                      <a:endParaRPr lang="ru-RU" sz="1200" b="1"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1" i="0" u="none" strike="noStrike" dirty="0" smtClean="0">
                          <a:effectLst/>
                          <a:latin typeface="Times New Roman"/>
                        </a:rPr>
                        <a:t>98,5</a:t>
                      </a:r>
                      <a:endParaRPr lang="ru-RU" sz="1200" b="1"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1" i="0" u="none" strike="noStrike" dirty="0" smtClean="0">
                          <a:effectLst/>
                          <a:latin typeface="Times New Roman"/>
                        </a:rPr>
                        <a:t>606 177 054,27</a:t>
                      </a:r>
                      <a:endParaRPr lang="ru-RU" sz="1200" b="1"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1" i="0" u="none" strike="noStrike" dirty="0" smtClean="0">
                          <a:effectLst/>
                          <a:latin typeface="Times New Roman"/>
                        </a:rPr>
                        <a:t>97,3</a:t>
                      </a:r>
                      <a:endParaRPr lang="ru-RU" sz="1200" b="1"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bl>
          </a:graphicData>
        </a:graphic>
      </p:graphicFrame>
    </p:spTree>
    <p:extLst>
      <p:ext uri="{BB962C8B-B14F-4D97-AF65-F5344CB8AC3E}">
        <p14:creationId xmlns:p14="http://schemas.microsoft.com/office/powerpoint/2010/main" val="23366584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5" name="Диаграмма 4"/>
          <p:cNvGraphicFramePr/>
          <p:nvPr>
            <p:extLst>
              <p:ext uri="{D42A27DB-BD31-4B8C-83A1-F6EECF244321}">
                <p14:modId xmlns:p14="http://schemas.microsoft.com/office/powerpoint/2010/main" val="3548268296"/>
              </p:ext>
            </p:extLst>
          </p:nvPr>
        </p:nvGraphicFramePr>
        <p:xfrm>
          <a:off x="187008" y="1052736"/>
          <a:ext cx="8784976" cy="568863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8" name="Диаграмма 7"/>
          <p:cNvGraphicFramePr/>
          <p:nvPr>
            <p:extLst>
              <p:ext uri="{D42A27DB-BD31-4B8C-83A1-F6EECF244321}">
                <p14:modId xmlns:p14="http://schemas.microsoft.com/office/powerpoint/2010/main" val="524640401"/>
              </p:ext>
            </p:extLst>
          </p:nvPr>
        </p:nvGraphicFramePr>
        <p:xfrm>
          <a:off x="61248" y="918880"/>
          <a:ext cx="9036496" cy="58052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3649405314"/>
              </p:ext>
            </p:extLst>
          </p:nvPr>
        </p:nvGraphicFramePr>
        <p:xfrm>
          <a:off x="4427984" y="908720"/>
          <a:ext cx="4608512" cy="410445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768355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40081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107504" y="45578"/>
            <a:ext cx="8928992"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в разрезе разделов, подразделов, руб.</a:t>
            </a:r>
            <a:endParaRPr lang="ru-RU" sz="2000" b="0" strike="noStrike" spc="-1" dirty="0">
              <a:latin typeface="Arial"/>
            </a:endParaRPr>
          </a:p>
        </p:txBody>
      </p:sp>
      <p:sp>
        <p:nvSpPr>
          <p:cNvPr id="9" name="TextBox 8"/>
          <p:cNvSpPr txBox="1"/>
          <p:nvPr/>
        </p:nvSpPr>
        <p:spPr>
          <a:xfrm>
            <a:off x="125160" y="405602"/>
            <a:ext cx="9002464" cy="492443"/>
          </a:xfrm>
          <a:prstGeom prst="rect">
            <a:avLst/>
          </a:prstGeom>
          <a:noFill/>
        </p:spPr>
        <p:txBody>
          <a:bodyPr wrap="square" rtlCol="0">
            <a:spAutoFit/>
          </a:bodyPr>
          <a:lstStyle/>
          <a:p>
            <a:pPr algn="just"/>
            <a:r>
              <a:rPr lang="ru-RU" sz="1400" b="1" dirty="0" smtClean="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Бюджет МО ГО «Вуктыл» социально-направленный, расходы на социальную сферу составляют в 2022 году 426 096,4 тыс. руб. или 67,6 %, в 2023 году 418 326,8 тыс. руб. или 68,0% и в 2024 году 418 869,5 тыс. руб. или 67,2%.</a:t>
            </a:r>
            <a:endParaRPr lang="ru-RU" sz="1200" b="1" dirty="0">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572185148"/>
              </p:ext>
            </p:extLst>
          </p:nvPr>
        </p:nvGraphicFramePr>
        <p:xfrm>
          <a:off x="125158" y="980727"/>
          <a:ext cx="8866442" cy="5791934"/>
        </p:xfrm>
        <a:graphic>
          <a:graphicData uri="http://schemas.openxmlformats.org/drawingml/2006/table">
            <a:tbl>
              <a:tblPr>
                <a:tableStyleId>{284E427A-3D55-4303-BF80-6455036E1DE7}</a:tableStyleId>
              </a:tblPr>
              <a:tblGrid>
                <a:gridCol w="3840965"/>
                <a:gridCol w="389853"/>
                <a:gridCol w="360040"/>
                <a:gridCol w="940541"/>
                <a:gridCol w="367486"/>
                <a:gridCol w="1102457"/>
                <a:gridCol w="440983"/>
                <a:gridCol w="1028959"/>
                <a:gridCol w="395158"/>
              </a:tblGrid>
              <a:tr h="160163">
                <a:tc>
                  <a:txBody>
                    <a:bodyPr/>
                    <a:lstStyle/>
                    <a:p>
                      <a:pPr algn="ctr" fontAlgn="t"/>
                      <a:r>
                        <a:rPr lang="ru-RU" sz="1100" b="1" u="none" strike="noStrike" dirty="0">
                          <a:effectLst/>
                          <a:latin typeface="Times New Roman" panose="02020603050405020304" pitchFamily="18" charset="0"/>
                          <a:cs typeface="Times New Roman" panose="02020603050405020304" pitchFamily="18" charset="0"/>
                        </a:rPr>
                        <a:t>Наименование</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cell3D prstMaterial="dkEdge">
                      <a:bevel prst="relaxedInset"/>
                      <a:lightRig rig="flood" dir="t"/>
                    </a:cell3D>
                  </a:tcPr>
                </a:tc>
                <a:tc>
                  <a:txBody>
                    <a:bodyPr/>
                    <a:lstStyle/>
                    <a:p>
                      <a:pPr algn="ctr" fontAlgn="ctr"/>
                      <a:r>
                        <a:rPr lang="ru-RU" sz="1100" b="1" u="none" strike="noStrike" dirty="0" err="1">
                          <a:effectLst/>
                          <a:latin typeface="Times New Roman" panose="02020603050405020304" pitchFamily="18" charset="0"/>
                          <a:cs typeface="Times New Roman" panose="02020603050405020304" pitchFamily="18" charset="0"/>
                        </a:rPr>
                        <a:t>Рз</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ПР</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2022 год</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2023 год</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2024 год</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r>
              <a:tr h="160163">
                <a:tc>
                  <a:txBody>
                    <a:bodyPr/>
                    <a:lstStyle/>
                    <a:p>
                      <a:pPr algn="ctr" fontAlgn="t"/>
                      <a:r>
                        <a:rPr lang="ru-RU" sz="1100" b="1" u="none" strike="noStrike" dirty="0">
                          <a:effectLst/>
                          <a:latin typeface="Times New Roman" panose="02020603050405020304" pitchFamily="18" charset="0"/>
                          <a:cs typeface="Times New Roman" panose="02020603050405020304" pitchFamily="18" charset="0"/>
                        </a:rPr>
                        <a:t>               ВСЕГО:</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 </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 </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100" b="1" i="0" u="none" strike="noStrike" dirty="0">
                          <a:solidFill>
                            <a:srgbClr val="000000"/>
                          </a:solidFill>
                          <a:effectLst/>
                          <a:latin typeface="Times New Roman"/>
                        </a:rPr>
                        <a:t>630 622 216,32</a:t>
                      </a:r>
                    </a:p>
                  </a:txBody>
                  <a:tcPr marL="9525" marR="9525" marT="9525" marB="0" anchor="ctr">
                    <a:cell3D prstMaterial="dkEdge">
                      <a:bevel prst="relaxedInset"/>
                      <a:lightRig rig="flood" dir="t"/>
                    </a:cell3D>
                  </a:tcPr>
                </a:tc>
                <a:tc>
                  <a:txBody>
                    <a:bodyPr/>
                    <a:lstStyle/>
                    <a:p>
                      <a:pPr algn="ctr" fontAlgn="ctr"/>
                      <a:r>
                        <a:rPr lang="ru-RU" sz="1100" b="1" i="0" u="none" strike="noStrike" dirty="0">
                          <a:solidFill>
                            <a:srgbClr val="000000"/>
                          </a:solidFill>
                          <a:effectLst/>
                          <a:latin typeface="Times New Roman"/>
                        </a:rPr>
                        <a:t>100</a:t>
                      </a:r>
                    </a:p>
                  </a:txBody>
                  <a:tcPr marL="9525" marR="9525" marT="9525" marB="0" anchor="ctr">
                    <a:cell3D prstMaterial="dkEdge">
                      <a:bevel prst="relaxedInset"/>
                      <a:lightRig rig="flood" dir="t"/>
                    </a:cell3D>
                  </a:tcPr>
                </a:tc>
                <a:tc>
                  <a:txBody>
                    <a:bodyPr/>
                    <a:lstStyle/>
                    <a:p>
                      <a:pPr algn="r" fontAlgn="ctr"/>
                      <a:r>
                        <a:rPr lang="ru-RU" sz="1100" b="1" i="0" u="none" strike="noStrike" dirty="0">
                          <a:solidFill>
                            <a:srgbClr val="000000"/>
                          </a:solidFill>
                          <a:effectLst/>
                          <a:latin typeface="Times New Roman"/>
                        </a:rPr>
                        <a:t>615 479 723,54</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a:rPr>
                        <a:t>100</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a:rPr>
                        <a:t>622 951 048,39</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a:rPr>
                        <a:t>100</a:t>
                      </a:r>
                    </a:p>
                  </a:txBody>
                  <a:tcPr marL="9525" marR="9525" marT="9525" marB="0" anchor="ctr">
                    <a:cell3D prstMaterial="dkEdge">
                      <a:bevel prst="relaxedInset"/>
                      <a:lightRig rig="flood" dir="t"/>
                    </a:cell3D>
                  </a:tcPr>
                </a:tc>
              </a:tr>
              <a:tr h="354045">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ОБЩЕГОСУДАРСТВЕННЫЕ ВОПРОСЫ</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00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100" b="1" i="0" u="none" strike="noStrike" dirty="0">
                          <a:solidFill>
                            <a:srgbClr val="000000"/>
                          </a:solidFill>
                          <a:effectLst/>
                          <a:latin typeface="Times New Roman"/>
                        </a:rPr>
                        <a:t>111 869 766,53</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a:rPr>
                        <a:t>17,74</a:t>
                      </a:r>
                    </a:p>
                  </a:txBody>
                  <a:tcPr marL="9525" marR="9525" marT="9525" marB="0" anchor="ctr">
                    <a:cell3D prstMaterial="dkEdge">
                      <a:bevel prst="relaxedInset"/>
                      <a:lightRig rig="flood" dir="t"/>
                    </a:cell3D>
                  </a:tcPr>
                </a:tc>
                <a:tc>
                  <a:txBody>
                    <a:bodyPr/>
                    <a:lstStyle/>
                    <a:p>
                      <a:pPr algn="r" fontAlgn="ctr"/>
                      <a:r>
                        <a:rPr lang="ru-RU" sz="1100" b="1" i="0" u="none" strike="noStrike" dirty="0">
                          <a:solidFill>
                            <a:srgbClr val="000000"/>
                          </a:solidFill>
                          <a:effectLst/>
                          <a:latin typeface="Times New Roman"/>
                        </a:rPr>
                        <a:t>102 127 504,49</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a:rPr>
                        <a:t>16,59</a:t>
                      </a:r>
                    </a:p>
                  </a:txBody>
                  <a:tcPr marL="9525" marR="9525" marT="9525" marB="0" anchor="ctr">
                    <a:cell3D prstMaterial="dkEdge">
                      <a:bevel prst="relaxedInset"/>
                      <a:lightRig rig="flood" dir="t"/>
                    </a:cell3D>
                  </a:tcPr>
                </a:tc>
                <a:tc>
                  <a:txBody>
                    <a:bodyPr/>
                    <a:lstStyle/>
                    <a:p>
                      <a:pPr algn="r" fontAlgn="ctr"/>
                      <a:r>
                        <a:rPr lang="ru-RU" sz="1100" b="1" i="0" u="none" strike="noStrike" dirty="0">
                          <a:solidFill>
                            <a:srgbClr val="000000"/>
                          </a:solidFill>
                          <a:effectLst/>
                          <a:latin typeface="Times New Roman"/>
                        </a:rPr>
                        <a:t>102 526 435,67</a:t>
                      </a:r>
                    </a:p>
                  </a:txBody>
                  <a:tcPr marL="9525" marR="9525" marT="9525" marB="0" anchor="ctr">
                    <a:cell3D prstMaterial="dkEdge">
                      <a:bevel prst="relaxedInset"/>
                      <a:lightRig rig="flood" dir="t"/>
                    </a:cell3D>
                  </a:tcPr>
                </a:tc>
                <a:tc>
                  <a:txBody>
                    <a:bodyPr/>
                    <a:lstStyle/>
                    <a:p>
                      <a:pPr algn="r" fontAlgn="ctr"/>
                      <a:r>
                        <a:rPr lang="ru-RU" sz="1100" b="1" i="0" u="none" strike="noStrike" dirty="0">
                          <a:solidFill>
                            <a:srgbClr val="000000"/>
                          </a:solidFill>
                          <a:effectLst/>
                          <a:latin typeface="Times New Roman"/>
                        </a:rPr>
                        <a:t>16,46</a:t>
                      </a:r>
                    </a:p>
                  </a:txBody>
                  <a:tcPr marL="9525" marR="9525" marT="9525" marB="0" anchor="ctr">
                    <a:cell3D prstMaterial="dkEdge">
                      <a:bevel prst="relaxedInset"/>
                      <a:lightRig rig="flood" dir="t"/>
                    </a:cell3D>
                  </a:tcPr>
                </a:tc>
              </a:tr>
              <a:tr h="354045">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Функционирование высшего должностного лица субъекта Российской Федерации и муниципального образования</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3 267 209,27</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0,52</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2 957 111,60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0,48</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2 969 111,60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0,48</a:t>
                      </a:r>
                    </a:p>
                  </a:txBody>
                  <a:tcPr marL="9525" marR="9525" marT="9525" marB="0" anchor="ctr">
                    <a:cell3D prstMaterial="dkEdge">
                      <a:bevel prst="relaxedInset"/>
                      <a:lightRig rig="flood" dir="t"/>
                    </a:cell3D>
                  </a:tcPr>
                </a:tc>
              </a:tr>
              <a:tr h="531067">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Функционирование законодательных (представительных) органов государственной власти и представительных органов муниципальных образований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50 000,00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0,01</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50 000,00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0,01</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50 000,00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0,01</a:t>
                      </a:r>
                    </a:p>
                  </a:txBody>
                  <a:tcPr marL="9525" marR="9525" marT="9525" marB="0" anchor="ctr">
                    <a:cell3D prstMaterial="dkEdge">
                      <a:bevel prst="relaxedInset"/>
                      <a:lightRig rig="flood" dir="t"/>
                    </a:cell3D>
                  </a:tcPr>
                </a:tc>
              </a:tr>
              <a:tr h="531067">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73 627 131,63</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11,68</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68 030 177,98</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11,05</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68 258 329,16</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10,96</a:t>
                      </a:r>
                    </a:p>
                  </a:txBody>
                  <a:tcPr marL="9525" marR="9525" marT="9525" marB="0" anchor="ctr">
                    <a:cell3D prstMaterial="dkEdge">
                      <a:bevel prst="relaxedInset"/>
                      <a:lightRig rig="flood" dir="t"/>
                    </a:cell3D>
                  </a:tcPr>
                </a:tc>
              </a:tr>
              <a:tr h="531067">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Обеспечение деятельности финансовых, налоговых и таможенных органов и органов финансового (финансово-бюджетного) надзора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11 714 080,33</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1,86</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10 659 114,55</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1,73</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10 715 544,55</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1,72</a:t>
                      </a:r>
                    </a:p>
                  </a:txBody>
                  <a:tcPr marL="9525" marR="9525" marT="9525" marB="0" anchor="ctr">
                    <a:cell3D prstMaterial="dkEdge">
                      <a:bevel prst="relaxedInset"/>
                      <a:lightRig rig="flood" dir="t"/>
                    </a:cell3D>
                  </a:tcPr>
                </a:tc>
              </a:tr>
              <a:tr h="210741">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Резервные фонды</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800 000,00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0,13</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800 000,00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0,13</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800 000,00</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0,13</a:t>
                      </a:r>
                    </a:p>
                  </a:txBody>
                  <a:tcPr marL="9525" marR="9525" marT="9525" marB="0" anchor="ctr">
                    <a:cell3D prstMaterial="dkEdge">
                      <a:bevel prst="relaxedInset"/>
                      <a:lightRig rig="flood" dir="t"/>
                    </a:cell3D>
                  </a:tcPr>
                </a:tc>
              </a:tr>
              <a:tr h="227601">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Другие общегосударственные вопросы</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22 411 345,30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3,55</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19 631 100,36</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3,19</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19 733 450,36</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3,17</a:t>
                      </a:r>
                    </a:p>
                  </a:txBody>
                  <a:tcPr marL="9525" marR="9525" marT="9525" marB="0" anchor="ctr">
                    <a:cell3D prstMaterial="dkEdge">
                      <a:bevel prst="relaxedInset"/>
                      <a:lightRig rig="flood" dir="t"/>
                    </a:cell3D>
                  </a:tcPr>
                </a:tc>
              </a:tr>
              <a:tr h="354045">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03</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a:rPr>
                        <a:t>2 088 841,74</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a:rPr>
                        <a:t>0,33</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a:rPr>
                        <a:t>1 364 491,00</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a:rPr>
                        <a:t>0,22</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a:rPr>
                        <a:t>1 355 139,00</a:t>
                      </a:r>
                    </a:p>
                  </a:txBody>
                  <a:tcPr marL="9525" marR="9525" marT="9525" marB="0" anchor="ctr">
                    <a:cell3D prstMaterial="dkEdge">
                      <a:bevel prst="relaxedInset"/>
                      <a:lightRig rig="flood" dir="t"/>
                    </a:cell3D>
                  </a:tcPr>
                </a:tc>
                <a:tc>
                  <a:txBody>
                    <a:bodyPr/>
                    <a:lstStyle/>
                    <a:p>
                      <a:pPr algn="r" fontAlgn="ctr"/>
                      <a:r>
                        <a:rPr lang="ru-RU" sz="1100" b="1" i="0" u="none" strike="noStrike" dirty="0">
                          <a:solidFill>
                            <a:srgbClr val="000000"/>
                          </a:solidFill>
                          <a:effectLst/>
                          <a:latin typeface="Times New Roman"/>
                        </a:rPr>
                        <a:t>0,22</a:t>
                      </a:r>
                    </a:p>
                  </a:txBody>
                  <a:tcPr marL="9525" marR="9525" marT="9525" marB="0" anchor="ctr">
                    <a:cell3D prstMaterial="dkEdge">
                      <a:bevel prst="relaxedInset"/>
                      <a:lightRig rig="flood" dir="t"/>
                    </a:cell3D>
                  </a:tcPr>
                </a:tc>
              </a:tr>
              <a:tr h="202311">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Гражданская оборона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578 710,00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0,09</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180 550,00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0,03</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180 550,00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0,03</a:t>
                      </a:r>
                    </a:p>
                  </a:txBody>
                  <a:tcPr marL="9525" marR="9525" marT="9525" marB="0" anchor="ctr">
                    <a:cell3D prstMaterial="dkEdge">
                      <a:bevel prst="relaxedInset"/>
                      <a:lightRig rig="flood" dir="t"/>
                    </a:cell3D>
                  </a:tcPr>
                </a:tc>
              </a:tr>
              <a:tr h="517403">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Защита населения и территории от чрезвычайных ситуаций природного и техногенного характера, пожарная безопасность</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1 360 131,74</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0,22</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1 033 941,00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0,17</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1 024 589,00</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0,16</a:t>
                      </a:r>
                    </a:p>
                  </a:txBody>
                  <a:tcPr marL="9525" marR="9525" marT="9525" marB="0" anchor="ctr">
                    <a:cell3D prstMaterial="dkEdge">
                      <a:bevel prst="relaxedInset"/>
                      <a:lightRig rig="flood" dir="t"/>
                    </a:cell3D>
                  </a:tcPr>
                </a:tc>
              </a:tr>
              <a:tr h="354045">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Другие вопросы в области национальной безопасности и правоохранительной деятельности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150 000,00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0,02</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150 000,00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0,02</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150 000,00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0,02</a:t>
                      </a:r>
                    </a:p>
                  </a:txBody>
                  <a:tcPr marL="9525" marR="9525" marT="9525" marB="0" anchor="ctr">
                    <a:cell3D prstMaterial="dkEdge">
                      <a:bevel prst="relaxedInset"/>
                      <a:lightRig rig="flood" dir="t"/>
                    </a:cell3D>
                  </a:tcPr>
                </a:tc>
              </a:tr>
              <a:tr h="210741">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НАЦИОНАЛЬНАЯ ЭКОНОМИКА</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04</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a:rPr>
                        <a:t>18 910 013,01</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a:rPr>
                        <a:t>3,00</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a:rPr>
                        <a:t>18 111 616,72</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a:rPr>
                        <a:t>2,94</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a:rPr>
                        <a:t>16 937 932,11</a:t>
                      </a:r>
                    </a:p>
                  </a:txBody>
                  <a:tcPr marL="9525" marR="9525" marT="9525" marB="0" anchor="ctr">
                    <a:cell3D prstMaterial="dkEdge">
                      <a:bevel prst="relaxedInset"/>
                      <a:lightRig rig="flood" dir="t"/>
                    </a:cell3D>
                  </a:tcPr>
                </a:tc>
                <a:tc>
                  <a:txBody>
                    <a:bodyPr/>
                    <a:lstStyle/>
                    <a:p>
                      <a:pPr algn="r" fontAlgn="ctr"/>
                      <a:r>
                        <a:rPr lang="ru-RU" sz="1100" b="1" i="0" u="none" strike="noStrike" dirty="0">
                          <a:solidFill>
                            <a:srgbClr val="000000"/>
                          </a:solidFill>
                          <a:effectLst/>
                          <a:latin typeface="Times New Roman"/>
                        </a:rPr>
                        <a:t>2,72</a:t>
                      </a:r>
                    </a:p>
                  </a:txBody>
                  <a:tcPr marL="9525" marR="9525" marT="9525" marB="0" anchor="ctr">
                    <a:cell3D prstMaterial="dkEdge">
                      <a:bevel prst="relaxedInset"/>
                      <a:lightRig rig="flood" dir="t"/>
                    </a:cell3D>
                  </a:tcPr>
                </a:tc>
              </a:tr>
              <a:tr h="219171">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Сельское хозяйство и рыболовство</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155 700,00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0,02</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155 700,00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0,03</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155 700,00</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0,02</a:t>
                      </a:r>
                    </a:p>
                  </a:txBody>
                  <a:tcPr marL="9525" marR="9525" marT="9525" marB="0" anchor="ctr">
                    <a:cell3D prstMaterial="dkEdge">
                      <a:bevel prst="relaxedInset"/>
                      <a:lightRig rig="flood" dir="t"/>
                    </a:cell3D>
                  </a:tcPr>
                </a:tc>
              </a:tr>
              <a:tr h="244460">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Транспорт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4 331 544,26</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0,69</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4 343 314,19</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0,71</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4 346 546,00</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0,70</a:t>
                      </a:r>
                    </a:p>
                  </a:txBody>
                  <a:tcPr marL="9525" marR="9525" marT="9525" marB="0" anchor="ctr">
                    <a:cell3D prstMaterial="dkEdge">
                      <a:bevel prst="relaxedInset"/>
                      <a:lightRig rig="flood" dir="t"/>
                    </a:cell3D>
                  </a:tcPr>
                </a:tc>
              </a:tr>
              <a:tr h="244460">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Дорожное хозяйство (дорожные фонды)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12 137 053,70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1,92</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11 835 314,64</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1,92</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12 071 174,87</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1,94</a:t>
                      </a:r>
                    </a:p>
                  </a:txBody>
                  <a:tcPr marL="9525" marR="9525" marT="9525" marB="0" anchor="ctr">
                    <a:cell3D prstMaterial="dkEdge">
                      <a:bevel prst="relaxedInset"/>
                      <a:lightRig rig="flood" dir="t"/>
                    </a:cell3D>
                  </a:tcPr>
                </a:tc>
              </a:tr>
              <a:tr h="354045">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Другие вопросы в области национальной экономики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2 285 715,05</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0,36</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1 777 287,89</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0,29</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364 511,24</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0,06</a:t>
                      </a:r>
                    </a:p>
                  </a:txBody>
                  <a:tcPr marL="9525" marR="9525" marT="9525" marB="0" anchor="ctr">
                    <a:cell3D prstMaterial="dkEdge">
                      <a:bevel prst="relaxedInset"/>
                      <a:lightRig rig="flood" dir="t"/>
                    </a:cell3D>
                  </a:tcPr>
                </a:tc>
              </a:tr>
            </a:tbl>
          </a:graphicData>
        </a:graphic>
      </p:graphicFrame>
    </p:spTree>
    <p:extLst>
      <p:ext uri="{BB962C8B-B14F-4D97-AF65-F5344CB8AC3E}">
        <p14:creationId xmlns:p14="http://schemas.microsoft.com/office/powerpoint/2010/main" val="25745965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70443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5258"/>
            <a:ext cx="8352000" cy="41640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pc="-1" dirty="0">
                <a:solidFill>
                  <a:srgbClr val="21409A"/>
                </a:solidFill>
                <a:latin typeface="Times New Roman"/>
              </a:rPr>
              <a:t>Расходы бюджета  МО ГО «Вуктыл» </a:t>
            </a:r>
            <a:endParaRPr lang="ru-RU" sz="2000" b="1" spc="-1" dirty="0" smtClean="0">
              <a:solidFill>
                <a:srgbClr val="21409A"/>
              </a:solidFill>
              <a:latin typeface="Times New Roman"/>
            </a:endParaRPr>
          </a:p>
          <a:p>
            <a:pPr algn="ctr"/>
            <a:r>
              <a:rPr lang="ru-RU" sz="2000" b="1" spc="-1" dirty="0" smtClean="0">
                <a:solidFill>
                  <a:srgbClr val="21409A"/>
                </a:solidFill>
                <a:latin typeface="Times New Roman"/>
              </a:rPr>
              <a:t>в </a:t>
            </a:r>
            <a:r>
              <a:rPr lang="ru-RU" sz="2000" b="1" spc="-1" dirty="0">
                <a:solidFill>
                  <a:srgbClr val="21409A"/>
                </a:solidFill>
                <a:latin typeface="Times New Roman"/>
              </a:rPr>
              <a:t>разрезе разделов, подразделов, руб.</a:t>
            </a:r>
            <a:endParaRPr lang="ru-RU" sz="2000" spc="-1" dirty="0">
              <a:latin typeface="Aria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681028173"/>
              </p:ext>
            </p:extLst>
          </p:nvPr>
        </p:nvGraphicFramePr>
        <p:xfrm>
          <a:off x="143508" y="860358"/>
          <a:ext cx="8856983" cy="5871215"/>
        </p:xfrm>
        <a:graphic>
          <a:graphicData uri="http://schemas.openxmlformats.org/drawingml/2006/table">
            <a:tbl>
              <a:tblPr>
                <a:tableStyleId>{284E427A-3D55-4303-BF80-6455036E1DE7}</a:tableStyleId>
              </a:tblPr>
              <a:tblGrid>
                <a:gridCol w="4140460"/>
                <a:gridCol w="432048"/>
                <a:gridCol w="360040"/>
                <a:gridCol w="936104"/>
                <a:gridCol w="360040"/>
                <a:gridCol w="936104"/>
                <a:gridCol w="360040"/>
                <a:gridCol w="936104"/>
                <a:gridCol w="396043"/>
              </a:tblGrid>
              <a:tr h="266960">
                <a:tc>
                  <a:txBody>
                    <a:bodyPr/>
                    <a:lstStyle/>
                    <a:p>
                      <a:pPr algn="ctr" fontAlgn="t"/>
                      <a:r>
                        <a:rPr lang="ru-RU" sz="1100" b="1" u="none" strike="noStrike" dirty="0">
                          <a:effectLst/>
                          <a:latin typeface="Times New Roman" panose="02020603050405020304" pitchFamily="18" charset="0"/>
                          <a:cs typeface="Times New Roman" panose="02020603050405020304" pitchFamily="18" charset="0"/>
                        </a:rPr>
                        <a:t>Наименование</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cell3D prstMaterial="dkEdge">
                      <a:bevel prst="relaxedInset"/>
                      <a:lightRig rig="flood" dir="t"/>
                    </a:cell3D>
                  </a:tcPr>
                </a:tc>
                <a:tc>
                  <a:txBody>
                    <a:bodyPr/>
                    <a:lstStyle/>
                    <a:p>
                      <a:pPr algn="ctr" fontAlgn="ctr"/>
                      <a:r>
                        <a:rPr lang="ru-RU" sz="1100" b="1" u="none" strike="noStrike" dirty="0" err="1">
                          <a:effectLst/>
                          <a:latin typeface="Times New Roman" panose="02020603050405020304" pitchFamily="18" charset="0"/>
                          <a:cs typeface="Times New Roman" panose="02020603050405020304" pitchFamily="18" charset="0"/>
                        </a:rPr>
                        <a:t>Рз</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ПР</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2022 год</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2023 год</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2024 год</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r>
              <a:tr h="266960">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ЖИЛИЩНО-КОММУНАЛЬНОЕ ХОЗЯЙСТВО</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05</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67 219 922,71</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10,66</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64 500 976,22</a:t>
                      </a:r>
                    </a:p>
                  </a:txBody>
                  <a:tcPr marL="9525" marR="9525" marT="9525" marB="0" anchor="ctr">
                    <a:cell3D prstMaterial="dkEdge">
                      <a:bevel prst="relaxedInset"/>
                      <a:lightRig rig="flood" dir="t"/>
                    </a:cell3D>
                  </a:tcPr>
                </a:tc>
                <a:tc>
                  <a:txBody>
                    <a:bodyPr/>
                    <a:lstStyle/>
                    <a:p>
                      <a:pPr algn="ct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10,48</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64 784 894,03</a:t>
                      </a:r>
                    </a:p>
                  </a:txBody>
                  <a:tcPr marL="9525" marR="9525" marT="9525" marB="0" anchor="ctr">
                    <a:cell3D prstMaterial="dkEdge">
                      <a:bevel prst="relaxedInset"/>
                      <a:lightRig rig="flood" dir="t"/>
                    </a:cell3D>
                  </a:tcPr>
                </a:tc>
                <a:tc>
                  <a:txBody>
                    <a:bodyPr/>
                    <a:lstStyle/>
                    <a:p>
                      <a:pPr algn="ct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10,40</a:t>
                      </a:r>
                    </a:p>
                  </a:txBody>
                  <a:tcPr marL="9525" marR="9525" marT="9525" marB="0" anchor="ctr">
                    <a:cell3D prstMaterial="dkEdge">
                      <a:bevel prst="relaxedInset"/>
                      <a:lightRig rig="flood" dir="t"/>
                    </a:cell3D>
                  </a:tcPr>
                </a:tc>
              </a:tr>
              <a:tr h="168239">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Жилищное хозяйство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5 346 073,72</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0,85</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5 897 980,00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0,96</a:t>
                      </a:r>
                    </a:p>
                  </a:txBody>
                  <a:tcPr marL="9525" marR="9525" marT="9525" marB="0" anchor="ctr">
                    <a:cell3D prstMaterial="dkEdge">
                      <a:bevel prst="relaxedInset"/>
                      <a:lightRig rig="flood" dir="t"/>
                    </a:cell3D>
                  </a:tcPr>
                </a:tc>
                <a:tc>
                  <a:txBody>
                    <a:bodyPr/>
                    <a:lstStyle/>
                    <a:p>
                      <a:pPr algn="ct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5 897 980,00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0,95</a:t>
                      </a:r>
                    </a:p>
                  </a:txBody>
                  <a:tcPr marL="9525" marR="9525" marT="9525" marB="0" anchor="ctr">
                    <a:cell3D prstMaterial="dkEdge">
                      <a:bevel prst="relaxedInset"/>
                      <a:lightRig rig="flood" dir="t"/>
                    </a:cell3D>
                  </a:tcPr>
                </a:tc>
              </a:tr>
              <a:tr h="168239">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Коммунальное хозяйство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6 864 002,14</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1,09</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8 888 107,55</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1,44</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8 888 107,55</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1,43</a:t>
                      </a:r>
                    </a:p>
                  </a:txBody>
                  <a:tcPr marL="9525" marR="9525" marT="9525" marB="0" anchor="ctr">
                    <a:cell3D prstMaterial="dkEdge">
                      <a:bevel prst="relaxedInset"/>
                      <a:lightRig rig="flood" dir="t"/>
                    </a:cell3D>
                  </a:tcPr>
                </a:tc>
              </a:tr>
              <a:tr h="168239">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Благоустройство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25 708 194,50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4,08</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22 879 557,24</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3,72</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23 115 075,05</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3,71</a:t>
                      </a:r>
                    </a:p>
                  </a:txBody>
                  <a:tcPr marL="9525" marR="9525" marT="9525" marB="0" anchor="ctr">
                    <a:cell3D prstMaterial="dkEdge">
                      <a:bevel prst="relaxedInset"/>
                      <a:lightRig rig="flood" dir="t"/>
                    </a:cell3D>
                  </a:tcPr>
                </a:tc>
              </a:tr>
              <a:tr h="266960">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Другие вопросы в области жилищно-коммунального хозяйства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29 301 652,35</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4,65</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26 835 331,43</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4,36</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26 883 731,43</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4,32</a:t>
                      </a:r>
                    </a:p>
                  </a:txBody>
                  <a:tcPr marL="9525" marR="9525" marT="9525" marB="0" anchor="ctr">
                    <a:cell3D prstMaterial="dkEdge">
                      <a:bevel prst="relaxedInset"/>
                      <a:lightRig rig="flood" dir="t"/>
                    </a:cell3D>
                  </a:tcPr>
                </a:tc>
              </a:tr>
              <a:tr h="176309">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ОБРАЗОВАНИЕ</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07</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359 255 618,41</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56,97</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353 649 180,25</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57,46</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354 343 558,20</a:t>
                      </a:r>
                    </a:p>
                  </a:txBody>
                  <a:tcPr marL="9525" marR="9525" marT="9525" marB="0" anchor="ctr">
                    <a:cell3D prstMaterial="dkEdge">
                      <a:bevel prst="relaxedInset"/>
                      <a:lightRig rig="flood" dir="t"/>
                    </a:cell3D>
                  </a:tcPr>
                </a:tc>
                <a:tc>
                  <a:txBody>
                    <a:bodyPr/>
                    <a:lstStyle/>
                    <a:p>
                      <a:pPr algn="ct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56,88</a:t>
                      </a:r>
                    </a:p>
                  </a:txBody>
                  <a:tcPr marL="9525" marR="9525" marT="9525" marB="0" anchor="ctr">
                    <a:cell3D prstMaterial="dkEdge">
                      <a:bevel prst="relaxedInset"/>
                      <a:lightRig rig="flood" dir="t"/>
                    </a:cell3D>
                  </a:tcPr>
                </a:tc>
              </a:tr>
              <a:tr h="168239">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Дошкольное образование</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98 910 599,25</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15,68</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98 757 731,25</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16,05</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99 381 758,25</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15,95</a:t>
                      </a:r>
                    </a:p>
                  </a:txBody>
                  <a:tcPr marL="9525" marR="9525" marT="9525" marB="0" anchor="ctr">
                    <a:cell3D prstMaterial="dkEdge">
                      <a:bevel prst="relaxedInset"/>
                      <a:lightRig rig="flood" dir="t"/>
                    </a:cell3D>
                  </a:tcPr>
                </a:tc>
              </a:tr>
              <a:tr h="266960">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Общее образование</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202 970 395,54</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32,19</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202 462 031,87</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32,89</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202 178 672,82</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32,45</a:t>
                      </a:r>
                    </a:p>
                  </a:txBody>
                  <a:tcPr marL="9525" marR="9525" marT="9525" marB="0" anchor="ctr">
                    <a:cell3D prstMaterial="dkEdge">
                      <a:bevel prst="relaxedInset"/>
                      <a:lightRig rig="flood" dir="t"/>
                    </a:cell3D>
                  </a:tcPr>
                </a:tc>
              </a:tr>
              <a:tr h="239119">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Дополнительное образование детей</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48 964 058,54</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7,76</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44 571 942,08</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7,24</a:t>
                      </a:r>
                    </a:p>
                  </a:txBody>
                  <a:tcPr marL="9525" marR="9525" marT="9525" marB="0" anchor="ctr">
                    <a:cell3D prstMaterial="dkEdge">
                      <a:bevel prst="relaxedInset"/>
                      <a:lightRig rig="flood" dir="t"/>
                    </a:cell3D>
                  </a:tcPr>
                </a:tc>
                <a:tc>
                  <a:txBody>
                    <a:bodyPr/>
                    <a:lstStyle/>
                    <a:p>
                      <a:pPr algn="ct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44 898 652,08</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7,21</a:t>
                      </a:r>
                    </a:p>
                  </a:txBody>
                  <a:tcPr marL="9525" marR="9525" marT="9525" marB="0" anchor="ctr">
                    <a:cell3D prstMaterial="dkEdge">
                      <a:bevel prst="relaxedInset"/>
                      <a:lightRig rig="flood" dir="t"/>
                    </a:cell3D>
                  </a:tcPr>
                </a:tc>
              </a:tr>
              <a:tr h="168239">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Молодежная политика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1 141 166,67</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0,18</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1 141 166,67</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0,19</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1 141 166,67</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0,18</a:t>
                      </a:r>
                    </a:p>
                  </a:txBody>
                  <a:tcPr marL="9525" marR="9525" marT="9525" marB="0" anchor="ctr">
                    <a:cell3D prstMaterial="dkEdge">
                      <a:bevel prst="relaxedInset"/>
                      <a:lightRig rig="flood" dir="t"/>
                    </a:cell3D>
                  </a:tcPr>
                </a:tc>
              </a:tr>
              <a:tr h="168239">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Другие вопросы в области образования</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7 269 398,41</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1,15</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6 716 308,38</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1,09</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6 743 308,38</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1,08</a:t>
                      </a:r>
                    </a:p>
                  </a:txBody>
                  <a:tcPr marL="9525" marR="9525" marT="9525" marB="0" anchor="ctr">
                    <a:cell3D prstMaterial="dkEdge">
                      <a:bevel prst="relaxedInset"/>
                      <a:lightRig rig="flood" dir="t"/>
                    </a:cell3D>
                  </a:tcPr>
                </a:tc>
              </a:tr>
              <a:tr h="168239">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КУЛЬТУРА, КИНЕМАТОГРАФИЯ</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08</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54 077 331,98</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8,58</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50 019 466,51</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8,13</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50 173 826,51</a:t>
                      </a:r>
                    </a:p>
                  </a:txBody>
                  <a:tcPr marL="9525" marR="9525" marT="9525" marB="0" anchor="ctr">
                    <a:cell3D prstMaterial="dkEdge">
                      <a:bevel prst="relaxedInset"/>
                      <a:lightRig rig="flood" dir="t"/>
                    </a:cell3D>
                  </a:tcPr>
                </a:tc>
                <a:tc>
                  <a:txBody>
                    <a:bodyPr/>
                    <a:lstStyle/>
                    <a:p>
                      <a:pPr algn="ct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8,05</a:t>
                      </a:r>
                    </a:p>
                  </a:txBody>
                  <a:tcPr marL="9525" marR="9525" marT="9525" marB="0" anchor="ctr">
                    <a:cell3D prstMaterial="dkEdge">
                      <a:bevel prst="relaxedInset"/>
                      <a:lightRig rig="flood" dir="t"/>
                    </a:cell3D>
                  </a:tcPr>
                </a:tc>
              </a:tr>
              <a:tr h="168239">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Культура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53 608 731,98</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8,50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49 719 466,51</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8,08</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49 873 826,51</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8,01</a:t>
                      </a:r>
                    </a:p>
                  </a:txBody>
                  <a:tcPr marL="9525" marR="9525" marT="9525" marB="0" anchor="ctr">
                    <a:cell3D prstMaterial="dkEdge">
                      <a:bevel prst="relaxedInset"/>
                      <a:lightRig rig="flood" dir="t"/>
                    </a:cell3D>
                  </a:tcPr>
                </a:tc>
              </a:tr>
              <a:tr h="266960">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Другие вопросы в области культуры, кинематографии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468 600,00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0,07</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300 000,00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0,05</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300 000,00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0,05</a:t>
                      </a:r>
                    </a:p>
                  </a:txBody>
                  <a:tcPr marL="9525" marR="9525" marT="9525" marB="0" anchor="ctr">
                    <a:cell3D prstMaterial="dkEdge">
                      <a:bevel prst="relaxedInset"/>
                      <a:lightRig rig="flood" dir="t"/>
                    </a:cell3D>
                  </a:tcPr>
                </a:tc>
              </a:tr>
              <a:tr h="168239">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СОЦИАЛЬНАЯ ПОЛИТИКА</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12 293 455,44</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1,95</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14 248 149,44</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2,31</a:t>
                      </a:r>
                    </a:p>
                  </a:txBody>
                  <a:tcPr marL="9525" marR="9525" marT="9525" marB="0" anchor="ctr">
                    <a:cell3D prstMaterial="dkEdge">
                      <a:bevel prst="relaxedInset"/>
                      <a:lightRig rig="flood" dir="t"/>
                    </a:cell3D>
                  </a:tcPr>
                </a:tc>
                <a:tc>
                  <a:txBody>
                    <a:bodyPr/>
                    <a:lstStyle/>
                    <a:p>
                      <a:pPr algn="ct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13 942 149,44</a:t>
                      </a:r>
                    </a:p>
                  </a:txBody>
                  <a:tcPr marL="9525" marR="9525" marT="9525" marB="0" anchor="ctr">
                    <a:cell3D prstMaterial="dkEdge">
                      <a:bevel prst="relaxedInset"/>
                      <a:lightRig rig="flood" dir="t"/>
                    </a:cell3D>
                  </a:tcPr>
                </a:tc>
                <a:tc>
                  <a:txBody>
                    <a:bodyPr/>
                    <a:lstStyle/>
                    <a:p>
                      <a:pPr algn="ct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2,24</a:t>
                      </a:r>
                    </a:p>
                  </a:txBody>
                  <a:tcPr marL="9525" marR="9525" marT="9525" marB="0" anchor="ctr">
                    <a:cell3D prstMaterial="dkEdge">
                      <a:bevel prst="relaxedInset"/>
                      <a:lightRig rig="flood" dir="t"/>
                    </a:cell3D>
                  </a:tcPr>
                </a:tc>
              </a:tr>
              <a:tr h="212750">
                <a:tc>
                  <a:txBody>
                    <a:bodyPr/>
                    <a:lstStyle/>
                    <a:p>
                      <a:pPr algn="ctr" fontAlgn="ctr"/>
                      <a:r>
                        <a:rPr lang="ru-RU" sz="1200" b="0" i="0" u="none" strike="noStrike">
                          <a:solidFill>
                            <a:srgbClr val="000000"/>
                          </a:solidFill>
                          <a:effectLst/>
                          <a:latin typeface="Times New Roman"/>
                        </a:rPr>
                        <a:t>Пенсионное обеспечение</a:t>
                      </a:r>
                    </a:p>
                  </a:txBody>
                  <a:tcPr marL="9525" marR="9525" marT="9525" marB="0" anchor="ctr">
                    <a:cell3D prstMaterial="dkEdge">
                      <a:bevel prst="relaxedInset"/>
                      <a:lightRig rig="flood" dir="t"/>
                    </a:cell3D>
                  </a:tcPr>
                </a:tc>
                <a:tc>
                  <a:txBody>
                    <a:bodyPr/>
                    <a:lstStyle/>
                    <a:p>
                      <a:pPr algn="ctr" fontAlgn="ctr"/>
                      <a:r>
                        <a:rPr lang="ru-RU" sz="1200" b="0" i="0" u="none" strike="noStrike">
                          <a:solidFill>
                            <a:srgbClr val="000000"/>
                          </a:solidFill>
                          <a:effectLst/>
                          <a:latin typeface="Times New Roman"/>
                        </a:rPr>
                        <a:t>10</a:t>
                      </a:r>
                    </a:p>
                  </a:txBody>
                  <a:tcPr marL="9525" marR="9525" marT="9525" marB="0" anchor="ctr">
                    <a:cell3D prstMaterial="dkEdge">
                      <a:bevel prst="relaxedInset"/>
                      <a:lightRig rig="flood" dir="t"/>
                    </a:cell3D>
                  </a:tcPr>
                </a:tc>
                <a:tc>
                  <a:txBody>
                    <a:bodyPr/>
                    <a:lstStyle/>
                    <a:p>
                      <a:pPr algn="ctr" fontAlgn="ctr"/>
                      <a:r>
                        <a:rPr lang="ru-RU" sz="1200" b="0" i="0" u="none" strike="noStrike">
                          <a:solidFill>
                            <a:srgbClr val="000000"/>
                          </a:solidFill>
                          <a:effectLst/>
                          <a:latin typeface="Times New Roman"/>
                        </a:rPr>
                        <a:t>01</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8 363 071,44</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1,33</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8 363 071,44</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1,36</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8 363 071,44</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1,34</a:t>
                      </a:r>
                    </a:p>
                  </a:txBody>
                  <a:tcPr marL="9525" marR="9525" marT="9525" marB="0" anchor="ctr">
                    <a:cell3D prstMaterial="dkEdge">
                      <a:bevel prst="relaxedInset"/>
                      <a:lightRig rig="flood" dir="t"/>
                    </a:cell3D>
                  </a:tcPr>
                </a:tc>
              </a:tr>
              <a:tr h="273520">
                <a:tc>
                  <a:txBody>
                    <a:bodyPr/>
                    <a:lstStyle/>
                    <a:p>
                      <a:pPr algn="ctr" fontAlgn="ctr"/>
                      <a:r>
                        <a:rPr lang="ru-RU" sz="1200" b="0" i="0" u="none" strike="noStrike">
                          <a:solidFill>
                            <a:srgbClr val="000000"/>
                          </a:solidFill>
                          <a:effectLst/>
                          <a:latin typeface="Times New Roman"/>
                        </a:rPr>
                        <a:t>Социальное обеспечение населения</a:t>
                      </a:r>
                    </a:p>
                  </a:txBody>
                  <a:tcPr marL="9525" marR="9525" marT="9525" marB="0" anchor="ctr">
                    <a:cell3D prstMaterial="dkEdge">
                      <a:bevel prst="relaxedInset"/>
                      <a:lightRig rig="flood" dir="t"/>
                    </a:cell3D>
                  </a:tcPr>
                </a:tc>
                <a:tc>
                  <a:txBody>
                    <a:bodyPr/>
                    <a:lstStyle/>
                    <a:p>
                      <a:pPr algn="ctr" fontAlgn="ctr"/>
                      <a:r>
                        <a:rPr lang="ru-RU" sz="1200" b="0" i="0" u="none" strike="noStrike">
                          <a:solidFill>
                            <a:srgbClr val="000000"/>
                          </a:solidFill>
                          <a:effectLst/>
                          <a:latin typeface="Times New Roman"/>
                        </a:rPr>
                        <a:t>10</a:t>
                      </a:r>
                    </a:p>
                  </a:txBody>
                  <a:tcPr marL="9525" marR="9525" marT="9525" marB="0" anchor="ctr">
                    <a:cell3D prstMaterial="dkEdge">
                      <a:bevel prst="relaxedInset"/>
                      <a:lightRig rig="flood" dir="t"/>
                    </a:cell3D>
                  </a:tcPr>
                </a:tc>
                <a:tc>
                  <a:txBody>
                    <a:bodyPr/>
                    <a:lstStyle/>
                    <a:p>
                      <a:pPr algn="ctr" fontAlgn="ctr"/>
                      <a:r>
                        <a:rPr lang="ru-RU" sz="1200" b="0" i="0" u="none" strike="noStrike">
                          <a:solidFill>
                            <a:srgbClr val="000000"/>
                          </a:solidFill>
                          <a:effectLst/>
                          <a:latin typeface="Times New Roman"/>
                        </a:rPr>
                        <a:t>03</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1 672 784,00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0,27</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1 672 784,00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0,27</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1 672 784,00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0,27</a:t>
                      </a:r>
                    </a:p>
                  </a:txBody>
                  <a:tcPr marL="9525" marR="9525" marT="9525" marB="0" anchor="ctr">
                    <a:cell3D prstMaterial="dkEdge">
                      <a:bevel prst="relaxedInset"/>
                      <a:lightRig rig="flood" dir="t"/>
                    </a:cell3D>
                  </a:tcPr>
                </a:tc>
              </a:tr>
              <a:tr h="205140">
                <a:tc>
                  <a:txBody>
                    <a:bodyPr/>
                    <a:lstStyle/>
                    <a:p>
                      <a:pPr algn="ctr" fontAlgn="ctr"/>
                      <a:r>
                        <a:rPr lang="ru-RU" sz="1200" b="0" i="0" u="none" strike="noStrike">
                          <a:solidFill>
                            <a:srgbClr val="000000"/>
                          </a:solidFill>
                          <a:effectLst/>
                          <a:latin typeface="Times New Roman"/>
                        </a:rPr>
                        <a:t>Охрана семьи и детства</a:t>
                      </a:r>
                    </a:p>
                  </a:txBody>
                  <a:tcPr marL="9525" marR="9525" marT="9525" marB="0" anchor="ctr">
                    <a:cell3D prstMaterial="dkEdge">
                      <a:bevel prst="relaxedInset"/>
                      <a:lightRig rig="flood" dir="t"/>
                    </a:cell3D>
                  </a:tcPr>
                </a:tc>
                <a:tc>
                  <a:txBody>
                    <a:bodyPr/>
                    <a:lstStyle/>
                    <a:p>
                      <a:pPr algn="ctr" fontAlgn="ctr"/>
                      <a:r>
                        <a:rPr lang="ru-RU" sz="1200" b="0" i="0" u="none" strike="noStrike">
                          <a:solidFill>
                            <a:srgbClr val="000000"/>
                          </a:solidFill>
                          <a:effectLst/>
                          <a:latin typeface="Times New Roman"/>
                        </a:rPr>
                        <a:t>10</a:t>
                      </a:r>
                    </a:p>
                  </a:txBody>
                  <a:tcPr marL="9525" marR="9525" marT="9525" marB="0" anchor="ctr">
                    <a:cell3D prstMaterial="dkEdge">
                      <a:bevel prst="relaxedInset"/>
                      <a:lightRig rig="flood" dir="t"/>
                    </a:cell3D>
                  </a:tcPr>
                </a:tc>
                <a:tc>
                  <a:txBody>
                    <a:bodyPr/>
                    <a:lstStyle/>
                    <a:p>
                      <a:pPr algn="ctr" fontAlgn="ctr"/>
                      <a:r>
                        <a:rPr lang="ru-RU" sz="1200" b="0" i="0" u="none" strike="noStrike">
                          <a:solidFill>
                            <a:srgbClr val="000000"/>
                          </a:solidFill>
                          <a:effectLst/>
                          <a:latin typeface="Times New Roman"/>
                        </a:rPr>
                        <a:t>04</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1 793 600,00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0,28</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3 638 294,00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0,59</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3 478 294,00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0,56</a:t>
                      </a:r>
                    </a:p>
                  </a:txBody>
                  <a:tcPr marL="9525" marR="9525" marT="9525" marB="0" anchor="ctr">
                    <a:cell3D prstMaterial="dkEdge">
                      <a:bevel prst="relaxedInset"/>
                      <a:lightRig rig="flood" dir="t"/>
                    </a:cell3D>
                  </a:tcPr>
                </a:tc>
              </a:tr>
              <a:tr h="182711">
                <a:tc>
                  <a:txBody>
                    <a:bodyPr/>
                    <a:lstStyle/>
                    <a:p>
                      <a:pPr algn="ctr" fontAlgn="ctr"/>
                      <a:r>
                        <a:rPr lang="ru-RU" sz="1200" b="0" i="0" u="none" strike="noStrike">
                          <a:solidFill>
                            <a:srgbClr val="000000"/>
                          </a:solidFill>
                          <a:effectLst/>
                          <a:latin typeface="Times New Roman"/>
                        </a:rPr>
                        <a:t>Другие вопросы в области социальной политики</a:t>
                      </a:r>
                    </a:p>
                  </a:txBody>
                  <a:tcPr marL="9525" marR="9525" marT="9525" marB="0" anchor="ctr">
                    <a:cell3D prstMaterial="dkEdge">
                      <a:bevel prst="relaxedInset"/>
                      <a:lightRig rig="flood" dir="t"/>
                    </a:cell3D>
                  </a:tcPr>
                </a:tc>
                <a:tc>
                  <a:txBody>
                    <a:bodyPr/>
                    <a:lstStyle/>
                    <a:p>
                      <a:pPr algn="ctr" fontAlgn="ctr"/>
                      <a:r>
                        <a:rPr lang="ru-RU" sz="1200" b="0" i="0" u="none" strike="noStrike">
                          <a:solidFill>
                            <a:srgbClr val="000000"/>
                          </a:solidFill>
                          <a:effectLst/>
                          <a:latin typeface="Times New Roman"/>
                        </a:rPr>
                        <a:t>10</a:t>
                      </a:r>
                    </a:p>
                  </a:txBody>
                  <a:tcPr marL="9525" marR="9525" marT="9525" marB="0" anchor="ctr">
                    <a:cell3D prstMaterial="dkEdge">
                      <a:bevel prst="relaxedInset"/>
                      <a:lightRig rig="flood" dir="t"/>
                    </a:cell3D>
                  </a:tcPr>
                </a:tc>
                <a:tc>
                  <a:txBody>
                    <a:bodyPr/>
                    <a:lstStyle/>
                    <a:p>
                      <a:pPr algn="ctr" fontAlgn="ctr"/>
                      <a:r>
                        <a:rPr lang="ru-RU" sz="1200" b="0" i="0" u="none" strike="noStrike" dirty="0">
                          <a:solidFill>
                            <a:srgbClr val="000000"/>
                          </a:solidFill>
                          <a:effectLst/>
                          <a:latin typeface="Times New Roman"/>
                        </a:rPr>
                        <a:t>06</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464 000,00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574 000,00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428 000,00</a:t>
                      </a:r>
                    </a:p>
                  </a:txBody>
                  <a:tcPr marL="9525" marR="9525" marT="9525" marB="0" anchor="ctr">
                    <a:cell3D prstMaterial="dkEdge">
                      <a:bevel prst="relaxedInset"/>
                      <a:lightRig rig="flood" dir="t"/>
                    </a:cell3D>
                  </a:tcPr>
                </a:tc>
                <a:tc>
                  <a:txBody>
                    <a:bodyPr/>
                    <a:lstStyle/>
                    <a:p>
                      <a:pPr algn="ct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cell3D prstMaterial="dkEdge">
                      <a:bevel prst="relaxedInset"/>
                      <a:lightRig rig="flood" dir="t"/>
                    </a:cell3D>
                  </a:tcPr>
                </a:tc>
              </a:tr>
              <a:tr h="168239">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ФИЗИЧЕСКАЯ КУЛЬТУРА И СПОРТ</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470 000,00</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0,07</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410 000,00</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0,07</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410 000,00</a:t>
                      </a:r>
                    </a:p>
                  </a:txBody>
                  <a:tcPr marL="9525" marR="9525" marT="9525" marB="0" anchor="ctr">
                    <a:cell3D prstMaterial="dkEdge">
                      <a:bevel prst="relaxedInset"/>
                      <a:lightRig rig="flood" dir="t"/>
                    </a:cell3D>
                  </a:tcPr>
                </a:tc>
                <a:tc>
                  <a:txBody>
                    <a:bodyPr/>
                    <a:lstStyle/>
                    <a:p>
                      <a:pPr algn="ct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0,07</a:t>
                      </a:r>
                    </a:p>
                  </a:txBody>
                  <a:tcPr marL="9525" marR="9525" marT="9525" marB="0" anchor="ctr">
                    <a:cell3D prstMaterial="dkEdge">
                      <a:bevel prst="relaxedInset"/>
                      <a:lightRig rig="flood" dir="t"/>
                    </a:cell3D>
                  </a:tcPr>
                </a:tc>
              </a:tr>
              <a:tr h="245238">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Массовый спорт</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115 000,00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0,02</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110 000,00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0,02</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110 000,00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0,02</a:t>
                      </a:r>
                    </a:p>
                  </a:txBody>
                  <a:tcPr marL="9525" marR="9525" marT="9525" marB="0" anchor="ctr">
                    <a:cell3D prstMaterial="dkEdge">
                      <a:bevel prst="relaxedInset"/>
                      <a:lightRig rig="flood" dir="t"/>
                    </a:cell3D>
                  </a:tcPr>
                </a:tc>
              </a:tr>
              <a:tr h="266960">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Другие вопросы в области физической культуры и спорта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355 000,00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0,06</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300 000,00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0,05</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300 000,00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0,05</a:t>
                      </a:r>
                    </a:p>
                  </a:txBody>
                  <a:tcPr marL="9525" marR="9525" marT="9525" marB="0" anchor="ctr">
                    <a:cell3D prstMaterial="dkEdge">
                      <a:bevel prst="relaxedInset"/>
                      <a:lightRig rig="flood" dir="t"/>
                    </a:cell3D>
                  </a:tcPr>
                </a:tc>
              </a:tr>
              <a:tr h="324235">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ОБСЛУЖИВАНИЕ ГОСУДАРСТВЕННОГО (МУНИЦИПАЛЬНОГО) ДОЛГА</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13</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4 437 266,50</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0,70</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4 148 338,91</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0,67</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4 377 113,43</a:t>
                      </a:r>
                    </a:p>
                  </a:txBody>
                  <a:tcPr marL="9525" marR="9525" marT="9525" marB="0" anchor="ctr">
                    <a:cell3D prstMaterial="dkEdge">
                      <a:bevel prst="relaxedInset"/>
                      <a:lightRig rig="flood" dir="t"/>
                    </a:cell3D>
                  </a:tcPr>
                </a:tc>
                <a:tc>
                  <a:txBody>
                    <a:bodyPr/>
                    <a:lstStyle/>
                    <a:p>
                      <a:pPr algn="ct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0,70</a:t>
                      </a:r>
                    </a:p>
                  </a:txBody>
                  <a:tcPr marL="9525" marR="9525" marT="9525" marB="0" anchor="ctr">
                    <a:cell3D prstMaterial="dkEdge">
                      <a:bevel prst="relaxedInset"/>
                      <a:lightRig rig="flood" dir="t"/>
                    </a:cell3D>
                  </a:tcPr>
                </a:tc>
              </a:tr>
              <a:tr h="324235">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Обслуживание государственного (муниципального) внутреннего долга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4 437 266,50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0,70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4 148 338,91</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0,67</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4 377 113,43</a:t>
                      </a:r>
                    </a:p>
                  </a:txBody>
                  <a:tcPr marL="9525" marR="9525" marT="9525" marB="0" anchor="ctr">
                    <a:cell3D prstMaterial="dkEdge">
                      <a:bevel prst="relaxedInset"/>
                      <a:lightRig rig="flood" dir="t"/>
                    </a:cell3D>
                  </a:tcPr>
                </a:tc>
                <a:tc>
                  <a:txBody>
                    <a:bodyPr/>
                    <a:lstStyle/>
                    <a:p>
                      <a:pPr algn="ct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0,70</a:t>
                      </a:r>
                    </a:p>
                  </a:txBody>
                  <a:tcPr marL="9525" marR="9525" marT="9525" marB="0" anchor="ctr">
                    <a:cell3D prstMaterial="dkEdge">
                      <a:bevel prst="relaxedInset"/>
                      <a:lightRig rig="flood" dir="t"/>
                    </a:cell3D>
                  </a:tcPr>
                </a:tc>
              </a:tr>
              <a:tr h="269592">
                <a:tc>
                  <a:txBody>
                    <a:bodyPr/>
                    <a:lstStyle/>
                    <a:p>
                      <a:pPr algn="ctr" fontAlgn="t"/>
                      <a:r>
                        <a:rPr lang="ru-RU" sz="1100" u="none" strike="noStrike">
                          <a:effectLst/>
                          <a:latin typeface="Times New Roman" panose="02020603050405020304" pitchFamily="18" charset="0"/>
                          <a:cs typeface="Times New Roman" panose="02020603050405020304" pitchFamily="18" charset="0"/>
                        </a:rPr>
                        <a:t>Условно утверждаемые (утвержденные) расходы</a:t>
                      </a:r>
                      <a:endParaRPr lang="ru-RU" sz="1100" b="1" i="1" u="none" strike="noStrike">
                        <a:effectLst/>
                        <a:latin typeface="Times New Roman" panose="02020603050405020304" pitchFamily="18" charset="0"/>
                        <a:cs typeface="Times New Roman" panose="02020603050405020304" pitchFamily="18" charset="0"/>
                      </a:endParaRPr>
                    </a:p>
                  </a:txBody>
                  <a:tcPr marL="9525" marR="9525" marT="9525" marB="0">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relaxedInset"/>
                      <a:lightRig rig="flood" dir="t"/>
                    </a:cell3D>
                  </a:tcP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 </a:t>
                      </a:r>
                    </a:p>
                  </a:txBody>
                  <a:tcPr marL="9525" marR="9525" marT="9525" marB="0" anchor="ctr">
                    <a:cell3D prstMaterial="dkEdge">
                      <a:bevel prst="relaxedInset"/>
                      <a:lightRig rig="flood" dir="t"/>
                    </a:cell3D>
                  </a:tcP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 </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6 900 000,00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14 100 000,00</a:t>
                      </a:r>
                    </a:p>
                  </a:txBody>
                  <a:tcPr marL="9525" marR="9525" marT="9525" marB="0" anchor="ctr">
                    <a:cell3D prstMaterial="dkEdge">
                      <a:bevel prst="relaxedInset"/>
                      <a:lightRig rig="flood" dir="t"/>
                    </a:cell3D>
                  </a:tcPr>
                </a:tc>
                <a:tc>
                  <a:txBody>
                    <a:bodyPr/>
                    <a:lstStyle/>
                    <a:p>
                      <a:pPr algn="ctr" fontAlgn="b"/>
                      <a:r>
                        <a:rPr lang="ru-RU" sz="1100" b="0" i="1" u="none" strike="noStrike" dirty="0">
                          <a:effectLst/>
                          <a:latin typeface="Times New Roman" panose="02020603050405020304" pitchFamily="18" charset="0"/>
                          <a:cs typeface="Times New Roman" panose="02020603050405020304" pitchFamily="18" charset="0"/>
                        </a:rPr>
                        <a:t> </a:t>
                      </a:r>
                    </a:p>
                  </a:txBody>
                  <a:tcPr marL="9525" marR="9525" marT="9525" marB="0" anchor="b">
                    <a:cell3D prstMaterial="dkEdge">
                      <a:bevel prst="relaxedInset"/>
                      <a:lightRig rig="flood" dir="t"/>
                    </a:cell3D>
                  </a:tcPr>
                </a:tc>
              </a:tr>
            </a:tbl>
          </a:graphicData>
        </a:graphic>
      </p:graphicFrame>
    </p:spTree>
    <p:extLst>
      <p:ext uri="{BB962C8B-B14F-4D97-AF65-F5344CB8AC3E}">
        <p14:creationId xmlns:p14="http://schemas.microsoft.com/office/powerpoint/2010/main" val="25698294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по видам расходов,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663361870"/>
              </p:ext>
            </p:extLst>
          </p:nvPr>
        </p:nvGraphicFramePr>
        <p:xfrm>
          <a:off x="255268" y="1052736"/>
          <a:ext cx="8633464" cy="5649532"/>
        </p:xfrm>
        <a:graphic>
          <a:graphicData uri="http://schemas.openxmlformats.org/drawingml/2006/table">
            <a:tbl>
              <a:tblPr firstRow="1" bandRow="1">
                <a:tableStyleId>{0660B408-B3CF-4A94-85FC-2B1E0A45F4A2}</a:tableStyleId>
              </a:tblPr>
              <a:tblGrid>
                <a:gridCol w="1036015">
                  <a:extLst>
                    <a:ext uri="{9D8B030D-6E8A-4147-A177-3AD203B41FA5}">
                      <a16:colId xmlns="" xmlns:a16="http://schemas.microsoft.com/office/drawing/2014/main" val="20000"/>
                    </a:ext>
                  </a:extLst>
                </a:gridCol>
                <a:gridCol w="4230398">
                  <a:extLst>
                    <a:ext uri="{9D8B030D-6E8A-4147-A177-3AD203B41FA5}">
                      <a16:colId xmlns="" xmlns:a16="http://schemas.microsoft.com/office/drawing/2014/main" val="20001"/>
                    </a:ext>
                  </a:extLst>
                </a:gridCol>
                <a:gridCol w="777012">
                  <a:extLst>
                    <a:ext uri="{9D8B030D-6E8A-4147-A177-3AD203B41FA5}">
                      <a16:colId xmlns="" xmlns:a16="http://schemas.microsoft.com/office/drawing/2014/main" val="20004"/>
                    </a:ext>
                  </a:extLst>
                </a:gridCol>
                <a:gridCol w="1036015">
                  <a:extLst>
                    <a:ext uri="{9D8B030D-6E8A-4147-A177-3AD203B41FA5}">
                      <a16:colId xmlns="" xmlns:a16="http://schemas.microsoft.com/office/drawing/2014/main" val="20005"/>
                    </a:ext>
                  </a:extLst>
                </a:gridCol>
                <a:gridCol w="777012">
                  <a:extLst>
                    <a:ext uri="{9D8B030D-6E8A-4147-A177-3AD203B41FA5}">
                      <a16:colId xmlns="" xmlns:a16="http://schemas.microsoft.com/office/drawing/2014/main" val="20006"/>
                    </a:ext>
                  </a:extLst>
                </a:gridCol>
                <a:gridCol w="777012">
                  <a:extLst>
                    <a:ext uri="{9D8B030D-6E8A-4147-A177-3AD203B41FA5}">
                      <a16:colId xmlns="" xmlns:a16="http://schemas.microsoft.com/office/drawing/2014/main" val="20007"/>
                    </a:ext>
                  </a:extLst>
                </a:gridCol>
              </a:tblGrid>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Группа</a:t>
                      </a:r>
                      <a:r>
                        <a:rPr lang="ru-RU" sz="1200" baseline="0" dirty="0">
                          <a:solidFill>
                            <a:schemeClr val="tx1"/>
                          </a:solidFill>
                          <a:latin typeface="Times New Roman" panose="02020603050405020304" pitchFamily="18" charset="0"/>
                          <a:cs typeface="Times New Roman" panose="02020603050405020304" pitchFamily="18" charset="0"/>
                        </a:rPr>
                        <a:t> вида расходов</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Наименование показателя</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extLst>
                  <a:ext uri="{0D108BD9-81ED-4DB2-BD59-A6C34878D82A}">
                    <a16:rowId xmlns="" xmlns:a16="http://schemas.microsoft.com/office/drawing/2014/main" val="10000"/>
                  </a:ext>
                </a:extLst>
              </a:tr>
              <a:tr h="464956">
                <a:tc gridSpan="2">
                  <a:txBody>
                    <a:bodyPr/>
                    <a:lstStyle/>
                    <a:p>
                      <a:pPr algn="ctr" rtl="0" fontAlgn="ctr"/>
                      <a:r>
                        <a:rPr lang="ru-RU" sz="1200" b="1" i="0" u="none" strike="noStrike" dirty="0">
                          <a:solidFill>
                            <a:srgbClr val="000000"/>
                          </a:solidFill>
                          <a:effectLst/>
                          <a:latin typeface="Times New Roman"/>
                        </a:rPr>
                        <a:t>Расходы всего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hMerge="1">
                  <a:txBody>
                    <a:bodyPr/>
                    <a:lstStyle/>
                    <a:p>
                      <a:endParaRPr lang="ru-RU"/>
                    </a:p>
                  </a:txBody>
                  <a:tcPr/>
                </a:tc>
                <a:tc>
                  <a:txBody>
                    <a:bodyPr/>
                    <a:lstStyle/>
                    <a:p>
                      <a:pPr algn="ctr" fontAlgn="t"/>
                      <a:r>
                        <a:rPr lang="ru-RU" sz="1100" b="1" i="0" u="none" strike="noStrike" dirty="0">
                          <a:solidFill>
                            <a:srgbClr val="000000"/>
                          </a:solidFill>
                          <a:effectLst/>
                          <a:latin typeface="Times New Roman"/>
                        </a:rPr>
                        <a:t>687 381,8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1" i="0" u="none" strike="noStrike" dirty="0">
                          <a:solidFill>
                            <a:srgbClr val="000000"/>
                          </a:solidFill>
                          <a:effectLst/>
                          <a:latin typeface="Times New Roman"/>
                        </a:rPr>
                        <a:t>630 622,2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1" i="0" u="none" strike="noStrike" dirty="0">
                          <a:solidFill>
                            <a:srgbClr val="000000"/>
                          </a:solidFill>
                          <a:effectLst/>
                          <a:latin typeface="Times New Roman"/>
                        </a:rPr>
                        <a:t>615 479,7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1" i="0" u="none" strike="noStrike" dirty="0" smtClean="0">
                          <a:solidFill>
                            <a:srgbClr val="000000"/>
                          </a:solidFill>
                          <a:effectLst/>
                          <a:latin typeface="Times New Roman"/>
                        </a:rPr>
                        <a:t>622 951,0</a:t>
                      </a:r>
                      <a:endParaRPr lang="ru-RU" sz="1100" b="1" i="0" u="none" strike="noStrike" dirty="0">
                        <a:solidFill>
                          <a:srgbClr val="000000"/>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1"/>
                  </a:ext>
                </a:extLst>
              </a:tr>
              <a:tr h="1031820">
                <a:tc>
                  <a:txBody>
                    <a:bodyPr/>
                    <a:lstStyle/>
                    <a:p>
                      <a:pPr algn="ctr" rtl="0" fontAlgn="ctr"/>
                      <a:r>
                        <a:rPr lang="ru-RU" sz="1200" b="0" i="0" u="none" strike="noStrike">
                          <a:solidFill>
                            <a:srgbClr val="000000"/>
                          </a:solidFill>
                          <a:effectLst/>
                          <a:latin typeface="Times New Roman"/>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dirty="0">
                          <a:solidFill>
                            <a:srgbClr val="000000"/>
                          </a:solidFill>
                          <a:effectLst/>
                          <a:latin typeface="Times New Roman"/>
                        </a:rPr>
                        <a:t>Расходы на выплаты персоналу в целях обеспечения выполнения функций государственными (муниципальными) органами, казенными учреждениями, органами управления государственными внебюджетными фондами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a:solidFill>
                            <a:srgbClr val="000000"/>
                          </a:solidFill>
                          <a:effectLst/>
                          <a:latin typeface="Times New Roman"/>
                        </a:rPr>
                        <a:t>102 323,2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dirty="0">
                          <a:solidFill>
                            <a:srgbClr val="000000"/>
                          </a:solidFill>
                          <a:effectLst/>
                          <a:latin typeface="Times New Roman"/>
                        </a:rPr>
                        <a:t>101 620,3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dirty="0">
                          <a:solidFill>
                            <a:srgbClr val="000000"/>
                          </a:solidFill>
                          <a:effectLst/>
                          <a:latin typeface="Times New Roman"/>
                        </a:rPr>
                        <a:t>92 594,3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dirty="0">
                          <a:solidFill>
                            <a:srgbClr val="000000"/>
                          </a:solidFill>
                          <a:effectLst/>
                          <a:latin typeface="Times New Roman"/>
                        </a:rPr>
                        <a:t>93 059,0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2"/>
                  </a:ext>
                </a:extLst>
              </a:tr>
              <a:tr h="573233">
                <a:tc>
                  <a:txBody>
                    <a:bodyPr/>
                    <a:lstStyle/>
                    <a:p>
                      <a:pPr algn="ctr" rtl="0" fontAlgn="ctr"/>
                      <a:r>
                        <a:rPr lang="ru-RU" sz="1200" b="0" i="0" u="none" strike="noStrike">
                          <a:solidFill>
                            <a:srgbClr val="000000"/>
                          </a:solidFill>
                          <a:effectLst/>
                          <a:latin typeface="Times New Roman"/>
                        </a:rPr>
                        <a:t>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Закупка товаров, работ и услуг для обеспечения государственных (муниципальных) нужд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a:solidFill>
                            <a:srgbClr val="000000"/>
                          </a:solidFill>
                          <a:effectLst/>
                          <a:latin typeface="Times New Roman"/>
                        </a:rPr>
                        <a:t>94 370,7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a:solidFill>
                            <a:srgbClr val="000000"/>
                          </a:solidFill>
                          <a:effectLst/>
                          <a:latin typeface="Times New Roman"/>
                        </a:rPr>
                        <a:t>74 553,1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a:solidFill>
                            <a:srgbClr val="000000"/>
                          </a:solidFill>
                          <a:effectLst/>
                          <a:latin typeface="Times New Roman"/>
                        </a:rPr>
                        <a:t>71 349,7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dirty="0">
                          <a:solidFill>
                            <a:srgbClr val="000000"/>
                          </a:solidFill>
                          <a:effectLst/>
                          <a:latin typeface="Times New Roman"/>
                        </a:rPr>
                        <a:t>70 317,4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3"/>
                  </a:ext>
                </a:extLst>
              </a:tr>
              <a:tr h="464956">
                <a:tc>
                  <a:txBody>
                    <a:bodyPr/>
                    <a:lstStyle/>
                    <a:p>
                      <a:pPr algn="ctr" rtl="0" fontAlgn="ctr"/>
                      <a:r>
                        <a:rPr lang="ru-RU" sz="1200" b="0" i="0" u="none" strike="noStrike">
                          <a:solidFill>
                            <a:srgbClr val="000000"/>
                          </a:solidFill>
                          <a:effectLst/>
                          <a:latin typeface="Times New Roman"/>
                        </a:rPr>
                        <a:t>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Социальное обеспечение и иные выплаты населению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a:solidFill>
                            <a:srgbClr val="000000"/>
                          </a:solidFill>
                          <a:effectLst/>
                          <a:latin typeface="Times New Roman"/>
                        </a:rPr>
                        <a:t>11 206,4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a:solidFill>
                            <a:srgbClr val="000000"/>
                          </a:solidFill>
                          <a:effectLst/>
                          <a:latin typeface="Times New Roman"/>
                        </a:rPr>
                        <a:t>10 133,9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a:solidFill>
                            <a:srgbClr val="000000"/>
                          </a:solidFill>
                          <a:effectLst/>
                          <a:latin typeface="Times New Roman"/>
                        </a:rPr>
                        <a:t>10 293,9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dirty="0">
                          <a:solidFill>
                            <a:srgbClr val="000000"/>
                          </a:solidFill>
                          <a:effectLst/>
                          <a:latin typeface="Times New Roman"/>
                        </a:rPr>
                        <a:t>10 133,9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4"/>
                  </a:ext>
                </a:extLst>
              </a:tr>
              <a:tr h="573233">
                <a:tc>
                  <a:txBody>
                    <a:bodyPr/>
                    <a:lstStyle/>
                    <a:p>
                      <a:pPr algn="ctr" rtl="0" fontAlgn="ctr"/>
                      <a:r>
                        <a:rPr lang="ru-RU" sz="1200" b="0" i="0" u="none" strike="noStrike">
                          <a:solidFill>
                            <a:srgbClr val="000000"/>
                          </a:solidFill>
                          <a:effectLst/>
                          <a:latin typeface="Times New Roman"/>
                        </a:rPr>
                        <a:t>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Капитальные вложения в объекты государственной (муниципальной) собственности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a:solidFill>
                            <a:srgbClr val="000000"/>
                          </a:solidFill>
                          <a:effectLst/>
                          <a:latin typeface="Times New Roman"/>
                        </a:rPr>
                        <a:t>1 696,4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a:solidFill>
                            <a:srgbClr val="000000"/>
                          </a:solidFill>
                          <a:effectLst/>
                          <a:latin typeface="Times New Roman"/>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a:solidFill>
                            <a:srgbClr val="000000"/>
                          </a:solidFill>
                          <a:effectLst/>
                          <a:latin typeface="Times New Roman"/>
                        </a:rPr>
                        <a:t>1 684,7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dirty="0">
                          <a:solidFill>
                            <a:srgbClr val="000000"/>
                          </a:solidFill>
                          <a:effectLst/>
                          <a:latin typeface="Times New Roman"/>
                        </a:rPr>
                        <a:t>1 684,7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5"/>
                  </a:ext>
                </a:extLst>
              </a:tr>
              <a:tr h="573233">
                <a:tc>
                  <a:txBody>
                    <a:bodyPr/>
                    <a:lstStyle/>
                    <a:p>
                      <a:pPr algn="ctr" rtl="0" fontAlgn="ctr"/>
                      <a:r>
                        <a:rPr lang="ru-RU" sz="1200" b="0" i="0" u="none" strike="noStrike">
                          <a:solidFill>
                            <a:srgbClr val="000000"/>
                          </a:solidFill>
                          <a:effectLst/>
                          <a:latin typeface="Times New Roman"/>
                        </a:rPr>
                        <a:t>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Предоставление субсидий бюджетным, автономным учреждениям и иным некоммерческим организациям</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a:solidFill>
                            <a:srgbClr val="000000"/>
                          </a:solidFill>
                          <a:effectLst/>
                          <a:latin typeface="Times New Roman"/>
                        </a:rPr>
                        <a:t>471 103,0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a:solidFill>
                            <a:srgbClr val="000000"/>
                          </a:solidFill>
                          <a:effectLst/>
                          <a:latin typeface="Times New Roman"/>
                        </a:rPr>
                        <a:t>437 918,5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a:solidFill>
                            <a:srgbClr val="000000"/>
                          </a:solidFill>
                          <a:effectLst/>
                          <a:latin typeface="Times New Roman"/>
                        </a:rPr>
                        <a:t>426 549,6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dirty="0">
                          <a:solidFill>
                            <a:srgbClr val="000000"/>
                          </a:solidFill>
                          <a:effectLst/>
                          <a:latin typeface="Times New Roman"/>
                        </a:rPr>
                        <a:t>427 319,7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6"/>
                  </a:ext>
                </a:extLst>
              </a:tr>
              <a:tr h="464956">
                <a:tc>
                  <a:txBody>
                    <a:bodyPr/>
                    <a:lstStyle/>
                    <a:p>
                      <a:pPr algn="ctr" rtl="0" fontAlgn="ctr"/>
                      <a:r>
                        <a:rPr lang="ru-RU" sz="1200" b="0" i="0" u="none" strike="noStrike">
                          <a:solidFill>
                            <a:srgbClr val="000000"/>
                          </a:solidFill>
                          <a:effectLst/>
                          <a:latin typeface="Times New Roman"/>
                        </a:rPr>
                        <a:t>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Обслуживание государственного (муниципального) долга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a:solidFill>
                            <a:srgbClr val="000000"/>
                          </a:solidFill>
                          <a:effectLst/>
                          <a:latin typeface="Times New Roman"/>
                        </a:rPr>
                        <a:t>4 387,3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a:solidFill>
                            <a:srgbClr val="000000"/>
                          </a:solidFill>
                          <a:effectLst/>
                          <a:latin typeface="Times New Roman"/>
                        </a:rPr>
                        <a:t>4 437,3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a:solidFill>
                            <a:srgbClr val="000000"/>
                          </a:solidFill>
                          <a:effectLst/>
                          <a:latin typeface="Times New Roman"/>
                        </a:rPr>
                        <a:t>4 148,3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dirty="0">
                          <a:solidFill>
                            <a:srgbClr val="000000"/>
                          </a:solidFill>
                          <a:effectLst/>
                          <a:latin typeface="Times New Roman"/>
                        </a:rPr>
                        <a:t>4 377,1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7"/>
                  </a:ext>
                </a:extLst>
              </a:tr>
              <a:tr h="464956">
                <a:tc>
                  <a:txBody>
                    <a:bodyPr/>
                    <a:lstStyle/>
                    <a:p>
                      <a:pPr algn="ctr" rtl="0" fontAlgn="ctr"/>
                      <a:r>
                        <a:rPr lang="ru-RU" sz="1200" b="0" i="0" u="none" strike="noStrike">
                          <a:solidFill>
                            <a:srgbClr val="000000"/>
                          </a:solidFill>
                          <a:effectLst/>
                          <a:latin typeface="Times New Roman"/>
                        </a:rPr>
                        <a:t>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Иные бюджетные ассигнования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dirty="0">
                          <a:solidFill>
                            <a:srgbClr val="000000"/>
                          </a:solidFill>
                          <a:effectLst/>
                          <a:latin typeface="Times New Roman"/>
                        </a:rPr>
                        <a:t>2 294,7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dirty="0">
                          <a:solidFill>
                            <a:srgbClr val="000000"/>
                          </a:solidFill>
                          <a:effectLst/>
                          <a:latin typeface="Times New Roman"/>
                        </a:rPr>
                        <a:t>1 959,2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dirty="0">
                          <a:solidFill>
                            <a:srgbClr val="000000"/>
                          </a:solidFill>
                          <a:effectLst/>
                          <a:latin typeface="Times New Roman"/>
                        </a:rPr>
                        <a:t>1 959,2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t"/>
                      <a:r>
                        <a:rPr lang="ru-RU" sz="1100" b="0" i="0" u="none" strike="noStrike" dirty="0">
                          <a:solidFill>
                            <a:srgbClr val="000000"/>
                          </a:solidFill>
                          <a:effectLst/>
                          <a:latin typeface="Times New Roman"/>
                        </a:rPr>
                        <a:t>1 959,2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8"/>
                  </a:ext>
                </a:extLst>
              </a:tr>
              <a:tr h="464956">
                <a:tc>
                  <a:txBody>
                    <a:bodyPr/>
                    <a:lstStyle/>
                    <a:p>
                      <a:pPr algn="ctr" fontAlgn="ctr"/>
                      <a:r>
                        <a:rPr lang="ru-RU" sz="1800" b="0" i="0" u="none" strike="noStrike">
                          <a:solidFill>
                            <a:srgbClr val="000000"/>
                          </a:solidFill>
                          <a:effectLst/>
                          <a:latin typeface="Arial"/>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Условно утверждаемые (утвержденные) расходы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100" b="0" i="0" u="none" strike="noStrike">
                          <a:solidFill>
                            <a:srgbClr val="000000"/>
                          </a:solidFill>
                          <a:effectLst/>
                          <a:latin typeface="Times New Roman"/>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100" b="0" i="0" u="none" strike="noStrike" dirty="0">
                          <a:solidFill>
                            <a:srgbClr val="000000"/>
                          </a:solidFill>
                          <a:effectLst/>
                          <a:latin typeface="Times New Roman"/>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100" b="0" i="0" u="none" strike="noStrike">
                          <a:solidFill>
                            <a:srgbClr val="000000"/>
                          </a:solidFill>
                          <a:effectLst/>
                          <a:latin typeface="Times New Roman"/>
                        </a:rPr>
                        <a:t>6 900,0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100" b="0" i="0" u="none" strike="noStrike" dirty="0">
                          <a:solidFill>
                            <a:srgbClr val="000000"/>
                          </a:solidFill>
                          <a:effectLst/>
                          <a:latin typeface="Times New Roman"/>
                        </a:rPr>
                        <a:t>14 100,0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Tree>
    <p:extLst>
      <p:ext uri="{BB962C8B-B14F-4D97-AF65-F5344CB8AC3E}">
        <p14:creationId xmlns:p14="http://schemas.microsoft.com/office/powerpoint/2010/main" val="11595033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632426"/>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Источники финансирования дефицита бюджета  МО ГО «Вуктыл»,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693662164"/>
              </p:ext>
            </p:extLst>
          </p:nvPr>
        </p:nvGraphicFramePr>
        <p:xfrm>
          <a:off x="179512" y="980728"/>
          <a:ext cx="8784975" cy="5616623"/>
        </p:xfrm>
        <a:graphic>
          <a:graphicData uri="http://schemas.openxmlformats.org/drawingml/2006/table">
            <a:tbl>
              <a:tblPr>
                <a:tableStyleId>{08FB837D-C827-4EFA-A057-4D05807E0F7C}</a:tableStyleId>
              </a:tblPr>
              <a:tblGrid>
                <a:gridCol w="4791232"/>
                <a:gridCol w="1336501"/>
                <a:gridCol w="1333349"/>
                <a:gridCol w="1323893"/>
              </a:tblGrid>
              <a:tr h="300581">
                <a:tc rowSpan="2">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Наименование</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gridSpan="3">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Сумма</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hMerge="1">
                  <a:txBody>
                    <a:bodyPr/>
                    <a:lstStyle/>
                    <a:p>
                      <a:endParaRPr lang="ru-RU"/>
                    </a:p>
                  </a:txBody>
                  <a:tcPr/>
                </a:tc>
                <a:tc hMerge="1">
                  <a:txBody>
                    <a:bodyPr/>
                    <a:lstStyle/>
                    <a:p>
                      <a:endParaRPr lang="ru-RU"/>
                    </a:p>
                  </a:txBody>
                  <a:tcPr/>
                </a:tc>
              </a:tr>
              <a:tr h="300581">
                <a:tc vMerge="1">
                  <a:txBody>
                    <a:bodyPr/>
                    <a:lstStyle/>
                    <a:p>
                      <a:endParaRPr lang="ru-RU"/>
                    </a:p>
                  </a:txBody>
                  <a:tcPr/>
                </a:tc>
                <a:tc>
                  <a:txBody>
                    <a:bodyPr/>
                    <a:lstStyle/>
                    <a:p>
                      <a:pPr algn="ctr" fontAlgn="ct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2022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год</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2023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год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2024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год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r>
              <a:tr h="300581">
                <a:tc gridSpan="4">
                  <a:txBody>
                    <a:bodyPr/>
                    <a:lstStyle/>
                    <a:p>
                      <a:pPr algn="ctr" fontAlgn="t"/>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hMerge="1">
                  <a:txBody>
                    <a:bodyPr/>
                    <a:lstStyle/>
                    <a:p>
                      <a:pPr algn="ctr" fontAlgn="t"/>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hMerge="1">
                  <a:txBody>
                    <a:bodyPr/>
                    <a:lstStyle/>
                    <a:p>
                      <a:pPr algn="ctr" fontAlgn="t"/>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hMerge="1">
                  <a:txBody>
                    <a:bodyPr/>
                    <a:lstStyle/>
                    <a:p>
                      <a:pPr algn="ctr" fontAlgn="t"/>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r>
              <a:tr h="589360">
                <a:tc>
                  <a:txBody>
                    <a:bodyPr/>
                    <a:lstStyle/>
                    <a:p>
                      <a:pPr algn="l" fontAlgn="ctr"/>
                      <a:r>
                        <a:rPr lang="ru-RU" sz="1200" b="1" i="0" u="none" strike="noStrike">
                          <a:effectLst/>
                          <a:latin typeface="Times New Roman"/>
                        </a:rPr>
                        <a:t>ИСТОЧНИКИ ВНУТРЕННЕГО ФИНАНСИРОВАНИЯ ДЕФИЦИТОВ БЮДЖЕТОВ</a:t>
                      </a:r>
                    </a:p>
                  </a:txBody>
                  <a:tcPr marL="9525" marR="9525" marT="9525" marB="0" anchor="ctr">
                    <a:cell3D prstMaterial="dkEdge">
                      <a:bevel prst="artDeco"/>
                      <a:lightRig rig="flood" dir="t"/>
                    </a:cell3D>
                  </a:tcPr>
                </a:tc>
                <a:tc>
                  <a:txBody>
                    <a:bodyPr/>
                    <a:lstStyle/>
                    <a:p>
                      <a:pPr algn="ctr" fontAlgn="ctr"/>
                      <a:r>
                        <a:rPr lang="ru-RU" sz="1200" b="1" i="0" u="none" strike="noStrike" dirty="0">
                          <a:effectLst/>
                          <a:latin typeface="Times New Roman"/>
                        </a:rPr>
                        <a:t>               50 000,00   </a:t>
                      </a:r>
                    </a:p>
                  </a:txBody>
                  <a:tcPr marL="9525" marR="9525" marT="9525" marB="0" anchor="ctr">
                    <a:cell3D prstMaterial="dkEdge">
                      <a:bevel prst="artDeco"/>
                      <a:lightRig rig="flood" dir="t"/>
                    </a:cell3D>
                  </a:tcPr>
                </a:tc>
                <a:tc>
                  <a:txBody>
                    <a:bodyPr/>
                    <a:lstStyle/>
                    <a:p>
                      <a:pPr algn="ctr" fontAlgn="ctr"/>
                      <a:r>
                        <a:rPr lang="ru-RU" sz="1200" b="1" i="0" u="none" strike="noStrike" dirty="0">
                          <a:effectLst/>
                          <a:latin typeface="Times New Roman"/>
                        </a:rPr>
                        <a:t>               50 000,00   </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50 000,00   </a:t>
                      </a:r>
                    </a:p>
                  </a:txBody>
                  <a:tcPr marL="9525" marR="9525" marT="9525" marB="0" anchor="ctr">
                    <a:cell3D prstMaterial="dkEdge">
                      <a:bevel prst="artDeco"/>
                      <a:lightRig rig="flood" dir="t"/>
                    </a:cell3D>
                  </a:tcPr>
                </a:tc>
              </a:tr>
              <a:tr h="300581">
                <a:tc>
                  <a:txBody>
                    <a:bodyPr/>
                    <a:lstStyle/>
                    <a:p>
                      <a:pPr algn="l" fontAlgn="ctr"/>
                      <a:r>
                        <a:rPr lang="ru-RU" sz="1200" b="1" i="0" u="none" strike="noStrike">
                          <a:effectLst/>
                          <a:latin typeface="Times New Roman"/>
                        </a:rPr>
                        <a:t>Кредиты кредитных организаций в валюте Российской Федерации</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50 000,00   </a:t>
                      </a:r>
                    </a:p>
                  </a:txBody>
                  <a:tcPr marL="9525" marR="9525" marT="9525" marB="0" anchor="ctr">
                    <a:cell3D prstMaterial="dkEdge">
                      <a:bevel prst="artDeco"/>
                      <a:lightRig rig="flood" dir="t"/>
                    </a:cell3D>
                  </a:tcPr>
                </a:tc>
                <a:tc>
                  <a:txBody>
                    <a:bodyPr/>
                    <a:lstStyle/>
                    <a:p>
                      <a:pPr algn="ctr" fontAlgn="ctr"/>
                      <a:r>
                        <a:rPr lang="ru-RU" sz="1200" b="1" i="0" u="none" strike="noStrike" dirty="0">
                          <a:effectLst/>
                          <a:latin typeface="Times New Roman"/>
                        </a:rPr>
                        <a:t>               50 000,00   </a:t>
                      </a:r>
                    </a:p>
                  </a:txBody>
                  <a:tcPr marL="9525" marR="9525" marT="9525" marB="0" anchor="ctr">
                    <a:cell3D prstMaterial="dkEdge">
                      <a:bevel prst="artDeco"/>
                      <a:lightRig rig="flood" dir="t"/>
                    </a:cell3D>
                  </a:tcPr>
                </a:tc>
                <a:tc>
                  <a:txBody>
                    <a:bodyPr/>
                    <a:lstStyle/>
                    <a:p>
                      <a:pPr algn="ctr" fontAlgn="ctr"/>
                      <a:r>
                        <a:rPr lang="ru-RU" sz="1200" b="1" i="0" u="none" strike="noStrike" dirty="0">
                          <a:effectLst/>
                          <a:latin typeface="Times New Roman"/>
                        </a:rPr>
                        <a:t>              50 000,00   </a:t>
                      </a:r>
                    </a:p>
                  </a:txBody>
                  <a:tcPr marL="9525" marR="9525" marT="9525" marB="0" anchor="ctr">
                    <a:cell3D prstMaterial="dkEdge">
                      <a:bevel prst="artDeco"/>
                      <a:lightRig rig="flood" dir="t"/>
                    </a:cell3D>
                  </a:tcPr>
                </a:tc>
              </a:tr>
              <a:tr h="589360">
                <a:tc>
                  <a:txBody>
                    <a:bodyPr/>
                    <a:lstStyle/>
                    <a:p>
                      <a:pPr algn="l" fontAlgn="ctr"/>
                      <a:r>
                        <a:rPr lang="ru-RU" sz="1200" b="0" i="0" u="none" strike="noStrike">
                          <a:effectLst/>
                          <a:latin typeface="Times New Roman"/>
                        </a:rPr>
                        <a:t>Получение кредитов от кредитных организаций бюджетами городских округов в валюте Российской Федерации</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31 400 000,00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30 100 000,00   </a:t>
                      </a:r>
                    </a:p>
                  </a:txBody>
                  <a:tcPr marL="9525" marR="9525" marT="9525" marB="0" anchor="ctr">
                    <a:cell3D prstMaterial="dkEdge">
                      <a:bevel prst="artDeco"/>
                      <a:lightRig rig="flood" dir="t"/>
                    </a:cell3D>
                  </a:tcPr>
                </a:tc>
                <a:tc>
                  <a:txBody>
                    <a:bodyPr/>
                    <a:lstStyle/>
                    <a:p>
                      <a:pPr algn="ctr" fontAlgn="ctr"/>
                      <a:r>
                        <a:rPr lang="ru-RU" sz="1200" b="0" i="0" u="none" strike="noStrike" dirty="0">
                          <a:effectLst/>
                          <a:latin typeface="Times New Roman"/>
                        </a:rPr>
                        <a:t>       30 800 000,00   </a:t>
                      </a:r>
                    </a:p>
                  </a:txBody>
                  <a:tcPr marL="9525" marR="9525" marT="9525" marB="0" anchor="ctr">
                    <a:cell3D prstMaterial="dkEdge">
                      <a:bevel prst="artDeco"/>
                      <a:lightRig rig="flood" dir="t"/>
                    </a:cell3D>
                  </a:tcPr>
                </a:tc>
              </a:tr>
              <a:tr h="589360">
                <a:tc>
                  <a:txBody>
                    <a:bodyPr/>
                    <a:lstStyle/>
                    <a:p>
                      <a:pPr algn="l" fontAlgn="ctr"/>
                      <a:r>
                        <a:rPr lang="ru-RU" sz="1200" b="0" i="0" u="none" strike="noStrike">
                          <a:effectLst/>
                          <a:latin typeface="Times New Roman"/>
                        </a:rPr>
                        <a:t>Погашение бюджетами городских округов кредитов от кредитных организаций в валюте Российской Федерации</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- 31 350 000,00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- 30 050 000,00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- 30 750 000,00   </a:t>
                      </a:r>
                    </a:p>
                  </a:txBody>
                  <a:tcPr marL="9525" marR="9525" marT="9525" marB="0" anchor="ctr">
                    <a:cell3D prstMaterial="dkEdge">
                      <a:bevel prst="artDeco"/>
                      <a:lightRig rig="flood" dir="t"/>
                    </a:cell3D>
                  </a:tcPr>
                </a:tc>
              </a:tr>
              <a:tr h="589360">
                <a:tc>
                  <a:txBody>
                    <a:bodyPr/>
                    <a:lstStyle/>
                    <a:p>
                      <a:pPr algn="l" fontAlgn="ctr"/>
                      <a:r>
                        <a:rPr lang="ru-RU" sz="1200" b="1" i="0" u="none" strike="noStrike">
                          <a:effectLst/>
                          <a:latin typeface="Times New Roman"/>
                        </a:rPr>
                        <a:t>Бюджетные кредиты от других бюджетов бюджетной системы Российской Федерации</a:t>
                      </a:r>
                    </a:p>
                  </a:txBody>
                  <a:tcPr marL="9525" marR="9525" marT="9525" marB="0" anchor="ctr">
                    <a:cell3D prstMaterial="dkEdge">
                      <a:bevel prst="artDeco"/>
                      <a:lightRig rig="flood" dir="t"/>
                    </a:cell3D>
                  </a:tcPr>
                </a:tc>
                <a:tc>
                  <a:txBody>
                    <a:bodyPr/>
                    <a:lstStyle/>
                    <a:p>
                      <a:pPr algn="ctr" fontAlgn="ctr"/>
                      <a:r>
                        <a:rPr lang="ru-RU" sz="1200" b="0" i="0" u="none" strike="noStrike" dirty="0">
                          <a:effectLst/>
                          <a:latin typeface="Times New Roman"/>
                        </a:rPr>
                        <a:t>                             -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ctr" fontAlgn="ctr"/>
                      <a:r>
                        <a:rPr lang="ru-RU" sz="1200" b="0" i="0" u="none" strike="noStrike" dirty="0">
                          <a:effectLst/>
                          <a:latin typeface="Times New Roman"/>
                        </a:rPr>
                        <a:t>                             -   </a:t>
                      </a:r>
                    </a:p>
                  </a:txBody>
                  <a:tcPr marL="9525" marR="9525" marT="9525" marB="0" anchor="ctr">
                    <a:cell3D prstMaterial="dkEdge">
                      <a:bevel prst="artDeco"/>
                      <a:lightRig rig="flood" dir="t"/>
                    </a:cell3D>
                  </a:tcPr>
                </a:tc>
              </a:tr>
              <a:tr h="878139">
                <a:tc>
                  <a:txBody>
                    <a:bodyPr/>
                    <a:lstStyle/>
                    <a:p>
                      <a:pPr algn="l" fontAlgn="ctr"/>
                      <a:r>
                        <a:rPr lang="ru-RU" sz="1200" b="0" i="0" u="none" strike="noStrike">
                          <a:effectLst/>
                          <a:latin typeface="Times New Roman"/>
                        </a:rPr>
                        <a:t>Получение кредитов от других бюджетов бюджетной системы Российской Федерации бюджетами городских округов в валюте  Российской Федерации</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dirty="0">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r>
              <a:tr h="878139">
                <a:tc>
                  <a:txBody>
                    <a:bodyPr/>
                    <a:lstStyle/>
                    <a:p>
                      <a:pPr algn="l" fontAlgn="ctr"/>
                      <a:r>
                        <a:rPr lang="ru-RU" sz="1200" b="0" i="0" u="none" strike="noStrike">
                          <a:effectLst/>
                          <a:latin typeface="Times New Roman"/>
                        </a:rPr>
                        <a:t>Погашение бюджетами городских округов кредитов от других бюджетов бюджетной системы Российской Федерации в валюте Российской Федерации</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dirty="0">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r>
              <a:tr h="300581">
                <a:tc>
                  <a:txBody>
                    <a:bodyPr/>
                    <a:lstStyle/>
                    <a:p>
                      <a:pPr algn="l" fontAlgn="ctr"/>
                      <a:r>
                        <a:rPr lang="ru-RU" sz="1200" b="1" i="0" u="none" strike="noStrike">
                          <a:effectLst/>
                          <a:latin typeface="Times New Roman"/>
                        </a:rPr>
                        <a:t>Изменение остатков средств на счетах по учету средств бюджетов</a:t>
                      </a:r>
                    </a:p>
                  </a:txBody>
                  <a:tcPr marL="9525" marR="9525" marT="9525" marB="0" anchor="ctr">
                    <a:cell3D prstMaterial="dkEdge">
                      <a:bevel prst="artDeco"/>
                      <a:lightRig rig="flood" dir="t"/>
                    </a:cell3D>
                  </a:tcPr>
                </a:tc>
                <a:tc>
                  <a:txBody>
                    <a:bodyPr/>
                    <a:lstStyle/>
                    <a:p>
                      <a:pPr algn="r" fontAlgn="ctr"/>
                      <a:r>
                        <a:rPr lang="ru-RU" sz="1200" b="1" i="0" u="none" strike="noStrike">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1" i="0" u="none" strike="noStrike">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1" i="0" u="none" strike="noStrike" dirty="0">
                          <a:effectLst/>
                          <a:latin typeface="Times New Roman"/>
                        </a:rPr>
                        <a:t>                             -   </a:t>
                      </a:r>
                    </a:p>
                  </a:txBody>
                  <a:tcPr marL="9525" marR="9525" marT="9525" marB="0" anchor="ctr">
                    <a:cell3D prstMaterial="dkEdge">
                      <a:bevel prst="artDeco"/>
                      <a:lightRig rig="flood" dir="t"/>
                    </a:cell3D>
                  </a:tcPr>
                </a:tc>
              </a:tr>
            </a:tbl>
          </a:graphicData>
        </a:graphic>
      </p:graphicFrame>
    </p:spTree>
    <p:extLst>
      <p:ext uri="{BB962C8B-B14F-4D97-AF65-F5344CB8AC3E}">
        <p14:creationId xmlns:p14="http://schemas.microsoft.com/office/powerpoint/2010/main" val="23456708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Picture 2"/>
          <p:cNvPicPr/>
          <p:nvPr/>
        </p:nvPicPr>
        <p:blipFill>
          <a:blip r:embed="rId3"/>
          <a:stretch/>
        </p:blipFill>
        <p:spPr>
          <a:xfrm>
            <a:off x="6804248" y="4293096"/>
            <a:ext cx="2201400" cy="2199960"/>
          </a:xfrm>
          <a:prstGeom prst="rect">
            <a:avLst/>
          </a:prstGeom>
          <a:ln>
            <a:noFill/>
          </a:ln>
        </p:spPr>
      </p:pic>
      <p:sp>
        <p:nvSpPr>
          <p:cNvPr id="9" name="Заголовок 1"/>
          <p:cNvSpPr txBox="1">
            <a:spLocks/>
          </p:cNvSpPr>
          <p:nvPr/>
        </p:nvSpPr>
        <p:spPr>
          <a:xfrm>
            <a:off x="0" y="3852"/>
            <a:ext cx="9144000" cy="10227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a:solidFill>
                  <a:srgbClr val="21409A"/>
                </a:solidFill>
                <a:latin typeface="Times New Roman"/>
              </a:rPr>
              <a:t>Расходы бюджета МО ГО «Вуктыл» в расчете на 1 жителя </a:t>
            </a:r>
            <a:endParaRPr lang="ru-RU" sz="2000" spc="-1" dirty="0">
              <a:latin typeface="Arial"/>
            </a:endParaRPr>
          </a:p>
          <a:p>
            <a:r>
              <a:rPr lang="ru-RU" sz="2000" b="1" spc="-1" dirty="0">
                <a:solidFill>
                  <a:srgbClr val="21409A"/>
                </a:solidFill>
                <a:latin typeface="Times New Roman"/>
              </a:rPr>
              <a:t>                   по основным сферам деятельности на </a:t>
            </a:r>
            <a:r>
              <a:rPr lang="ru-RU" sz="2000" b="1" spc="-1" dirty="0" smtClean="0">
                <a:solidFill>
                  <a:srgbClr val="21409A"/>
                </a:solidFill>
                <a:latin typeface="Times New Roman"/>
              </a:rPr>
              <a:t>2022 </a:t>
            </a:r>
            <a:r>
              <a:rPr lang="ru-RU" sz="2000" b="1" spc="-1" dirty="0">
                <a:solidFill>
                  <a:srgbClr val="21409A"/>
                </a:solidFill>
                <a:latin typeface="Times New Roman"/>
              </a:rPr>
              <a:t>год,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1780955964"/>
              </p:ext>
            </p:extLst>
          </p:nvPr>
        </p:nvGraphicFramePr>
        <p:xfrm>
          <a:off x="176364" y="1057544"/>
          <a:ext cx="8791272" cy="547260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Picture 1"/>
          <p:cNvPicPr/>
          <p:nvPr/>
        </p:nvPicPr>
        <p:blipFill>
          <a:blip r:embed="rId3"/>
          <a:stretch/>
        </p:blipFill>
        <p:spPr>
          <a:xfrm>
            <a:off x="3563888" y="4509120"/>
            <a:ext cx="2268000" cy="1647360"/>
          </a:xfrm>
          <a:prstGeom prst="ellipse">
            <a:avLst/>
          </a:prstGeom>
          <a:ln>
            <a:noFill/>
          </a:ln>
          <a:effectLst>
            <a:softEdge rad="112500"/>
          </a:effectLst>
        </p:spPr>
      </p:pic>
      <p:pic>
        <p:nvPicPr>
          <p:cNvPr id="487" name="Picture 3"/>
          <p:cNvPicPr/>
          <p:nvPr/>
        </p:nvPicPr>
        <p:blipFill>
          <a:blip r:embed="rId4"/>
          <a:stretch/>
        </p:blipFill>
        <p:spPr>
          <a:xfrm>
            <a:off x="53136" y="3284984"/>
            <a:ext cx="2520512" cy="1419288"/>
          </a:xfrm>
          <a:prstGeom prst="rect">
            <a:avLst/>
          </a:prstGeom>
          <a:ln>
            <a:noFill/>
          </a:ln>
        </p:spPr>
      </p:pic>
      <p:pic>
        <p:nvPicPr>
          <p:cNvPr id="488" name="Picture 4"/>
          <p:cNvPicPr/>
          <p:nvPr/>
        </p:nvPicPr>
        <p:blipFill>
          <a:blip r:embed="rId5"/>
          <a:stretch/>
        </p:blipFill>
        <p:spPr>
          <a:xfrm>
            <a:off x="611560" y="5114224"/>
            <a:ext cx="2088696" cy="1432672"/>
          </a:xfrm>
          <a:prstGeom prst="ellipse">
            <a:avLst/>
          </a:prstGeom>
          <a:ln>
            <a:noFill/>
          </a:ln>
          <a:effectLst>
            <a:softEdge rad="112500"/>
          </a:effectLst>
        </p:spPr>
      </p:pic>
      <p:pic>
        <p:nvPicPr>
          <p:cNvPr id="489" name="Picture 5"/>
          <p:cNvPicPr/>
          <p:nvPr/>
        </p:nvPicPr>
        <p:blipFill>
          <a:blip r:embed="rId6"/>
          <a:stretch/>
        </p:blipFill>
        <p:spPr>
          <a:xfrm>
            <a:off x="6580700" y="4797152"/>
            <a:ext cx="2231640" cy="1611000"/>
          </a:xfrm>
          <a:prstGeom prst="ellipse">
            <a:avLst/>
          </a:prstGeom>
          <a:ln>
            <a:noFill/>
          </a:ln>
          <a:effectLst>
            <a:softEdge rad="112500"/>
          </a:effectLst>
        </p:spPr>
      </p:pic>
      <p:pic>
        <p:nvPicPr>
          <p:cNvPr id="490" name="Picture 6"/>
          <p:cNvPicPr/>
          <p:nvPr/>
        </p:nvPicPr>
        <p:blipFill>
          <a:blip r:embed="rId7"/>
          <a:stretch/>
        </p:blipFill>
        <p:spPr>
          <a:xfrm>
            <a:off x="395536" y="1202040"/>
            <a:ext cx="1428480" cy="1428480"/>
          </a:xfrm>
          <a:prstGeom prst="ellipse">
            <a:avLst/>
          </a:prstGeom>
          <a:ln>
            <a:noFill/>
          </a:ln>
          <a:effectLst>
            <a:softEdge rad="112500"/>
          </a:effectLst>
        </p:spPr>
      </p:pic>
      <p:graphicFrame>
        <p:nvGraphicFramePr>
          <p:cNvPr id="2" name="Диаграмма 1"/>
          <p:cNvGraphicFramePr/>
          <p:nvPr>
            <p:extLst>
              <p:ext uri="{D42A27DB-BD31-4B8C-83A1-F6EECF244321}">
                <p14:modId xmlns:p14="http://schemas.microsoft.com/office/powerpoint/2010/main" val="1895701629"/>
              </p:ext>
            </p:extLst>
          </p:nvPr>
        </p:nvGraphicFramePr>
        <p:xfrm>
          <a:off x="1835696" y="1055228"/>
          <a:ext cx="7128792" cy="2949836"/>
        </p:xfrm>
        <a:graphic>
          <a:graphicData uri="http://schemas.openxmlformats.org/drawingml/2006/chart">
            <c:chart xmlns:c="http://schemas.openxmlformats.org/drawingml/2006/chart" xmlns:r="http://schemas.openxmlformats.org/officeDocument/2006/relationships" r:id="rId8"/>
          </a:graphicData>
        </a:graphic>
      </p:graphicFrame>
      <p:sp>
        <p:nvSpPr>
          <p:cNvPr id="9" name="Заголовок 1"/>
          <p:cNvSpPr txBox="1">
            <a:spLocks/>
          </p:cNvSpPr>
          <p:nvPr/>
        </p:nvSpPr>
        <p:spPr>
          <a:xfrm>
            <a:off x="0" y="3852"/>
            <a:ext cx="9144000" cy="688844"/>
          </a:xfrm>
          <a:prstGeom prst="rect">
            <a:avLst/>
          </a:prstGeom>
          <a:blipFill>
            <a:blip r:embed="rId9"/>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i="1" spc="-1" dirty="0">
                <a:solidFill>
                  <a:srgbClr val="21409A"/>
                </a:solidFill>
                <a:latin typeface="Times New Roman"/>
              </a:rPr>
              <a:t> </a:t>
            </a:r>
            <a:r>
              <a:rPr lang="ru-RU" sz="2000" b="1" spc="-1" dirty="0">
                <a:latin typeface="Times New Roman"/>
              </a:rPr>
              <a:t>Расходы </a:t>
            </a:r>
            <a:r>
              <a:rPr lang="ru-RU" sz="2000" b="1" spc="-1" dirty="0" smtClean="0">
                <a:latin typeface="Times New Roman"/>
              </a:rPr>
              <a:t>в расчете на одного </a:t>
            </a:r>
            <a:r>
              <a:rPr lang="ru-RU" sz="2000" b="1" spc="-1" dirty="0">
                <a:latin typeface="Times New Roman"/>
              </a:rPr>
              <a:t>воспитанника, обучающегося за счет средств бюджета МО ГО «Вуктыл</a:t>
            </a:r>
            <a:r>
              <a:rPr lang="ru-RU" sz="2000" b="1" spc="-1" dirty="0" smtClean="0">
                <a:latin typeface="Times New Roman"/>
              </a:rPr>
              <a:t>» на 2022 год, </a:t>
            </a:r>
            <a:r>
              <a:rPr lang="ru-RU" sz="2000" b="1" spc="-1" dirty="0" err="1">
                <a:latin typeface="Times New Roman"/>
              </a:rPr>
              <a:t>тыс.руб</a:t>
            </a:r>
            <a:r>
              <a:rPr lang="ru-RU" sz="2000" b="1" spc="-1" dirty="0">
                <a:latin typeface="Times New Roman"/>
              </a:rPr>
              <a:t>.</a:t>
            </a:r>
            <a:endParaRPr lang="ru-RU" sz="2000" spc="-1" dirty="0">
              <a:latin typeface="Arial"/>
            </a:endParaRPr>
          </a:p>
          <a:p>
            <a:r>
              <a:rPr lang="ru-RU" sz="2000" b="1" spc="-1" dirty="0" smtClean="0">
                <a:solidFill>
                  <a:srgbClr val="21409A"/>
                </a:solidFill>
                <a:latin typeface="Times New Roman"/>
              </a:rPr>
              <a:t> </a:t>
            </a:r>
            <a:endParaRPr lang="ru-RU" sz="2000" spc="-1" dirty="0">
              <a:latin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
          <p:cNvPicPr/>
          <p:nvPr/>
        </p:nvPicPr>
        <p:blipFill>
          <a:blip r:embed="rId3"/>
          <a:stretch/>
        </p:blipFill>
        <p:spPr>
          <a:xfrm>
            <a:off x="12600" y="-30240"/>
            <a:ext cx="9131040" cy="889560"/>
          </a:xfrm>
          <a:prstGeom prst="rect">
            <a:avLst/>
          </a:prstGeom>
          <a:ln>
            <a:noFill/>
          </a:ln>
        </p:spPr>
      </p:pic>
      <p:graphicFrame>
        <p:nvGraphicFramePr>
          <p:cNvPr id="126" name="Table 1"/>
          <p:cNvGraphicFramePr/>
          <p:nvPr>
            <p:extLst>
              <p:ext uri="{D42A27DB-BD31-4B8C-83A1-F6EECF244321}">
                <p14:modId xmlns:p14="http://schemas.microsoft.com/office/powerpoint/2010/main" val="1140114555"/>
              </p:ext>
            </p:extLst>
          </p:nvPr>
        </p:nvGraphicFramePr>
        <p:xfrm>
          <a:off x="57060" y="980727"/>
          <a:ext cx="9042120" cy="5668555"/>
        </p:xfrm>
        <a:graphic>
          <a:graphicData uri="http://schemas.openxmlformats.org/drawingml/2006/table">
            <a:tbl>
              <a:tblPr>
                <a:tableStyleId>{3C2FFA5D-87B4-456A-9821-1D502468CF0F}</a:tableStyleId>
              </a:tblPr>
              <a:tblGrid>
                <a:gridCol w="4032720"/>
                <a:gridCol w="796712"/>
                <a:gridCol w="765628"/>
                <a:gridCol w="792088"/>
                <a:gridCol w="936104"/>
                <a:gridCol w="902388"/>
                <a:gridCol w="816480"/>
              </a:tblGrid>
              <a:tr h="1021987">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Показатели</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2020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За 8 месяцев </a:t>
                      </a: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года</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 (оценка)</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2023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2024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Численность постоянного населения на конец года, тыс. чел.</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11,38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11,16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10,95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10,75</a:t>
                      </a:r>
                      <a:endParaRPr lang="ru-RU" sz="1200" b="0" strike="noStrike" spc="-1" dirty="0">
                        <a:latin typeface="Times New Roman" panose="02020603050405020304" pitchFamily="18" charset="0"/>
                        <a:cs typeface="Times New Roman" panose="02020603050405020304" pitchFamily="18" charset="0"/>
                      </a:endParaRPr>
                    </a:p>
                  </a:txBody>
                  <a:tcPr marL="90000" marR="90000">
                    <a:lnR w="12700" cap="flat" cmpd="sng" algn="ctr">
                      <a:solidFill>
                        <a:schemeClr val="tx1"/>
                      </a:solidFill>
                      <a:prstDash val="solid"/>
                      <a:round/>
                      <a:headEnd type="none" w="med" len="med"/>
                      <a:tailEnd type="none" w="med" len="med"/>
                    </a:lnR>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10,55</a:t>
                      </a:r>
                      <a:endParaRPr lang="ru-RU" sz="1200" b="0" strike="noStrike" spc="-1" dirty="0">
                        <a:latin typeface="Times New Roman" panose="02020603050405020304" pitchFamily="18" charset="0"/>
                        <a:cs typeface="Times New Roman" panose="02020603050405020304" pitchFamily="18" charset="0"/>
                      </a:endParaRPr>
                    </a:p>
                  </a:txBody>
                  <a:tcPr marL="90000" marR="90000">
                    <a:lnL w="12700" cap="flat" cmpd="sng" algn="ctr">
                      <a:solidFill>
                        <a:schemeClr val="tx1"/>
                      </a:solidFill>
                      <a:prstDash val="solid"/>
                      <a:round/>
                      <a:headEnd type="none" w="med" len="med"/>
                      <a:tailEnd type="none" w="med" len="med"/>
                    </a:lnL>
                    <a:cell3D prstMaterial="dkEdge">
                      <a:bevel w="50800" prst="hardEdge"/>
                      <a:lightRig rig="flood" dir="t"/>
                    </a:cell3D>
                  </a:tcPr>
                </a:tc>
              </a:tr>
              <a:tr h="45490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Продукция в крестьянских (фермерских) хозяйствах и у индивидуальных предпринимателей,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4,38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2,91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4,65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4,80</a:t>
                      </a:r>
                      <a:endParaRPr lang="ru-RU" sz="1200" b="0" strike="noStrike" spc="-1" dirty="0">
                        <a:latin typeface="Times New Roman" panose="02020603050405020304" pitchFamily="18" charset="0"/>
                        <a:cs typeface="Times New Roman" panose="02020603050405020304" pitchFamily="18" charset="0"/>
                      </a:endParaRPr>
                    </a:p>
                  </a:txBody>
                  <a:tcPr marL="90000" marR="90000">
                    <a:lnR w="12700" cap="flat" cmpd="sng" algn="ctr">
                      <a:solidFill>
                        <a:schemeClr val="tx1"/>
                      </a:solidFill>
                      <a:prstDash val="solid"/>
                      <a:round/>
                      <a:headEnd type="none" w="med" len="med"/>
                      <a:tailEnd type="none" w="med" len="med"/>
                    </a:lnR>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4,85</a:t>
                      </a:r>
                      <a:endParaRPr lang="ru-RU" sz="1200" b="0" strike="noStrike" spc="-1" dirty="0">
                        <a:latin typeface="Times New Roman" panose="02020603050405020304" pitchFamily="18" charset="0"/>
                        <a:cs typeface="Times New Roman" panose="02020603050405020304" pitchFamily="18" charset="0"/>
                      </a:endParaRPr>
                    </a:p>
                  </a:txBody>
                  <a:tcPr marL="90000" marR="90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12700" cap="flat" cmpd="sng" algn="ctr">
                      <a:solidFill>
                        <a:schemeClr val="tx1"/>
                      </a:solidFill>
                      <a:prstDash val="solid"/>
                      <a:round/>
                      <a:headEnd type="none" w="med" len="med"/>
                      <a:tailEnd type="none" w="med" len="med"/>
                    </a:lnL>
                    <a:cell3D prstMaterial="dkEdge">
                      <a:bevel w="50800" prst="hardEdge"/>
                      <a:lightRig rig="flood" dir="t"/>
                    </a:cell3D>
                    <a:solidFill>
                      <a:schemeClr val="accent1">
                        <a:lumMod val="60000"/>
                        <a:lumOff val="40000"/>
                      </a:schemeClr>
                    </a:solidFill>
                  </a:tcPr>
                </a:tc>
              </a:tr>
              <a:tr h="63547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Объем отгруженных товаров собственного производства (обеспечение </a:t>
                      </a:r>
                      <a:r>
                        <a:rPr lang="ru-RU" sz="1200" strike="noStrike" spc="-1" dirty="0" err="1">
                          <a:latin typeface="Times New Roman" panose="02020603050405020304" pitchFamily="18" charset="0"/>
                          <a:cs typeface="Times New Roman" panose="02020603050405020304" pitchFamily="18" charset="0"/>
                        </a:rPr>
                        <a:t>эл.энергией</a:t>
                      </a:r>
                      <a:r>
                        <a:rPr lang="ru-RU" sz="1200" strike="noStrike" spc="-1" dirty="0">
                          <a:latin typeface="Times New Roman" panose="02020603050405020304" pitchFamily="18" charset="0"/>
                          <a:cs typeface="Times New Roman" panose="02020603050405020304" pitchFamily="18" charset="0"/>
                        </a:rPr>
                        <a:t>, газом и паром</a:t>
                      </a:r>
                      <a:r>
                        <a:rPr lang="ru-RU" sz="1200" strike="noStrike" spc="-1" dirty="0" smtClean="0">
                          <a:latin typeface="Times New Roman" panose="02020603050405020304" pitchFamily="18" charset="0"/>
                          <a:cs typeface="Times New Roman" panose="02020603050405020304" pitchFamily="18" charset="0"/>
                        </a:rPr>
                        <a:t>; кондиционирование </a:t>
                      </a:r>
                      <a:r>
                        <a:rPr lang="ru-RU" sz="1200" strike="noStrike" spc="-1" dirty="0">
                          <a:latin typeface="Times New Roman" panose="02020603050405020304" pitchFamily="18" charset="0"/>
                          <a:cs typeface="Times New Roman" panose="02020603050405020304" pitchFamily="18" charset="0"/>
                        </a:rPr>
                        <a:t>воздуха)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203,12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141,30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204,14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212,31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220,80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214,35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Производство важнейших видов продукции(нефть, включая газовый конденсат), </a:t>
                      </a:r>
                      <a:r>
                        <a:rPr lang="ru-RU" sz="1200" strike="noStrike" spc="-1" dirty="0" smtClean="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91,01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99,60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97,27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95,00</a:t>
                      </a:r>
                      <a:endParaRPr lang="ru-RU" sz="1200" b="0" strike="noStrike" spc="-1" dirty="0">
                        <a:latin typeface="Times New Roman" panose="02020603050405020304" pitchFamily="18" charset="0"/>
                        <a:cs typeface="Times New Roman" panose="02020603050405020304" pitchFamily="18" charset="0"/>
                      </a:endParaRPr>
                    </a:p>
                  </a:txBody>
                  <a:tcPr marL="90000" marR="90000">
                    <a:lnR w="12700" cap="flat" cmpd="sng" algn="ctr">
                      <a:solidFill>
                        <a:schemeClr val="tx1"/>
                      </a:solidFill>
                      <a:prstDash val="solid"/>
                      <a:round/>
                      <a:headEnd type="none" w="med" len="med"/>
                      <a:tailEnd type="none" w="med" len="med"/>
                    </a:lnR>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95,00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95,00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12700" cap="flat" cmpd="sng" algn="ctr">
                      <a:solidFill>
                        <a:schemeClr val="tx1"/>
                      </a:solidFill>
                      <a:prstDash val="solid"/>
                      <a:round/>
                      <a:headEnd type="none" w="med" len="med"/>
                      <a:tailEnd type="none" w="med" len="med"/>
                    </a:lnL>
                    <a:cell3D prstMaterial="dkEdge">
                      <a:bevel w="50800" prst="hardEdge"/>
                      <a:lightRig rig="flood" dir="t"/>
                    </a:cell3D>
                    <a:solidFill>
                      <a:schemeClr val="accent1">
                        <a:lumMod val="60000"/>
                        <a:lumOff val="40000"/>
                      </a:schemeClr>
                    </a:solidFill>
                  </a:tcPr>
                </a:tc>
              </a:tr>
              <a:tr h="288512">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Оборот розничной торговли,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620,85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622,81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strike="noStrike" spc="-1" dirty="0" smtClean="0">
                          <a:latin typeface="Times New Roman" panose="02020603050405020304" pitchFamily="18" charset="0"/>
                          <a:cs typeface="Times New Roman" panose="02020603050405020304" pitchFamily="18" charset="0"/>
                        </a:rPr>
                        <a:t>641,25</a:t>
                      </a:r>
                      <a:endParaRPr lang="ru-RU" sz="1200" b="0" strike="noStrike" spc="-1" dirty="0">
                        <a:latin typeface="Times New Roman" panose="02020603050405020304" pitchFamily="18" charset="0"/>
                        <a:cs typeface="Times New Roman" panose="02020603050405020304" pitchFamily="18" charset="0"/>
                      </a:endParaRPr>
                    </a:p>
                  </a:txBody>
                  <a:tcPr marL="90000" marR="90000">
                    <a:lnR w="12700" cap="flat" cmpd="sng" algn="ctr">
                      <a:solidFill>
                        <a:schemeClr val="tx1"/>
                      </a:solidFill>
                      <a:prstDash val="solid"/>
                      <a:round/>
                      <a:headEnd type="none" w="med" len="med"/>
                      <a:tailEnd type="none" w="med" len="med"/>
                    </a:ln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strike="noStrike" spc="-1" dirty="0" smtClean="0">
                          <a:latin typeface="Times New Roman" panose="02020603050405020304" pitchFamily="18" charset="0"/>
                          <a:cs typeface="Times New Roman" panose="02020603050405020304" pitchFamily="18" charset="0"/>
                        </a:rPr>
                        <a:t>660,04</a:t>
                      </a:r>
                      <a:endParaRPr lang="ru-RU" sz="1200" b="0" strike="noStrike" spc="-1" dirty="0">
                        <a:latin typeface="Times New Roman" panose="02020603050405020304" pitchFamily="18" charset="0"/>
                        <a:cs typeface="Times New Roman" panose="02020603050405020304" pitchFamily="18" charset="0"/>
                      </a:endParaRPr>
                    </a:p>
                  </a:txBody>
                  <a:tcPr marL="90000" marR="90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strike="noStrike" spc="-1" dirty="0" smtClean="0">
                          <a:latin typeface="Times New Roman" panose="02020603050405020304" pitchFamily="18" charset="0"/>
                          <a:cs typeface="Times New Roman" panose="02020603050405020304" pitchFamily="18" charset="0"/>
                        </a:rPr>
                        <a:t>678,86</a:t>
                      </a:r>
                      <a:endParaRPr lang="ru-RU" sz="1200" b="0" strike="noStrike" spc="-1" dirty="0">
                        <a:latin typeface="Times New Roman" panose="02020603050405020304" pitchFamily="18" charset="0"/>
                        <a:cs typeface="Times New Roman" panose="02020603050405020304" pitchFamily="18" charset="0"/>
                      </a:endParaRPr>
                    </a:p>
                  </a:txBody>
                  <a:tcPr marL="90000" marR="90000">
                    <a:lnL w="12700" cap="flat" cmpd="sng" algn="ctr">
                      <a:solidFill>
                        <a:schemeClr val="tx1"/>
                      </a:solidFill>
                      <a:prstDash val="solid"/>
                      <a:round/>
                      <a:headEnd type="none" w="med" len="med"/>
                      <a:tailEnd type="none" w="med" len="med"/>
                    </a:lnL>
                    <a:cell3D prstMaterial="dkEdge">
                      <a:bevel w="50800" prst="hardEdge"/>
                      <a:lightRig rig="flood" dir="t"/>
                    </a:cell3D>
                  </a:tcPr>
                </a:tc>
              </a:tr>
              <a:tr h="421568">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Объем отгруженных товаров собственного производства (д</a:t>
                      </a:r>
                      <a:r>
                        <a:rPr lang="ru-RU" sz="1200" b="0" strike="noStrike" spc="-1" dirty="0" smtClean="0">
                          <a:latin typeface="Times New Roman" panose="02020603050405020304" pitchFamily="18" charset="0"/>
                          <a:cs typeface="Times New Roman" panose="02020603050405020304" pitchFamily="18" charset="0"/>
                        </a:rPr>
                        <a:t>обыча полезных ископаемых),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13 499,47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8 881,54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12 104,00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13 102,78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r>
                        <a:rPr lang="ru-RU" sz="1200" dirty="0" smtClean="0">
                          <a:latin typeface="Times New Roman" panose="02020603050405020304" pitchFamily="18" charset="0"/>
                          <a:cs typeface="Times New Roman" panose="02020603050405020304" pitchFamily="18" charset="0"/>
                        </a:rPr>
                        <a:t>12 937,68</a:t>
                      </a:r>
                      <a:endParaRPr lang="ru-RU" sz="1200"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12 843,24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334696">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Инвестиции в основной капитал,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271,81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261,97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403,23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491,94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314,84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223,54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268944">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Уровень зарегистрированной безработицы, %</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2,35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1,68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627535">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продажи земли, </a:t>
                      </a:r>
                      <a:r>
                        <a:rPr lang="ru-RU" sz="1200" strike="noStrike" spc="-1" dirty="0" err="1">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1 704,9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1 485,20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2 467,3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2 078,70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1 611,40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1 724,30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627535">
                <a:tc>
                  <a:txBody>
                    <a:bodyPr/>
                    <a:lstStyle/>
                    <a:p>
                      <a:pPr algn="ct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сдачи в аренду земли, </a:t>
                      </a:r>
                      <a:r>
                        <a:rPr lang="ru-RU" sz="1200" strike="noStrike" spc="-1" dirty="0" err="1" smtClean="0">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16 648,5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16 314,7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23 737,8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22 387,90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20 891,60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21 178,40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bl>
          </a:graphicData>
        </a:graphic>
      </p:graphicFrame>
    </p:spTree>
    <p:extLst>
      <p:ext uri="{BB962C8B-B14F-4D97-AF65-F5344CB8AC3E}">
        <p14:creationId xmlns:p14="http://schemas.microsoft.com/office/powerpoint/2010/main" val="25164214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2"/>
            <a:ext cx="9144000" cy="6888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Расходы бюджета МО ГО «Вуктыл» с учетом интересов целевых групп граждан и организаций</a:t>
            </a:r>
            <a:endParaRPr lang="ru-RU" sz="2000" b="0" strike="noStrike" spc="-1" dirty="0">
              <a:solidFill>
                <a:srgbClr val="FF0000"/>
              </a:solidFill>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4089987904"/>
              </p:ext>
            </p:extLst>
          </p:nvPr>
        </p:nvGraphicFramePr>
        <p:xfrm>
          <a:off x="143508" y="836712"/>
          <a:ext cx="8856984" cy="5760641"/>
        </p:xfrm>
        <a:graphic>
          <a:graphicData uri="http://schemas.openxmlformats.org/drawingml/2006/table">
            <a:tbl>
              <a:tblPr firstRow="1" bandRow="1">
                <a:tableStyleId>{5C22544A-7EE6-4342-B048-85BDC9FD1C3A}</a:tableStyleId>
              </a:tblPr>
              <a:tblGrid>
                <a:gridCol w="1476164"/>
                <a:gridCol w="1332146"/>
                <a:gridCol w="3816424"/>
                <a:gridCol w="720080"/>
                <a:gridCol w="720080"/>
                <a:gridCol w="792090"/>
              </a:tblGrid>
              <a:tr h="434878">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Целевая </a:t>
                      </a:r>
                    </a:p>
                    <a:p>
                      <a:pPr algn="ctr"/>
                      <a:r>
                        <a:rPr lang="ru-RU" sz="1400" b="1" dirty="0" smtClean="0">
                          <a:solidFill>
                            <a:schemeClr val="tx1"/>
                          </a:solidFill>
                          <a:latin typeface="Times New Roman" panose="02020603050405020304" pitchFamily="18" charset="0"/>
                          <a:cs typeface="Times New Roman" panose="02020603050405020304" pitchFamily="18" charset="0"/>
                        </a:rPr>
                        <a:t>группа</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Численность целевой группы</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Меры предоставляемой поддержки</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gridSpan="3">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Объем расходов, </a:t>
                      </a:r>
                      <a:r>
                        <a:rPr lang="ru-RU" sz="1400" b="1" dirty="0" err="1" smtClean="0">
                          <a:solidFill>
                            <a:schemeClr val="tx1"/>
                          </a:solidFill>
                          <a:latin typeface="Times New Roman" panose="02020603050405020304" pitchFamily="18" charset="0"/>
                          <a:cs typeface="Times New Roman" panose="02020603050405020304" pitchFamily="18" charset="0"/>
                        </a:rPr>
                        <a:t>тыс.руб</a:t>
                      </a:r>
                      <a:r>
                        <a:rPr lang="ru-RU" sz="1400" b="1" dirty="0" smtClean="0">
                          <a:solidFill>
                            <a:schemeClr val="tx1"/>
                          </a:solidFill>
                          <a:latin typeface="Times New Roman" panose="02020603050405020304" pitchFamily="18" charset="0"/>
                          <a:cs typeface="Times New Roman" panose="02020603050405020304" pitchFamily="18" charset="0"/>
                        </a:rPr>
                        <a:t>.</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hMerge="1">
                  <a:txBody>
                    <a:bodyPr/>
                    <a:lstStyle/>
                    <a:p>
                      <a:endParaRPr lang="ru-RU" dirty="0"/>
                    </a:p>
                  </a:txBody>
                  <a:tcPr/>
                </a:tc>
                <a:tc hMerge="1">
                  <a:txBody>
                    <a:bodyPr/>
                    <a:lstStyle/>
                    <a:p>
                      <a:endParaRPr lang="ru-RU" dirty="0"/>
                    </a:p>
                  </a:txBody>
                  <a:tcPr/>
                </a:tc>
              </a:tr>
              <a:tr h="607637">
                <a:tc vMerge="1">
                  <a:txBody>
                    <a:bodyPr/>
                    <a:lstStyle/>
                    <a:p>
                      <a:endParaRPr lang="ru-RU" dirty="0"/>
                    </a:p>
                  </a:txBody>
                  <a:tcPr/>
                </a:tc>
                <a:tc vMerge="1">
                  <a:txBody>
                    <a:bodyPr/>
                    <a:lstStyle/>
                    <a:p>
                      <a:endParaRPr lang="ru-RU" dirty="0"/>
                    </a:p>
                  </a:txBody>
                  <a:tcPr/>
                </a:tc>
                <a:tc vMerge="1">
                  <a:txBody>
                    <a:bodyPr/>
                    <a:lstStyle/>
                    <a:p>
                      <a:endParaRPr lang="ru-RU" dirty="0"/>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2022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2023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2024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965071">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1. Дети-сироты и дети, оставшиеся без попечения родителей</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r>
                        <a:rPr lang="en-US" sz="1200" dirty="0" smtClean="0">
                          <a:latin typeface="Times New Roman" panose="02020603050405020304" pitchFamily="18" charset="0"/>
                          <a:cs typeface="Times New Roman" panose="02020603050405020304" pitchFamily="18" charset="0"/>
                        </a:rPr>
                        <a:t>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Обеспечение жилыми помещениями детей-сирот </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59,9</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1 746,3</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1 746,3</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750611">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2. Молодые семьи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en-US" sz="1200" dirty="0" smtClean="0">
                          <a:latin typeface="Times New Roman" panose="02020603050405020304" pitchFamily="18" charset="0"/>
                          <a:cs typeface="Times New Roman" panose="02020603050405020304" pitchFamily="18" charset="0"/>
                        </a:rPr>
                        <a:t>1</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Предоставление социальных выплат молодым семьям на приобретение жилого помещения</a:t>
                      </a:r>
                      <a:endParaRPr lang="ru-RU" sz="1200" dirty="0" smtClean="0">
                        <a:latin typeface="Times New Roman" panose="02020603050405020304" pitchFamily="18" charset="0"/>
                        <a:cs typeface="Times New Roman" panose="02020603050405020304" pitchFamily="18" charset="0"/>
                      </a:endParaRP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fontAlgn="ctr"/>
                      <a:r>
                        <a:rPr lang="ru-RU" sz="1200" b="0" i="0" u="none" strike="noStrike" dirty="0" smtClean="0">
                          <a:solidFill>
                            <a:schemeClr val="tx1"/>
                          </a:solidFill>
                          <a:effectLst/>
                          <a:latin typeface="Times New Roman"/>
                        </a:rPr>
                        <a:t>437,1</a:t>
                      </a:r>
                      <a:endParaRPr lang="ru-RU" sz="1200" b="0"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solidFill>
                            <a:schemeClr val="tx1"/>
                          </a:solidFill>
                          <a:effectLst/>
                          <a:latin typeface="Times New Roman"/>
                        </a:rPr>
                        <a:t>609,9</a:t>
                      </a:r>
                      <a:endParaRPr lang="ru-RU" sz="1200" b="0"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solidFill>
                            <a:schemeClr val="tx1"/>
                          </a:solidFill>
                          <a:effectLst/>
                          <a:latin typeface="Times New Roman"/>
                        </a:rPr>
                        <a:t>449,9</a:t>
                      </a:r>
                      <a:endParaRPr lang="ru-RU" sz="1200" b="0"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r>
              <a:tr h="965071">
                <a:tc>
                  <a:txBody>
                    <a:bodyPr/>
                    <a:lstStyle/>
                    <a:p>
                      <a:pPr algn="l"/>
                      <a:r>
                        <a:rPr lang="en-US" sz="1200" dirty="0" smtClean="0">
                          <a:latin typeface="Times New Roman" panose="02020603050405020304" pitchFamily="18" charset="0"/>
                          <a:cs typeface="Times New Roman" panose="02020603050405020304" pitchFamily="18" charset="0"/>
                        </a:rPr>
                        <a:t>3</a:t>
                      </a:r>
                      <a:r>
                        <a:rPr lang="ru-RU" sz="1200" dirty="0" smtClean="0">
                          <a:latin typeface="Times New Roman" panose="02020603050405020304" pitchFamily="18" charset="0"/>
                          <a:cs typeface="Times New Roman" panose="02020603050405020304" pitchFamily="18" charset="0"/>
                        </a:rPr>
                        <a:t>. Социально ориентированные некоммерческие организации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с</a:t>
                      </a:r>
                      <a:r>
                        <a:rPr lang="ru-RU" sz="1200" dirty="0" smtClean="0">
                          <a:latin typeface="Times New Roman" panose="02020603050405020304" pitchFamily="18" charset="0"/>
                          <a:cs typeface="Times New Roman" panose="02020603050405020304" pitchFamily="18" charset="0"/>
                        </a:rPr>
                        <a:t>оциально ориентированных некоммерческих организаций</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750611">
                <a:tc>
                  <a:txBody>
                    <a:bodyPr/>
                    <a:lstStyle/>
                    <a:p>
                      <a:pPr algn="l"/>
                      <a:r>
                        <a:rPr lang="en-US" sz="1200" dirty="0" smtClean="0">
                          <a:latin typeface="Times New Roman" panose="02020603050405020304" pitchFamily="18" charset="0"/>
                          <a:cs typeface="Times New Roman" panose="02020603050405020304" pitchFamily="18" charset="0"/>
                        </a:rPr>
                        <a:t>4</a:t>
                      </a:r>
                      <a:r>
                        <a:rPr lang="ru-RU" sz="1200" dirty="0" smtClean="0">
                          <a:latin typeface="Times New Roman" panose="02020603050405020304" pitchFamily="18" charset="0"/>
                          <a:cs typeface="Times New Roman" panose="02020603050405020304" pitchFamily="18" charset="0"/>
                        </a:rPr>
                        <a:t>. Крестьянские (фермерские) хозяйства </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к</a:t>
                      </a:r>
                      <a:r>
                        <a:rPr lang="ru-RU" sz="1200" dirty="0" smtClean="0">
                          <a:latin typeface="Times New Roman" panose="02020603050405020304" pitchFamily="18" charset="0"/>
                          <a:cs typeface="Times New Roman" panose="02020603050405020304" pitchFamily="18" charset="0"/>
                        </a:rPr>
                        <a:t>рестьянских (фермерских) хозяйств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155,7</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155,7</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155,7</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750611">
                <a:tc>
                  <a:txBody>
                    <a:bodyPr/>
                    <a:lstStyle/>
                    <a:p>
                      <a:pPr algn="just"/>
                      <a:r>
                        <a:rPr lang="en-US" sz="1200" dirty="0" smtClean="0">
                          <a:latin typeface="Times New Roman" panose="02020603050405020304" pitchFamily="18" charset="0"/>
                          <a:cs typeface="Times New Roman" panose="02020603050405020304" pitchFamily="18" charset="0"/>
                        </a:rPr>
                        <a:t>5</a:t>
                      </a:r>
                      <a:r>
                        <a:rPr lang="ru-RU" sz="1200" dirty="0" smtClean="0">
                          <a:latin typeface="Times New Roman" panose="02020603050405020304" pitchFamily="18" charset="0"/>
                          <a:cs typeface="Times New Roman" panose="02020603050405020304" pitchFamily="18" charset="0"/>
                        </a:rPr>
                        <a:t>. Учащиеся</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566</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Организация бесплатного горячего питания обучающихся, получающих начальное общее образование</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0,00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0,00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0,00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536151">
                <a:tc>
                  <a:txBody>
                    <a:bodyPr/>
                    <a:lstStyle/>
                    <a:p>
                      <a:pPr algn="just"/>
                      <a:r>
                        <a:rPr lang="en-US" sz="1200" dirty="0" smtClean="0">
                          <a:latin typeface="Times New Roman" panose="02020603050405020304" pitchFamily="18" charset="0"/>
                          <a:cs typeface="Times New Roman" panose="02020603050405020304" pitchFamily="18" charset="0"/>
                        </a:rPr>
                        <a:t>6</a:t>
                      </a:r>
                      <a:r>
                        <a:rPr lang="ru-RU" sz="1200" dirty="0" smtClean="0">
                          <a:latin typeface="Times New Roman" panose="02020603050405020304" pitchFamily="18" charset="0"/>
                          <a:cs typeface="Times New Roman" panose="02020603050405020304" pitchFamily="18" charset="0"/>
                        </a:rPr>
                        <a:t>. Пенсионеры</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55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Выплата пенсий за выслугу лет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8 363,1</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8 363,1</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8 363,1</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bl>
          </a:graphicData>
        </a:graphic>
      </p:graphicFrame>
    </p:spTree>
    <p:extLst>
      <p:ext uri="{BB962C8B-B14F-4D97-AF65-F5344CB8AC3E}">
        <p14:creationId xmlns:p14="http://schemas.microsoft.com/office/powerpoint/2010/main" val="41443469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3727179398"/>
              </p:ext>
            </p:extLst>
          </p:nvPr>
        </p:nvGraphicFramePr>
        <p:xfrm>
          <a:off x="107504" y="534627"/>
          <a:ext cx="8928992" cy="6198415"/>
        </p:xfrm>
        <a:graphic>
          <a:graphicData uri="http://schemas.openxmlformats.org/drawingml/2006/table">
            <a:tbl>
              <a:tblPr firstRow="1" bandRow="1">
                <a:tableStyleId>{5C22544A-7EE6-4342-B048-85BDC9FD1C3A}</a:tableStyleId>
              </a:tblPr>
              <a:tblGrid>
                <a:gridCol w="5544616"/>
                <a:gridCol w="1152128"/>
                <a:gridCol w="1152128"/>
                <a:gridCol w="1080120"/>
              </a:tblGrid>
              <a:tr h="154175">
                <a:tc>
                  <a:txBody>
                    <a:bodyPr/>
                    <a:lstStyle/>
                    <a:p>
                      <a:pPr algn="l" fontAlgn="ct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2023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2024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11603">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«Развитие образования»</a:t>
                      </a:r>
                    </a:p>
                  </a:txBody>
                  <a:tcPr marL="9525" marR="9525" marT="9525" marB="0" anchor="ctr"/>
                </a:tc>
                <a:tc>
                  <a:txBody>
                    <a:bodyPr/>
                    <a:lstStyle/>
                    <a:p>
                      <a:pPr algn="ctr" fontAlgn="ctr"/>
                      <a:r>
                        <a:rPr lang="ru-RU" sz="1200" b="1" i="0" u="none" strike="noStrike">
                          <a:solidFill>
                            <a:srgbClr val="000000"/>
                          </a:solidFill>
                          <a:effectLst/>
                          <a:latin typeface="Times New Roman"/>
                        </a:rPr>
                        <a:t>315 337 148,98</a:t>
                      </a:r>
                    </a:p>
                  </a:txBody>
                  <a:tcPr marL="9525" marR="9525" marT="9525" marB="0" anchor="ctr"/>
                </a:tc>
                <a:tc>
                  <a:txBody>
                    <a:bodyPr/>
                    <a:lstStyle/>
                    <a:p>
                      <a:pPr algn="ctr" fontAlgn="ctr"/>
                      <a:r>
                        <a:rPr lang="ru-RU" sz="1200" b="1" i="0" u="none" strike="noStrike">
                          <a:solidFill>
                            <a:srgbClr val="000000"/>
                          </a:solidFill>
                          <a:effectLst/>
                          <a:latin typeface="Times New Roman"/>
                        </a:rPr>
                        <a:t>314 029 098,74</a:t>
                      </a:r>
                    </a:p>
                  </a:txBody>
                  <a:tcPr marL="9525" marR="9525" marT="9525" marB="0" anchor="ctr"/>
                </a:tc>
                <a:tc>
                  <a:txBody>
                    <a:bodyPr/>
                    <a:lstStyle/>
                    <a:p>
                      <a:pPr algn="ctr" fontAlgn="ctr"/>
                      <a:r>
                        <a:rPr lang="ru-RU" sz="1200" b="1" i="0" u="none" strike="noStrike" dirty="0">
                          <a:solidFill>
                            <a:srgbClr val="000000"/>
                          </a:solidFill>
                          <a:effectLst/>
                          <a:latin typeface="Times New Roman"/>
                        </a:rPr>
                        <a:t>314 829 766,69</a:t>
                      </a:r>
                    </a:p>
                  </a:txBody>
                  <a:tcPr marL="9525" marR="9525" marT="9525" marB="0" anchor="ctr"/>
                </a:tc>
              </a:tr>
              <a:tr h="167437">
                <a:tc>
                  <a:txBody>
                    <a:bodyPr/>
                    <a:lstStyle/>
                    <a:p>
                      <a:pPr algn="l" fontAlgn="ctr"/>
                      <a:r>
                        <a:rPr lang="ru-RU" sz="1200" b="1" i="0" u="none" strike="noStrike">
                          <a:solidFill>
                            <a:srgbClr val="000000"/>
                          </a:solidFill>
                          <a:effectLst/>
                          <a:latin typeface="Times New Roman"/>
                        </a:rPr>
                        <a:t>Подпрограмма 1 «Развитие системы образования»</a:t>
                      </a:r>
                    </a:p>
                  </a:txBody>
                  <a:tcPr marL="9525" marR="9525" marT="9525" marB="0" anchor="ctr"/>
                </a:tc>
                <a:tc>
                  <a:txBody>
                    <a:bodyPr/>
                    <a:lstStyle/>
                    <a:p>
                      <a:pPr algn="ctr" fontAlgn="ctr"/>
                      <a:r>
                        <a:rPr lang="ru-RU" sz="1200" b="1" i="0" u="none" strike="noStrike">
                          <a:solidFill>
                            <a:srgbClr val="000000"/>
                          </a:solidFill>
                          <a:effectLst/>
                          <a:latin typeface="Times New Roman"/>
                        </a:rPr>
                        <a:t>306 735 984,43</a:t>
                      </a:r>
                    </a:p>
                  </a:txBody>
                  <a:tcPr marL="9525" marR="9525" marT="9525" marB="0" anchor="ctr"/>
                </a:tc>
                <a:tc>
                  <a:txBody>
                    <a:bodyPr/>
                    <a:lstStyle/>
                    <a:p>
                      <a:pPr algn="ctr" fontAlgn="ctr"/>
                      <a:r>
                        <a:rPr lang="ru-RU" sz="1200" b="1" i="0" u="none" strike="noStrike">
                          <a:solidFill>
                            <a:srgbClr val="000000"/>
                          </a:solidFill>
                          <a:effectLst/>
                          <a:latin typeface="Times New Roman"/>
                        </a:rPr>
                        <a:t>306 043 915,11</a:t>
                      </a:r>
                    </a:p>
                  </a:txBody>
                  <a:tcPr marL="9525" marR="9525" marT="9525" marB="0" anchor="ctr"/>
                </a:tc>
                <a:tc>
                  <a:txBody>
                    <a:bodyPr/>
                    <a:lstStyle/>
                    <a:p>
                      <a:pPr algn="ctr" fontAlgn="ctr"/>
                      <a:r>
                        <a:rPr lang="ru-RU" sz="1200" b="1" i="0" u="none" strike="noStrike" dirty="0">
                          <a:solidFill>
                            <a:srgbClr val="000000"/>
                          </a:solidFill>
                          <a:effectLst/>
                          <a:latin typeface="Times New Roman"/>
                        </a:rPr>
                        <a:t>306 881 805,28</a:t>
                      </a:r>
                    </a:p>
                  </a:txBody>
                  <a:tcPr marL="9525" marR="9525" marT="9525" marB="0" anchor="ctr"/>
                </a:tc>
              </a:tr>
              <a:tr h="326585">
                <a:tc>
                  <a:txBody>
                    <a:bodyPr/>
                    <a:lstStyle/>
                    <a:p>
                      <a:pPr algn="l" fontAlgn="ctr"/>
                      <a:r>
                        <a:rPr lang="ru-RU" sz="1200" b="0" i="0" u="none" strike="noStrike">
                          <a:solidFill>
                            <a:srgbClr val="000000"/>
                          </a:solidFill>
                          <a:effectLst/>
                          <a:latin typeface="Times New Roman"/>
                        </a:rPr>
                        <a:t>Оказание муниципальных услуг (выполнение работ) дошкольными, образовательными учреждениями, МБОУДО "ЦВР" г.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281 512 772,81</a:t>
                      </a:r>
                    </a:p>
                  </a:txBody>
                  <a:tcPr marL="9525" marR="9525" marT="9525" marB="0" anchor="ctr"/>
                </a:tc>
                <a:tc>
                  <a:txBody>
                    <a:bodyPr/>
                    <a:lstStyle/>
                    <a:p>
                      <a:pPr algn="ctr" fontAlgn="ctr"/>
                      <a:r>
                        <a:rPr lang="ru-RU" sz="1200" b="0" i="0" u="none" strike="noStrike">
                          <a:solidFill>
                            <a:srgbClr val="000000"/>
                          </a:solidFill>
                          <a:effectLst/>
                          <a:latin typeface="Times New Roman"/>
                        </a:rPr>
                        <a:t>281 241 095,26</a:t>
                      </a:r>
                    </a:p>
                  </a:txBody>
                  <a:tcPr marL="9525" marR="9525" marT="9525" marB="0" anchor="ctr"/>
                </a:tc>
                <a:tc>
                  <a:txBody>
                    <a:bodyPr/>
                    <a:lstStyle/>
                    <a:p>
                      <a:pPr algn="ctr" fontAlgn="ctr"/>
                      <a:r>
                        <a:rPr lang="ru-RU" sz="1200" b="0" i="0" u="none" strike="noStrike">
                          <a:solidFill>
                            <a:srgbClr val="000000"/>
                          </a:solidFill>
                          <a:effectLst/>
                          <a:latin typeface="Times New Roman"/>
                        </a:rPr>
                        <a:t>281 658 955,26</a:t>
                      </a:r>
                    </a:p>
                  </a:txBody>
                  <a:tcPr marL="9525" marR="9525" marT="9525" marB="0" anchor="ctr"/>
                </a:tc>
              </a:tr>
              <a:tr h="326585">
                <a:tc>
                  <a:txBody>
                    <a:bodyPr/>
                    <a:lstStyle/>
                    <a:p>
                      <a:pPr algn="l" fontAlgn="ctr"/>
                      <a:r>
                        <a:rPr lang="ru-RU" sz="1200" b="0" i="0" u="none" strike="noStrike">
                          <a:solidFill>
                            <a:srgbClr val="000000"/>
                          </a:solidFill>
                          <a:effectLst/>
                          <a:latin typeface="Times New Roman"/>
                        </a:rPr>
                        <a:t>Обеспечение персонифицированного финансирования дополнительного образования детей</a:t>
                      </a:r>
                    </a:p>
                  </a:txBody>
                  <a:tcPr marL="9525" marR="9525" marT="9525" marB="0" anchor="ctr"/>
                </a:tc>
                <a:tc>
                  <a:txBody>
                    <a:bodyPr/>
                    <a:lstStyle/>
                    <a:p>
                      <a:pPr algn="ctr" fontAlgn="ctr"/>
                      <a:r>
                        <a:rPr lang="ru-RU" sz="1200" b="0" i="0" u="none" strike="noStrike">
                          <a:solidFill>
                            <a:srgbClr val="000000"/>
                          </a:solidFill>
                          <a:effectLst/>
                          <a:latin typeface="Times New Roman"/>
                        </a:rPr>
                        <a:t>1 278 291,42</a:t>
                      </a:r>
                    </a:p>
                  </a:txBody>
                  <a:tcPr marL="9525" marR="9525" marT="9525" marB="0" anchor="ctr"/>
                </a:tc>
                <a:tc>
                  <a:txBody>
                    <a:bodyPr/>
                    <a:lstStyle/>
                    <a:p>
                      <a:pPr algn="ctr" fontAlgn="ctr"/>
                      <a:r>
                        <a:rPr lang="ru-RU" sz="1200" b="0" i="0" u="none" strike="noStrike">
                          <a:solidFill>
                            <a:srgbClr val="000000"/>
                          </a:solidFill>
                          <a:effectLst/>
                          <a:latin typeface="Times New Roman"/>
                        </a:rPr>
                        <a:t>1 278 291,42</a:t>
                      </a:r>
                    </a:p>
                  </a:txBody>
                  <a:tcPr marL="9525" marR="9525" marT="9525" marB="0" anchor="ctr"/>
                </a:tc>
                <a:tc>
                  <a:txBody>
                    <a:bodyPr/>
                    <a:lstStyle/>
                    <a:p>
                      <a:pPr algn="ctr" fontAlgn="ctr"/>
                      <a:r>
                        <a:rPr lang="ru-RU" sz="1200" b="0" i="0" u="none" strike="noStrike">
                          <a:solidFill>
                            <a:srgbClr val="000000"/>
                          </a:solidFill>
                          <a:effectLst/>
                          <a:latin typeface="Times New Roman"/>
                        </a:rPr>
                        <a:t>1 278 291,42</a:t>
                      </a:r>
                    </a:p>
                  </a:txBody>
                  <a:tcPr marL="9525" marR="9525" marT="9525" marB="0" anchor="ctr"/>
                </a:tc>
              </a:tr>
              <a:tr h="644881">
                <a:tc>
                  <a:txBody>
                    <a:bodyPr/>
                    <a:lstStyle/>
                    <a:p>
                      <a:pPr algn="l" fontAlgn="ctr"/>
                      <a:r>
                        <a:rPr lang="ru-RU" sz="1200" b="0" i="0" u="none" strike="noStrike">
                          <a:solidFill>
                            <a:srgbClr val="000000"/>
                          </a:solidFill>
                          <a:effectLst/>
                          <a:latin typeface="Times New Roman"/>
                        </a:rPr>
                        <a:t>Ежемесячное денежное вознаграждение за классное руководство педагогическим работникам муниципальных образовательных организаций, реализующих образовательные программы начального общего, основного общего и среднего общего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a:rPr>
                        <a:t>12 894 300,00</a:t>
                      </a:r>
                    </a:p>
                  </a:txBody>
                  <a:tcPr marL="9525" marR="9525" marT="9525" marB="0" anchor="ctr"/>
                </a:tc>
                <a:tc>
                  <a:txBody>
                    <a:bodyPr/>
                    <a:lstStyle/>
                    <a:p>
                      <a:pPr algn="ctr" fontAlgn="ctr"/>
                      <a:r>
                        <a:rPr lang="ru-RU" sz="1200" b="0" i="0" u="none" strike="noStrike">
                          <a:solidFill>
                            <a:srgbClr val="000000"/>
                          </a:solidFill>
                          <a:effectLst/>
                          <a:latin typeface="Times New Roman"/>
                        </a:rPr>
                        <a:t>12 894 300,00</a:t>
                      </a:r>
                    </a:p>
                  </a:txBody>
                  <a:tcPr marL="9525" marR="9525" marT="9525" marB="0" anchor="ctr"/>
                </a:tc>
                <a:tc>
                  <a:txBody>
                    <a:bodyPr/>
                    <a:lstStyle/>
                    <a:p>
                      <a:pPr algn="ctr" fontAlgn="ctr"/>
                      <a:r>
                        <a:rPr lang="ru-RU" sz="1200" b="0" i="0" u="none" strike="noStrike">
                          <a:solidFill>
                            <a:srgbClr val="000000"/>
                          </a:solidFill>
                          <a:effectLst/>
                          <a:latin typeface="Times New Roman"/>
                        </a:rPr>
                        <a:t>13 093 800,00</a:t>
                      </a:r>
                    </a:p>
                  </a:txBody>
                  <a:tcPr marL="9525" marR="9525" marT="9525" marB="0" anchor="ctr"/>
                </a:tc>
              </a:tr>
              <a:tr h="463451">
                <a:tc>
                  <a:txBody>
                    <a:bodyPr/>
                    <a:lstStyle/>
                    <a:p>
                      <a:pPr algn="l" fontAlgn="ctr"/>
                      <a:r>
                        <a:rPr lang="ru-RU" sz="1200" b="0" i="0" u="none" strike="noStrike" dirty="0">
                          <a:solidFill>
                            <a:srgbClr val="000000"/>
                          </a:solidFill>
                          <a:effectLst/>
                          <a:latin typeface="Times New Roman"/>
                        </a:rPr>
                        <a:t>Предоставление компенсации родителям (законным представителям) платы за присмотр и уход за детьми, посещающими образовательные организации.</a:t>
                      </a:r>
                    </a:p>
                  </a:txBody>
                  <a:tcPr marL="9525" marR="9525" marT="9525" marB="0" anchor="ctr"/>
                </a:tc>
                <a:tc>
                  <a:txBody>
                    <a:bodyPr/>
                    <a:lstStyle/>
                    <a:p>
                      <a:pPr algn="ctr" fontAlgn="ctr"/>
                      <a:r>
                        <a:rPr lang="ru-RU" sz="1200" b="0" i="0" u="none" strike="noStrike">
                          <a:solidFill>
                            <a:srgbClr val="000000"/>
                          </a:solidFill>
                          <a:effectLst/>
                          <a:latin typeface="Times New Roman"/>
                        </a:rPr>
                        <a:t>1 793 600,00</a:t>
                      </a:r>
                    </a:p>
                  </a:txBody>
                  <a:tcPr marL="9525" marR="9525" marT="9525" marB="0" anchor="ctr"/>
                </a:tc>
                <a:tc>
                  <a:txBody>
                    <a:bodyPr/>
                    <a:lstStyle/>
                    <a:p>
                      <a:pPr algn="ctr" fontAlgn="ctr"/>
                      <a:r>
                        <a:rPr lang="ru-RU" sz="1200" b="0" i="0" u="none" strike="noStrike">
                          <a:solidFill>
                            <a:srgbClr val="000000"/>
                          </a:solidFill>
                          <a:effectLst/>
                          <a:latin typeface="Times New Roman"/>
                        </a:rPr>
                        <a:t>1 793 600,00</a:t>
                      </a:r>
                    </a:p>
                  </a:txBody>
                  <a:tcPr marL="9525" marR="9525" marT="9525" marB="0" anchor="ctr"/>
                </a:tc>
                <a:tc>
                  <a:txBody>
                    <a:bodyPr/>
                    <a:lstStyle/>
                    <a:p>
                      <a:pPr algn="ctr" fontAlgn="ctr"/>
                      <a:r>
                        <a:rPr lang="ru-RU" sz="1200" b="0" i="0" u="none" strike="noStrike">
                          <a:solidFill>
                            <a:srgbClr val="000000"/>
                          </a:solidFill>
                          <a:effectLst/>
                          <a:latin typeface="Times New Roman"/>
                        </a:rPr>
                        <a:t>1 793 600,00</a:t>
                      </a:r>
                    </a:p>
                  </a:txBody>
                  <a:tcPr marL="9525" marR="9525" marT="9525" marB="0" anchor="ctr"/>
                </a:tc>
              </a:tr>
              <a:tr h="326585">
                <a:tc>
                  <a:txBody>
                    <a:bodyPr/>
                    <a:lstStyle/>
                    <a:p>
                      <a:pPr algn="l" fontAlgn="ctr"/>
                      <a:r>
                        <a:rPr lang="ru-RU" sz="1200" b="0" i="0" u="none" strike="noStrike">
                          <a:solidFill>
                            <a:srgbClr val="000000"/>
                          </a:solidFill>
                          <a:effectLst/>
                          <a:latin typeface="Times New Roman"/>
                        </a:rPr>
                        <a:t>Предоставление мер социальной поддержки по оплате жилого помещения и коммунальных услуг работникам учреждений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a:rPr>
                        <a:t>665 000,00</a:t>
                      </a:r>
                    </a:p>
                  </a:txBody>
                  <a:tcPr marL="9525" marR="9525" marT="9525" marB="0" anchor="ctr"/>
                </a:tc>
                <a:tc>
                  <a:txBody>
                    <a:bodyPr/>
                    <a:lstStyle/>
                    <a:p>
                      <a:pPr algn="ctr" fontAlgn="ctr"/>
                      <a:r>
                        <a:rPr lang="ru-RU" sz="1200" b="0" i="0" u="none" strike="noStrike">
                          <a:solidFill>
                            <a:srgbClr val="000000"/>
                          </a:solidFill>
                          <a:effectLst/>
                          <a:latin typeface="Times New Roman"/>
                        </a:rPr>
                        <a:t>665 000,00</a:t>
                      </a:r>
                    </a:p>
                  </a:txBody>
                  <a:tcPr marL="9525" marR="9525" marT="9525" marB="0" anchor="ctr"/>
                </a:tc>
                <a:tc>
                  <a:txBody>
                    <a:bodyPr/>
                    <a:lstStyle/>
                    <a:p>
                      <a:pPr algn="ctr" fontAlgn="ctr"/>
                      <a:r>
                        <a:rPr lang="ru-RU" sz="1200" b="0" i="0" u="none" strike="noStrike">
                          <a:solidFill>
                            <a:srgbClr val="000000"/>
                          </a:solidFill>
                          <a:effectLst/>
                          <a:latin typeface="Times New Roman"/>
                        </a:rPr>
                        <a:t>665 000,00</a:t>
                      </a:r>
                    </a:p>
                  </a:txBody>
                  <a:tcPr marL="9525" marR="9525" marT="9525" marB="0" anchor="ctr"/>
                </a:tc>
              </a:tr>
              <a:tr h="326585">
                <a:tc>
                  <a:txBody>
                    <a:bodyPr/>
                    <a:lstStyle/>
                    <a:p>
                      <a:pPr algn="l" fontAlgn="ctr"/>
                      <a:r>
                        <a:rPr lang="ru-RU" sz="1200" b="0" i="0" u="none" strike="noStrike">
                          <a:solidFill>
                            <a:srgbClr val="000000"/>
                          </a:solidFill>
                          <a:effectLst/>
                          <a:latin typeface="Times New Roman"/>
                        </a:rPr>
                        <a:t>Меры социальной поддержки обучающимся, воспитанникам образовательных учреждений</a:t>
                      </a:r>
                    </a:p>
                  </a:txBody>
                  <a:tcPr marL="9525" marR="9525" marT="9525" marB="0" anchor="ctr"/>
                </a:tc>
                <a:tc>
                  <a:txBody>
                    <a:bodyPr/>
                    <a:lstStyle/>
                    <a:p>
                      <a:pPr algn="ctr" fontAlgn="ctr"/>
                      <a:r>
                        <a:rPr lang="ru-RU" sz="1200" b="0" i="0" u="none" strike="noStrike">
                          <a:solidFill>
                            <a:srgbClr val="000000"/>
                          </a:solidFill>
                          <a:effectLst/>
                          <a:latin typeface="Times New Roman"/>
                        </a:rPr>
                        <a:t>8 592 020,20</a:t>
                      </a:r>
                    </a:p>
                  </a:txBody>
                  <a:tcPr marL="9525" marR="9525" marT="9525" marB="0" anchor="ctr"/>
                </a:tc>
                <a:tc>
                  <a:txBody>
                    <a:bodyPr/>
                    <a:lstStyle/>
                    <a:p>
                      <a:pPr algn="ctr" fontAlgn="ctr"/>
                      <a:r>
                        <a:rPr lang="ru-RU" sz="1200" b="0" i="0" u="none" strike="noStrike">
                          <a:solidFill>
                            <a:srgbClr val="000000"/>
                          </a:solidFill>
                          <a:effectLst/>
                          <a:latin typeface="Times New Roman"/>
                        </a:rPr>
                        <a:t>8 171 628,43</a:t>
                      </a:r>
                    </a:p>
                  </a:txBody>
                  <a:tcPr marL="9525" marR="9525" marT="9525" marB="0" anchor="ctr"/>
                </a:tc>
                <a:tc>
                  <a:txBody>
                    <a:bodyPr/>
                    <a:lstStyle/>
                    <a:p>
                      <a:pPr algn="ctr" fontAlgn="ctr"/>
                      <a:r>
                        <a:rPr lang="ru-RU" sz="1200" b="0" i="0" u="none" strike="noStrike">
                          <a:solidFill>
                            <a:srgbClr val="000000"/>
                          </a:solidFill>
                          <a:effectLst/>
                          <a:latin typeface="Times New Roman"/>
                        </a:rPr>
                        <a:t>8 392 158,60</a:t>
                      </a:r>
                    </a:p>
                  </a:txBody>
                  <a:tcPr marL="9525" marR="9525" marT="9525" marB="0" anchor="ctr"/>
                </a:tc>
              </a:tr>
              <a:tr h="224388">
                <a:tc>
                  <a:txBody>
                    <a:bodyPr/>
                    <a:lstStyle/>
                    <a:p>
                      <a:pPr algn="l" fontAlgn="ctr"/>
                      <a:r>
                        <a:rPr lang="ru-RU" sz="1200" b="1" i="0" u="none" strike="noStrike">
                          <a:solidFill>
                            <a:srgbClr val="000000"/>
                          </a:solidFill>
                          <a:effectLst/>
                          <a:latin typeface="Times New Roman"/>
                        </a:rPr>
                        <a:t>Подпрограмма 2 «Дети и молодежь»</a:t>
                      </a:r>
                    </a:p>
                  </a:txBody>
                  <a:tcPr marL="9525" marR="9525" marT="9525" marB="0" anchor="ctr"/>
                </a:tc>
                <a:tc>
                  <a:txBody>
                    <a:bodyPr/>
                    <a:lstStyle/>
                    <a:p>
                      <a:pPr algn="ctr" fontAlgn="ctr"/>
                      <a:r>
                        <a:rPr lang="ru-RU" sz="1200" b="1" i="0" u="none" strike="noStrike">
                          <a:solidFill>
                            <a:srgbClr val="000000"/>
                          </a:solidFill>
                          <a:effectLst/>
                          <a:latin typeface="Times New Roman"/>
                        </a:rPr>
                        <a:t>1 141 166,67</a:t>
                      </a:r>
                    </a:p>
                  </a:txBody>
                  <a:tcPr marL="9525" marR="9525" marT="9525" marB="0" anchor="ctr"/>
                </a:tc>
                <a:tc>
                  <a:txBody>
                    <a:bodyPr/>
                    <a:lstStyle/>
                    <a:p>
                      <a:pPr algn="ctr" fontAlgn="ctr"/>
                      <a:r>
                        <a:rPr lang="ru-RU" sz="1200" b="1" i="0" u="none" strike="noStrike">
                          <a:solidFill>
                            <a:srgbClr val="000000"/>
                          </a:solidFill>
                          <a:effectLst/>
                          <a:latin typeface="Times New Roman"/>
                        </a:rPr>
                        <a:t>1 141 166,67</a:t>
                      </a:r>
                    </a:p>
                  </a:txBody>
                  <a:tcPr marL="9525" marR="9525" marT="9525" marB="0" anchor="ctr"/>
                </a:tc>
                <a:tc>
                  <a:txBody>
                    <a:bodyPr/>
                    <a:lstStyle/>
                    <a:p>
                      <a:pPr algn="ctr" fontAlgn="ctr"/>
                      <a:r>
                        <a:rPr lang="ru-RU" sz="1200" b="1" i="0" u="none" strike="noStrike" dirty="0">
                          <a:solidFill>
                            <a:srgbClr val="000000"/>
                          </a:solidFill>
                          <a:effectLst/>
                          <a:latin typeface="Times New Roman"/>
                        </a:rPr>
                        <a:t>1 141 166,67</a:t>
                      </a:r>
                    </a:p>
                  </a:txBody>
                  <a:tcPr marL="9525" marR="9525" marT="9525" marB="0" anchor="ctr"/>
                </a:tc>
              </a:tr>
              <a:tr h="326585">
                <a:tc>
                  <a:txBody>
                    <a:bodyPr/>
                    <a:lstStyle/>
                    <a:p>
                      <a:pPr algn="l" fontAlgn="ctr"/>
                      <a:r>
                        <a:rPr lang="ru-RU" sz="1200" b="0" i="0" u="none" strike="noStrike">
                          <a:solidFill>
                            <a:srgbClr val="000000"/>
                          </a:solidFill>
                          <a:effectLst/>
                          <a:latin typeface="Times New Roman"/>
                        </a:rPr>
                        <a:t>Формирование системы мер, направленных на профилактику негативных тенденций в подростковой и молодежной сфере</a:t>
                      </a:r>
                    </a:p>
                  </a:txBody>
                  <a:tcPr marL="9525" marR="9525" marT="9525" marB="0" anchor="ctr"/>
                </a:tc>
                <a:tc>
                  <a:txBody>
                    <a:bodyPr/>
                    <a:lstStyle/>
                    <a:p>
                      <a:pPr algn="ctr" fontAlgn="ctr"/>
                      <a:r>
                        <a:rPr lang="ru-RU" sz="1200" b="0" i="0" u="none" strike="noStrike">
                          <a:solidFill>
                            <a:srgbClr val="000000"/>
                          </a:solidFill>
                          <a:effectLst/>
                          <a:latin typeface="Times New Roman"/>
                        </a:rPr>
                        <a:t>180 000,00</a:t>
                      </a:r>
                    </a:p>
                  </a:txBody>
                  <a:tcPr marL="9525" marR="9525" marT="9525" marB="0" anchor="ctr"/>
                </a:tc>
                <a:tc>
                  <a:txBody>
                    <a:bodyPr/>
                    <a:lstStyle/>
                    <a:p>
                      <a:pPr algn="ctr" fontAlgn="ctr"/>
                      <a:r>
                        <a:rPr lang="ru-RU" sz="1200" b="0" i="0" u="none" strike="noStrike">
                          <a:solidFill>
                            <a:srgbClr val="000000"/>
                          </a:solidFill>
                          <a:effectLst/>
                          <a:latin typeface="Times New Roman"/>
                        </a:rPr>
                        <a:t>180 000,00</a:t>
                      </a:r>
                    </a:p>
                  </a:txBody>
                  <a:tcPr marL="9525" marR="9525" marT="9525" marB="0" anchor="ctr"/>
                </a:tc>
                <a:tc>
                  <a:txBody>
                    <a:bodyPr/>
                    <a:lstStyle/>
                    <a:p>
                      <a:pPr algn="ctr" fontAlgn="ctr"/>
                      <a:r>
                        <a:rPr lang="ru-RU" sz="1200" b="0" i="0" u="none" strike="noStrike">
                          <a:solidFill>
                            <a:srgbClr val="000000"/>
                          </a:solidFill>
                          <a:effectLst/>
                          <a:latin typeface="Times New Roman"/>
                        </a:rPr>
                        <a:t>180 000,00</a:t>
                      </a:r>
                    </a:p>
                  </a:txBody>
                  <a:tcPr marL="9525" marR="9525" marT="9525" marB="0" anchor="ctr"/>
                </a:tc>
              </a:tr>
              <a:tr h="348051">
                <a:tc>
                  <a:txBody>
                    <a:bodyPr/>
                    <a:lstStyle/>
                    <a:p>
                      <a:pPr algn="l" fontAlgn="ctr"/>
                      <a:r>
                        <a:rPr lang="ru-RU" sz="1200" b="0" i="0" u="none" strike="noStrike">
                          <a:solidFill>
                            <a:srgbClr val="000000"/>
                          </a:solidFill>
                          <a:effectLst/>
                          <a:latin typeface="Times New Roman"/>
                        </a:rPr>
                        <a:t>Осуществление процесса оздоровления и отдыха детей</a:t>
                      </a:r>
                    </a:p>
                  </a:txBody>
                  <a:tcPr marL="9525" marR="9525" marT="9525" marB="0" anchor="ctr"/>
                </a:tc>
                <a:tc>
                  <a:txBody>
                    <a:bodyPr/>
                    <a:lstStyle/>
                    <a:p>
                      <a:pPr algn="ctr" fontAlgn="ctr"/>
                      <a:r>
                        <a:rPr lang="ru-RU" sz="1200" b="0" i="0" u="none" strike="noStrike">
                          <a:solidFill>
                            <a:srgbClr val="000000"/>
                          </a:solidFill>
                          <a:effectLst/>
                          <a:latin typeface="Times New Roman"/>
                        </a:rPr>
                        <a:t>961 166,67</a:t>
                      </a:r>
                    </a:p>
                  </a:txBody>
                  <a:tcPr marL="9525" marR="9525" marT="9525" marB="0" anchor="ctr"/>
                </a:tc>
                <a:tc>
                  <a:txBody>
                    <a:bodyPr/>
                    <a:lstStyle/>
                    <a:p>
                      <a:pPr algn="ctr" fontAlgn="ctr"/>
                      <a:r>
                        <a:rPr lang="ru-RU" sz="1200" b="0" i="0" u="none" strike="noStrike">
                          <a:solidFill>
                            <a:srgbClr val="000000"/>
                          </a:solidFill>
                          <a:effectLst/>
                          <a:latin typeface="Times New Roman"/>
                        </a:rPr>
                        <a:t>961 166,67</a:t>
                      </a:r>
                    </a:p>
                  </a:txBody>
                  <a:tcPr marL="9525" marR="9525" marT="9525" marB="0" anchor="ctr"/>
                </a:tc>
                <a:tc>
                  <a:txBody>
                    <a:bodyPr/>
                    <a:lstStyle/>
                    <a:p>
                      <a:pPr algn="ctr" fontAlgn="ctr"/>
                      <a:r>
                        <a:rPr lang="ru-RU" sz="1200" b="0" i="0" u="none" strike="noStrike">
                          <a:solidFill>
                            <a:srgbClr val="000000"/>
                          </a:solidFill>
                          <a:effectLst/>
                          <a:latin typeface="Times New Roman"/>
                        </a:rPr>
                        <a:t>961 166,67</a:t>
                      </a:r>
                    </a:p>
                  </a:txBody>
                  <a:tcPr marL="9525" marR="9525" marT="9525" marB="0" anchor="ctr"/>
                </a:tc>
              </a:tr>
              <a:tr h="326585">
                <a:tc>
                  <a:txBody>
                    <a:bodyPr/>
                    <a:lstStyle/>
                    <a:p>
                      <a:pPr algn="l" fontAlgn="ctr"/>
                      <a:r>
                        <a:rPr lang="ru-RU" sz="1200" b="1" i="0" u="none" strike="noStrike">
                          <a:solidFill>
                            <a:srgbClr val="000000"/>
                          </a:solidFill>
                          <a:effectLst/>
                          <a:latin typeface="Times New Roman"/>
                        </a:rPr>
                        <a:t>Подпрограмма 3 «Строительство, ремонт, капитальный ремонт и реконструкция зданий и помещений образовательных учреждений»</a:t>
                      </a:r>
                    </a:p>
                  </a:txBody>
                  <a:tcPr marL="9525" marR="9525" marT="9525" marB="0" anchor="ctr"/>
                </a:tc>
                <a:tc>
                  <a:txBody>
                    <a:bodyPr/>
                    <a:lstStyle/>
                    <a:p>
                      <a:pPr algn="ctr" fontAlgn="ctr"/>
                      <a:r>
                        <a:rPr lang="ru-RU" sz="1200" b="1" i="0" u="none" strike="noStrike">
                          <a:solidFill>
                            <a:srgbClr val="000000"/>
                          </a:solidFill>
                          <a:effectLst/>
                          <a:latin typeface="Times New Roman"/>
                        </a:rPr>
                        <a:t>1 468 890,89</a:t>
                      </a:r>
                    </a:p>
                  </a:txBody>
                  <a:tcPr marL="9525" marR="9525" marT="9525" marB="0" anchor="ctr"/>
                </a:tc>
                <a:tc>
                  <a:txBody>
                    <a:bodyPr/>
                    <a:lstStyle/>
                    <a:p>
                      <a:pPr algn="ctr" fontAlgn="ctr"/>
                      <a:r>
                        <a:rPr lang="ru-RU" sz="1200" b="1" i="0" u="none" strike="noStrike">
                          <a:solidFill>
                            <a:srgbClr val="000000"/>
                          </a:solidFill>
                          <a:effectLst/>
                          <a:latin typeface="Times New Roman"/>
                        </a:rPr>
                        <a:t>1 406 000,00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1 341 777,78</a:t>
                      </a:r>
                    </a:p>
                  </a:txBody>
                  <a:tcPr marL="9525" marR="9525" marT="9525" marB="0" anchor="ctr"/>
                </a:tc>
              </a:tr>
              <a:tr h="326585">
                <a:tc>
                  <a:txBody>
                    <a:bodyPr/>
                    <a:lstStyle/>
                    <a:p>
                      <a:pPr algn="l" fontAlgn="ctr"/>
                      <a:r>
                        <a:rPr lang="ru-RU" sz="1200" b="0" i="0" u="none" strike="noStrike">
                          <a:solidFill>
                            <a:srgbClr val="000000"/>
                          </a:solidFill>
                          <a:effectLst/>
                          <a:latin typeface="Times New Roman"/>
                        </a:rPr>
                        <a:t>Выполнение работ по ремонту, капитальному ремонту, реконструкции зданий, помещений учреждений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a:rPr>
                        <a:t>1 368 888,89</a:t>
                      </a:r>
                    </a:p>
                  </a:txBody>
                  <a:tcPr marL="9525" marR="9525" marT="9525" marB="0" anchor="ctr"/>
                </a:tc>
                <a:tc>
                  <a:txBody>
                    <a:bodyPr/>
                    <a:lstStyle/>
                    <a:p>
                      <a:pPr algn="ctr" fontAlgn="ctr"/>
                      <a:r>
                        <a:rPr lang="ru-RU" sz="1200" b="0" i="0" u="none" strike="noStrike">
                          <a:solidFill>
                            <a:srgbClr val="000000"/>
                          </a:solidFill>
                          <a:effectLst/>
                          <a:latin typeface="Times New Roman"/>
                        </a:rPr>
                        <a:t>1 406 000,00</a:t>
                      </a:r>
                    </a:p>
                  </a:txBody>
                  <a:tcPr marL="9525" marR="9525" marT="9525" marB="0" anchor="ctr"/>
                </a:tc>
                <a:tc>
                  <a:txBody>
                    <a:bodyPr/>
                    <a:lstStyle/>
                    <a:p>
                      <a:pPr algn="ctr" fontAlgn="ctr"/>
                      <a:r>
                        <a:rPr lang="ru-RU" sz="1200" b="0" i="0" u="none" strike="noStrike">
                          <a:solidFill>
                            <a:srgbClr val="000000"/>
                          </a:solidFill>
                          <a:effectLst/>
                          <a:latin typeface="Times New Roman"/>
                        </a:rPr>
                        <a:t>1 341 777,78</a:t>
                      </a:r>
                    </a:p>
                  </a:txBody>
                  <a:tcPr marL="9525" marR="9525" marT="9525" marB="0" anchor="ctr"/>
                </a:tc>
              </a:tr>
              <a:tr h="326585">
                <a:tc>
                  <a:txBody>
                    <a:bodyPr/>
                    <a:lstStyle/>
                    <a:p>
                      <a:pPr algn="l" fontAlgn="ctr"/>
                      <a:r>
                        <a:rPr lang="ru-RU" sz="1200" b="0" i="0" u="none" strike="noStrike">
                          <a:solidFill>
                            <a:srgbClr val="000000"/>
                          </a:solidFill>
                          <a:effectLst/>
                          <a:latin typeface="Times New Roman"/>
                        </a:rPr>
                        <a:t>Реализация народных проектов в рамках проекта "Народный бюджет" в сфере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a:rPr>
                        <a:t>100 002,00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11603">
                <a:tc>
                  <a:txBody>
                    <a:bodyPr/>
                    <a:lstStyle/>
                    <a:p>
                      <a:pPr algn="l" fontAlgn="ctr"/>
                      <a:r>
                        <a:rPr lang="ru-RU" sz="1200" b="1" i="0" u="none" strike="noStrike">
                          <a:solidFill>
                            <a:srgbClr val="000000"/>
                          </a:solidFill>
                          <a:effectLst/>
                          <a:latin typeface="Times New Roman"/>
                        </a:rPr>
                        <a:t>Подпрограмма 4 «Обеспечение реализации муниципальной программы»</a:t>
                      </a:r>
                    </a:p>
                  </a:txBody>
                  <a:tcPr marL="9525" marR="9525" marT="9525" marB="0" anchor="ctr"/>
                </a:tc>
                <a:tc>
                  <a:txBody>
                    <a:bodyPr/>
                    <a:lstStyle/>
                    <a:p>
                      <a:pPr algn="ctr" fontAlgn="ctr"/>
                      <a:r>
                        <a:rPr lang="ru-RU" sz="1200" b="1" i="0" u="none" strike="noStrike">
                          <a:solidFill>
                            <a:srgbClr val="000000"/>
                          </a:solidFill>
                          <a:effectLst/>
                          <a:latin typeface="Times New Roman"/>
                        </a:rPr>
                        <a:t>5 991 106,99</a:t>
                      </a:r>
                    </a:p>
                  </a:txBody>
                  <a:tcPr marL="9525" marR="9525" marT="9525" marB="0" anchor="ctr"/>
                </a:tc>
                <a:tc>
                  <a:txBody>
                    <a:bodyPr/>
                    <a:lstStyle/>
                    <a:p>
                      <a:pPr algn="ctr" fontAlgn="ctr"/>
                      <a:r>
                        <a:rPr lang="ru-RU" sz="1200" b="1" i="0" u="none" strike="noStrike">
                          <a:solidFill>
                            <a:srgbClr val="000000"/>
                          </a:solidFill>
                          <a:effectLst/>
                          <a:latin typeface="Times New Roman"/>
                        </a:rPr>
                        <a:t>5 438 016,96</a:t>
                      </a:r>
                    </a:p>
                  </a:txBody>
                  <a:tcPr marL="9525" marR="9525" marT="9525" marB="0" anchor="ctr"/>
                </a:tc>
                <a:tc>
                  <a:txBody>
                    <a:bodyPr/>
                    <a:lstStyle/>
                    <a:p>
                      <a:pPr algn="ctr" fontAlgn="ctr"/>
                      <a:r>
                        <a:rPr lang="ru-RU" sz="1200" b="1" i="0" u="none" strike="noStrike" dirty="0">
                          <a:solidFill>
                            <a:srgbClr val="000000"/>
                          </a:solidFill>
                          <a:effectLst/>
                          <a:latin typeface="Times New Roman"/>
                        </a:rPr>
                        <a:t>5 465 016,96</a:t>
                      </a:r>
                    </a:p>
                  </a:txBody>
                  <a:tcPr marL="9525" marR="9525" marT="9525" marB="0" anchor="ctr"/>
                </a:tc>
              </a:tr>
              <a:tr h="362742">
                <a:tc>
                  <a:txBody>
                    <a:bodyPr/>
                    <a:lstStyle/>
                    <a:p>
                      <a:pPr algn="l" fontAlgn="ctr"/>
                      <a:r>
                        <a:rPr lang="ru-RU" sz="1200" b="0" i="0" u="none" strike="noStrike" dirty="0">
                          <a:solidFill>
                            <a:srgbClr val="000000"/>
                          </a:solidFill>
                          <a:effectLst/>
                          <a:latin typeface="Times New Roman"/>
                        </a:rPr>
                        <a:t>Руководство и управление в сфере образования на муниципальном </a:t>
                      </a:r>
                      <a:r>
                        <a:rPr lang="ru-RU" sz="1200" b="0" i="0" u="none" strike="noStrike" dirty="0" smtClean="0">
                          <a:solidFill>
                            <a:srgbClr val="000000"/>
                          </a:solidFill>
                          <a:effectLst/>
                          <a:latin typeface="Times New Roman"/>
                        </a:rPr>
                        <a:t>уровне</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a:solidFill>
                            <a:srgbClr val="000000"/>
                          </a:solidFill>
                          <a:effectLst/>
                          <a:latin typeface="Times New Roman"/>
                        </a:rPr>
                        <a:t>5 991 106,99</a:t>
                      </a:r>
                    </a:p>
                  </a:txBody>
                  <a:tcPr marL="9525" marR="9525" marT="9525" marB="0" anchor="ctr"/>
                </a:tc>
                <a:tc>
                  <a:txBody>
                    <a:bodyPr/>
                    <a:lstStyle/>
                    <a:p>
                      <a:pPr algn="ctr" fontAlgn="ctr"/>
                      <a:r>
                        <a:rPr lang="ru-RU" sz="1200" b="0" i="0" u="none" strike="noStrike">
                          <a:solidFill>
                            <a:srgbClr val="000000"/>
                          </a:solidFill>
                          <a:effectLst/>
                          <a:latin typeface="Times New Roman"/>
                        </a:rPr>
                        <a:t>5 438 016,96</a:t>
                      </a:r>
                    </a:p>
                  </a:txBody>
                  <a:tcPr marL="9525" marR="9525" marT="9525" marB="0" anchor="ctr"/>
                </a:tc>
                <a:tc>
                  <a:txBody>
                    <a:bodyPr/>
                    <a:lstStyle/>
                    <a:p>
                      <a:pPr algn="ctr" fontAlgn="ctr"/>
                      <a:r>
                        <a:rPr lang="ru-RU" sz="1200" b="0" i="0" u="none" strike="noStrike" dirty="0">
                          <a:solidFill>
                            <a:srgbClr val="000000"/>
                          </a:solidFill>
                          <a:effectLst/>
                          <a:latin typeface="Times New Roman"/>
                        </a:rPr>
                        <a:t>5 465 016,96</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CustomShape 1"/>
          <p:cNvSpPr/>
          <p:nvPr/>
        </p:nvSpPr>
        <p:spPr>
          <a:xfrm>
            <a:off x="242176" y="447090"/>
            <a:ext cx="8794320" cy="1469742"/>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00"/>
                </a:solidFill>
                <a:latin typeface="Arial"/>
                <a:ea typeface="Microsoft YaHei"/>
              </a:rPr>
              <a:t> </a:t>
            </a: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доступности, качества и эффективности системы образования городского округа «Вуктыл» с учетом потребностей граждан, общества, муниципального образования городского округа «Вуктыл».</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r>
              <a:rPr lang="ru-RU" sz="1100" b="1" strike="noStrike" spc="-1" dirty="0" smtClean="0">
                <a:solidFill>
                  <a:srgbClr val="0000FF"/>
                </a:solidFill>
                <a:latin typeface="Times New Roman" panose="02020603050405020304" pitchFamily="18" charset="0"/>
                <a:ea typeface="Microsoft YaHei"/>
                <a:cs typeface="Times New Roman" panose="02020603050405020304" pitchFamily="18" charset="0"/>
              </a:rPr>
              <a:t>: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1)  Обеспечение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доступности  и   улучшения качества   образовательных услуг,  соответствующих  требованиям  и потребностям граждан;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2</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обеспечения гражданского, духовного, культурного становления и самореализации детей и молодежи, включение их в социально активные формы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деятельности; 3</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улучшение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технического состояния зданий и помещений образовательных  учреждений;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4)  обеспечение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реализации подпрограмм, основных мероприятий муниципальной программы в соответствии с установленными сроками и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задачами</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1" spc="-1" dirty="0" smtClean="0">
              <a:solidFill>
                <a:srgbClr val="000000"/>
              </a:solidFill>
              <a:latin typeface="Times New Roman" panose="02020603050405020304" pitchFamily="18" charset="0"/>
              <a:ea typeface="Microsoft YaHei"/>
              <a:cs typeface="Times New Roman" panose="02020603050405020304" pitchFamily="18" charset="0"/>
            </a:endParaRPr>
          </a:p>
          <a:p>
            <a:pPr algn="just">
              <a:lnSpc>
                <a:spcPct val="100000"/>
              </a:lnSpc>
            </a:pP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В ГО </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«Вуктыл» осуществляют деятельность  10 </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учреждений</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 из них: 5 дошкольных учреждений, 3 общеобразовательных учреждения, 1 учреждение дополнительного образования. Уполномоченным органом по обеспечению деятельности указанных учреждений является  </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УО администрации </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ГО «Вуктыл».     </a:t>
            </a:r>
            <a:endParaRPr lang="ru-RU" sz="1100" spc="-1" dirty="0">
              <a:latin typeface="Times New Roman" panose="02020603050405020304" pitchFamily="18" charset="0"/>
              <a:cs typeface="Times New Roman" panose="02020603050405020304" pitchFamily="18" charset="0"/>
            </a:endParaRPr>
          </a:p>
          <a:p>
            <a:pPr algn="just">
              <a:lnSpc>
                <a:spcPct val="100000"/>
              </a:lnSpc>
            </a:pPr>
            <a:endPar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just">
              <a:lnSpc>
                <a:spcPct val="100000"/>
              </a:lnSpc>
            </a:pPr>
            <a:endParaRPr lang="ru-RU" sz="1100" b="0" strike="noStrike" spc="-1" dirty="0">
              <a:latin typeface="Times New Roman" panose="02020603050405020304" pitchFamily="18" charset="0"/>
              <a:cs typeface="Times New Roman" panose="02020603050405020304" pitchFamily="18" charset="0"/>
            </a:endParaRPr>
          </a:p>
        </p:txBody>
      </p:sp>
      <p:sp>
        <p:nvSpPr>
          <p:cNvPr id="498" name="CustomShape 2"/>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00" name="TextShape 3"/>
          <p:cNvSpPr txBox="1"/>
          <p:nvPr/>
        </p:nvSpPr>
        <p:spPr>
          <a:xfrm>
            <a:off x="1331640" y="6062266"/>
            <a:ext cx="3936264" cy="790516"/>
          </a:xfrm>
          <a:prstGeom prst="rect">
            <a:avLst/>
          </a:prstGeom>
          <a:noFill/>
          <a:ln>
            <a:noFill/>
          </a:ln>
        </p:spPr>
        <p:txBody>
          <a:bodyPr lIns="90000" tIns="45000" rIns="90000" bIns="45000"/>
          <a:lstStyle/>
          <a:p>
            <a:pPr algn="ctr">
              <a:lnSpc>
                <a:spcPct val="100000"/>
              </a:lnSpc>
            </a:pPr>
            <a:r>
              <a:rPr lang="ru-RU" sz="1400" b="1" i="1" strike="noStrike" spc="-1" dirty="0">
                <a:solidFill>
                  <a:srgbClr val="ED1C24"/>
                </a:solidFill>
                <a:latin typeface="Times New Roman"/>
                <a:ea typeface="Microsoft YaHei"/>
              </a:rPr>
              <a:t>Доля расходов на реализацию программы в расходах бюджета, %</a:t>
            </a:r>
            <a:endParaRPr lang="ru-RU" sz="1400" b="0" strike="noStrike" spc="-1" dirty="0">
              <a:latin typeface="Arial"/>
            </a:endParaRPr>
          </a:p>
        </p:txBody>
      </p:sp>
      <p:sp>
        <p:nvSpPr>
          <p:cNvPr id="9"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graphicFrame>
        <p:nvGraphicFramePr>
          <p:cNvPr id="11" name="Диаграмма 10"/>
          <p:cNvGraphicFramePr/>
          <p:nvPr>
            <p:extLst>
              <p:ext uri="{D42A27DB-BD31-4B8C-83A1-F6EECF244321}">
                <p14:modId xmlns:p14="http://schemas.microsoft.com/office/powerpoint/2010/main" val="768643015"/>
              </p:ext>
            </p:extLst>
          </p:nvPr>
        </p:nvGraphicFramePr>
        <p:xfrm>
          <a:off x="5003252" y="5918062"/>
          <a:ext cx="3744416" cy="8108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Table 2"/>
          <p:cNvGraphicFramePr/>
          <p:nvPr>
            <p:extLst>
              <p:ext uri="{D42A27DB-BD31-4B8C-83A1-F6EECF244321}">
                <p14:modId xmlns:p14="http://schemas.microsoft.com/office/powerpoint/2010/main" val="330026217"/>
              </p:ext>
            </p:extLst>
          </p:nvPr>
        </p:nvGraphicFramePr>
        <p:xfrm>
          <a:off x="143508" y="2348880"/>
          <a:ext cx="8856983" cy="3535680"/>
        </p:xfrm>
        <a:graphic>
          <a:graphicData uri="http://schemas.openxmlformats.org/drawingml/2006/table">
            <a:tbl>
              <a:tblPr/>
              <a:tblGrid>
                <a:gridCol w="3233006"/>
                <a:gridCol w="813997"/>
                <a:gridCol w="739997"/>
                <a:gridCol w="591998"/>
                <a:gridCol w="665997"/>
                <a:gridCol w="813997"/>
                <a:gridCol w="665997"/>
                <a:gridCol w="665997"/>
                <a:gridCol w="665997"/>
              </a:tblGrid>
              <a:tr h="502262">
                <a:tc>
                  <a:txBody>
                    <a:bodyPr/>
                    <a:lstStyle/>
                    <a:p>
                      <a:pPr algn="ctr"/>
                      <a:r>
                        <a:rPr lang="ru-RU" sz="11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9999FF"/>
                    </a:solidFill>
                  </a:tcPr>
                </a:tc>
                <a:tc>
                  <a:txBody>
                    <a:bodyPr/>
                    <a:lstStyle/>
                    <a:p>
                      <a:pPr algn="ctr"/>
                      <a:r>
                        <a:rPr lang="ru-RU" sz="1100" b="1" strike="noStrike" spc="-1" dirty="0">
                          <a:latin typeface="Times New Roman" panose="02020603050405020304" pitchFamily="18" charset="0"/>
                          <a:ea typeface="Times New Roman"/>
                          <a:cs typeface="Times New Roman" panose="02020603050405020304" pitchFamily="18" charset="0"/>
                        </a:rPr>
                        <a:t>Ед.   </a:t>
                      </a:r>
                      <a:r>
                        <a:rPr sz="1100" dirty="0">
                          <a:latin typeface="Times New Roman" panose="02020603050405020304" pitchFamily="18" charset="0"/>
                          <a:cs typeface="Times New Roman" panose="02020603050405020304" pitchFamily="18" charset="0"/>
                        </a:rPr>
                        <a:t/>
                      </a:r>
                      <a:br>
                        <a:rPr sz="1100" dirty="0">
                          <a:latin typeface="Times New Roman" panose="02020603050405020304" pitchFamily="18" charset="0"/>
                          <a:cs typeface="Times New Roman" panose="02020603050405020304" pitchFamily="18" charset="0"/>
                        </a:rPr>
                      </a:br>
                      <a:r>
                        <a:rPr lang="ru-RU" sz="1100" b="1" strike="noStrike" spc="-1" dirty="0">
                          <a:latin typeface="Times New Roman" panose="02020603050405020304" pitchFamily="18" charset="0"/>
                          <a:ea typeface="Times New Roman"/>
                          <a:cs typeface="Times New Roman" panose="02020603050405020304" pitchFamily="18" charset="0"/>
                        </a:rPr>
                        <a:t>измерения</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2019</a:t>
                      </a:r>
                    </a:p>
                    <a:p>
                      <a:pPr algn="ctr">
                        <a:spcAft>
                          <a:spcPts val="0"/>
                        </a:spcAft>
                      </a:pPr>
                      <a:r>
                        <a:rPr lang="ru-RU" sz="1100" b="1" kern="100" dirty="0">
                          <a:effectLst/>
                          <a:latin typeface="Times New Roman"/>
                          <a:ea typeface="Times New Roman"/>
                        </a:rPr>
                        <a:t>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2020 </a:t>
                      </a:r>
                    </a:p>
                    <a:p>
                      <a:pPr algn="ctr">
                        <a:spcAft>
                          <a:spcPts val="0"/>
                        </a:spcAft>
                      </a:pPr>
                      <a:r>
                        <a:rPr lang="ru-RU" sz="1100" b="1" kern="100"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2021 </a:t>
                      </a:r>
                    </a:p>
                    <a:p>
                      <a:pPr algn="ctr">
                        <a:spcAft>
                          <a:spcPts val="0"/>
                        </a:spcAft>
                      </a:pPr>
                      <a:r>
                        <a:rPr lang="ru-RU" sz="1100" b="1" kern="100"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2022 </a:t>
                      </a:r>
                    </a:p>
                    <a:p>
                      <a:pPr algn="ctr">
                        <a:spcAft>
                          <a:spcPts val="0"/>
                        </a:spcAft>
                      </a:pPr>
                      <a:r>
                        <a:rPr lang="ru-RU" sz="1100" b="1" kern="100"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2023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2024 год</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2025 год</a:t>
                      </a:r>
                    </a:p>
                  </a:txBody>
                  <a:tcPr marL="47625" marR="47625"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r>
              <a:tr h="218935">
                <a:tc gridSpan="9">
                  <a:txBody>
                    <a:bodyPr/>
                    <a:lstStyle/>
                    <a:p>
                      <a:pPr marL="259200" indent="-129600" algn="ctr"/>
                      <a:r>
                        <a:rPr lang="ru-RU" sz="1100" b="1" strike="noStrike" spc="-1" dirty="0">
                          <a:latin typeface="Times New Roman" panose="02020603050405020304" pitchFamily="18" charset="0"/>
                          <a:cs typeface="Times New Roman" panose="02020603050405020304" pitchFamily="18" charset="0"/>
                        </a:rPr>
                        <a:t>                                             Муниципальная программа «Развитие образования»</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200"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hMerge="1">
                  <a:txBody>
                    <a:bodyPr/>
                    <a:lstStyle/>
                    <a:p>
                      <a:endParaRPr lang="ru-RU"/>
                    </a:p>
                  </a:txBody>
                  <a:tcPr/>
                </a:tc>
                <a:tc hMerge="1">
                  <a:txBody>
                    <a:bodyPr/>
                    <a:lstStyle/>
                    <a:p>
                      <a:endParaRPr lang="ru-RU" sz="12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849982">
                <a:tc>
                  <a:txBody>
                    <a:bodyPr/>
                    <a:lstStyle/>
                    <a:p>
                      <a:pPr algn="just">
                        <a:spcAft>
                          <a:spcPts val="0"/>
                        </a:spcAft>
                      </a:pPr>
                      <a:r>
                        <a:rPr lang="ru-RU" sz="1100" kern="100" dirty="0">
                          <a:solidFill>
                            <a:srgbClr val="111111"/>
                          </a:solidFill>
                          <a:effectLst/>
                          <a:latin typeface="Times New Roman" panose="02020603050405020304" pitchFamily="18" charset="0"/>
                          <a:ea typeface="SimSun"/>
                          <a:cs typeface="Times New Roman" panose="02020603050405020304" pitchFamily="18" charset="0"/>
                        </a:rPr>
                        <a:t>Доля обучающихся в </a:t>
                      </a:r>
                      <a:r>
                        <a:rPr lang="ru-RU" sz="1100" kern="100" dirty="0" smtClean="0">
                          <a:solidFill>
                            <a:srgbClr val="111111"/>
                          </a:solidFill>
                          <a:effectLst/>
                          <a:latin typeface="Times New Roman" panose="02020603050405020304" pitchFamily="18" charset="0"/>
                          <a:ea typeface="SimSun"/>
                          <a:cs typeface="Times New Roman" panose="02020603050405020304" pitchFamily="18" charset="0"/>
                        </a:rPr>
                        <a:t>государственных (муниципальных) </a:t>
                      </a:r>
                      <a:r>
                        <a:rPr lang="ru-RU" sz="1100" kern="100" dirty="0">
                          <a:solidFill>
                            <a:srgbClr val="111111"/>
                          </a:solidFill>
                          <a:effectLst/>
                          <a:latin typeface="Times New Roman" panose="02020603050405020304" pitchFamily="18" charset="0"/>
                          <a:ea typeface="SimSun"/>
                          <a:cs typeface="Times New Roman" panose="02020603050405020304" pitchFamily="18" charset="0"/>
                        </a:rPr>
                        <a:t>общеобразовательных организациях, занимающихся в одну смену, в общей численности  обучающихся в государственных (муниципальных) общеобразовательных организациях</a:t>
                      </a:r>
                      <a:endParaRPr lang="ru-RU" sz="1100" kern="100" dirty="0">
                        <a:effectLst/>
                        <a:latin typeface="Times New Roman" panose="02020603050405020304" pitchFamily="18" charset="0"/>
                        <a:ea typeface="SimSun"/>
                        <a:cs typeface="Times New Roman" panose="02020603050405020304" pitchFamily="18" charset="0"/>
                      </a:endParaRP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pPr algn="ctr"/>
                      <a:r>
                        <a:rPr lang="ru-RU" sz="1100" b="0" strike="noStrike" spc="-1" dirty="0" smtClean="0">
                          <a:latin typeface="Times New Roman" panose="02020603050405020304" pitchFamily="18" charset="0"/>
                          <a:cs typeface="Times New Roman" panose="02020603050405020304" pitchFamily="18" charset="0"/>
                        </a:rPr>
                        <a:t>процент</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 -</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 -</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r h="708318">
                <a:tc>
                  <a:txBody>
                    <a:bodyPr/>
                    <a:lstStyle/>
                    <a:p>
                      <a:pPr algn="just">
                        <a:spcAft>
                          <a:spcPts val="0"/>
                        </a:spcAft>
                      </a:pPr>
                      <a:r>
                        <a:rPr lang="ru-RU" sz="1100" kern="100" dirty="0">
                          <a:effectLst/>
                          <a:latin typeface="Times New Roman" panose="02020603050405020304" pitchFamily="18" charset="0"/>
                          <a:ea typeface="Times New Roman"/>
                          <a:cs typeface="Times New Roman" panose="02020603050405020304" pitchFamily="18" charset="0"/>
                        </a:rPr>
                        <a:t>Удельный вес детей в возрасте от 3 до 7 лет, охваченных дошкольным образованием, в общей численности детей в возрасте от 3 до 7 лет, находящихся в очереди на получение дошкольного образования</a:t>
                      </a: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CCCCFF"/>
                    </a:solidFill>
                  </a:tcPr>
                </a:tc>
                <a:tc>
                  <a:txBody>
                    <a:bodyPr/>
                    <a:lstStyle/>
                    <a:p>
                      <a:pPr algn="ctr"/>
                      <a:r>
                        <a:rPr lang="ru-RU" sz="1100" b="0" strike="noStrike" spc="-1" dirty="0">
                          <a:latin typeface="Times New Roman" panose="02020603050405020304" pitchFamily="18" charset="0"/>
                          <a:ea typeface="Times New Roman"/>
                          <a:cs typeface="Times New Roman" panose="02020603050405020304" pitchFamily="18" charset="0"/>
                        </a:rPr>
                        <a:t>процент</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283327">
                <a:tc>
                  <a:txBody>
                    <a:bodyPr/>
                    <a:lstStyle/>
                    <a:p>
                      <a:pPr algn="just">
                        <a:spcAft>
                          <a:spcPts val="0"/>
                        </a:spcAft>
                        <a:tabLst>
                          <a:tab pos="201295" algn="l"/>
                          <a:tab pos="304165" algn="l"/>
                        </a:tabLst>
                      </a:pPr>
                      <a:r>
                        <a:rPr lang="ru-RU" sz="1100" kern="100" dirty="0">
                          <a:effectLst/>
                          <a:latin typeface="Times New Roman" panose="02020603050405020304" pitchFamily="18" charset="0"/>
                          <a:ea typeface="SimSun"/>
                          <a:cs typeface="Times New Roman" panose="02020603050405020304" pitchFamily="18" charset="0"/>
                        </a:rPr>
                        <a:t>Доля детей в возрасте от 5 лет до 18 лет, охваченных дополнительным образованием </a:t>
                      </a:r>
                    </a:p>
                  </a:txBody>
                  <a:tcPr marL="47625" marR="47625"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100" b="0" strike="noStrike" spc="-1" dirty="0">
                          <a:latin typeface="Times New Roman" panose="02020603050405020304" pitchFamily="18" charset="0"/>
                          <a:ea typeface="Times New Roman"/>
                          <a:cs typeface="Times New Roman" panose="02020603050405020304" pitchFamily="18" charset="0"/>
                        </a:rPr>
                        <a:t>процент</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70,5</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70,7</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70,7</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solidFill>
                            <a:srgbClr val="1C1C1C"/>
                          </a:solidFill>
                          <a:effectLst/>
                          <a:latin typeface="Times New Roman"/>
                          <a:ea typeface="Times New Roman"/>
                        </a:rPr>
                        <a:t>70,7</a:t>
                      </a:r>
                      <a:endParaRPr lang="ru-RU" sz="1100"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70,7</a:t>
                      </a:r>
                      <a:endParaRPr lang="ru-RU" sz="1100" kern="100">
                        <a:effectLst/>
                        <a:latin typeface="Times New Roman"/>
                        <a:ea typeface="Times New Roman"/>
                      </a:endParaRPr>
                    </a:p>
                  </a:txBody>
                  <a:tcPr marL="47625" marR="47625"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r h="424991">
                <a:tc>
                  <a:txBody>
                    <a:bodyPr/>
                    <a:lstStyle/>
                    <a:p>
                      <a:pPr algn="just">
                        <a:spcAft>
                          <a:spcPts val="0"/>
                        </a:spcAft>
                        <a:tabLst>
                          <a:tab pos="201295" algn="l"/>
                          <a:tab pos="304165" algn="l"/>
                        </a:tabLst>
                      </a:pPr>
                      <a:r>
                        <a:rPr kumimoji="0" lang="ru-RU" sz="1100" kern="1200" dirty="0" smtClean="0">
                          <a:solidFill>
                            <a:schemeClr val="tx1"/>
                          </a:solidFill>
                          <a:effectLst/>
                          <a:latin typeface="Times New Roman" panose="02020603050405020304" pitchFamily="18" charset="0"/>
                          <a:ea typeface="+mn-ea"/>
                          <a:cs typeface="Times New Roman" panose="02020603050405020304" pitchFamily="18" charset="0"/>
                        </a:rPr>
                        <a:t>Доля муниципальных общеобразовательных учреждений, здания  которых  находятся в аварийном состоянии </a:t>
                      </a:r>
                      <a:endParaRPr lang="ru-RU" sz="1100" kern="100" dirty="0">
                        <a:effectLst/>
                        <a:latin typeface="Times New Roman" panose="02020603050405020304" pitchFamily="18" charset="0"/>
                        <a:ea typeface="SimSun"/>
                        <a:cs typeface="Times New Roman" panose="02020603050405020304" pitchFamily="18" charset="0"/>
                      </a:endParaRPr>
                    </a:p>
                  </a:txBody>
                  <a:tcPr marL="4762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0" strike="noStrike" spc="-1" dirty="0" smtClean="0">
                          <a:latin typeface="Times New Roman" panose="02020603050405020304" pitchFamily="18" charset="0"/>
                          <a:ea typeface="Times New Roman"/>
                          <a:cs typeface="Times New Roman" panose="02020603050405020304" pitchFamily="18" charset="0"/>
                        </a:rPr>
                        <a:t>процент</a:t>
                      </a:r>
                      <a:endParaRPr lang="ru-RU" sz="1100" b="0" strike="noStrike" spc="-1" dirty="0" smtClean="0">
                        <a:latin typeface="Times New Roman" panose="02020603050405020304" pitchFamily="18" charset="0"/>
                        <a:cs typeface="Times New Roman" panose="02020603050405020304" pitchFamily="18" charset="0"/>
                      </a:endParaRPr>
                    </a:p>
                    <a:p>
                      <a:pPr algn="ct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25</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solidFill>
                            <a:srgbClr val="1C1C1C"/>
                          </a:solidFill>
                          <a:effectLst/>
                          <a:latin typeface="Times New Roman"/>
                          <a:ea typeface="Times New Roman"/>
                        </a:rPr>
                        <a:t>0</a:t>
                      </a:r>
                      <a:endParaRPr lang="ru-RU" sz="1100"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solidFill>
                            <a:srgbClr val="1C1C1C"/>
                          </a:solidFill>
                          <a:effectLst/>
                          <a:latin typeface="Times New Roman"/>
                          <a:ea typeface="Times New Roman"/>
                        </a:rPr>
                        <a:t>0</a:t>
                      </a:r>
                      <a:endParaRPr lang="ru-RU" sz="1100"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bl>
          </a:graphicData>
        </a:graphic>
      </p:graphicFrame>
      <p:sp>
        <p:nvSpPr>
          <p:cNvPr id="13" name="TextShape 3"/>
          <p:cNvSpPr txBox="1"/>
          <p:nvPr/>
        </p:nvSpPr>
        <p:spPr>
          <a:xfrm>
            <a:off x="4283968" y="1916832"/>
            <a:ext cx="5436392" cy="412210"/>
          </a:xfrm>
          <a:prstGeom prst="rect">
            <a:avLst/>
          </a:prstGeom>
          <a:noFill/>
          <a:ln>
            <a:noFill/>
          </a:ln>
        </p:spPr>
        <p:txBody>
          <a:bodyPr lIns="90000" tIns="45000" rIns="90000" bIns="45000"/>
          <a:lstStyle/>
          <a:p>
            <a:pPr algn="ctr"/>
            <a:endParaRPr lang="ru-RU" sz="1100" b="1" i="1" strike="noStrike" spc="-1" dirty="0" smtClean="0">
              <a:solidFill>
                <a:srgbClr val="000000"/>
              </a:solidFill>
              <a:latin typeface="Times New Roman" panose="02020603050405020304" pitchFamily="18" charset="0"/>
              <a:cs typeface="Times New Roman" panose="02020603050405020304" pitchFamily="18" charset="0"/>
            </a:endParaRPr>
          </a:p>
          <a:p>
            <a:pPr algn="ctr"/>
            <a:r>
              <a:rPr lang="ru-RU" sz="1200" b="1" i="1" strike="noStrike" spc="-1" dirty="0" smtClean="0">
                <a:solidFill>
                  <a:srgbClr val="FF0000"/>
                </a:solidFill>
                <a:latin typeface="Times New Roman" panose="02020603050405020304" pitchFamily="18" charset="0"/>
                <a:cs typeface="Times New Roman" panose="02020603050405020304" pitchFamily="18" charset="0"/>
              </a:rPr>
              <a:t>Основные </a:t>
            </a:r>
            <a:r>
              <a:rPr lang="ru-RU" sz="1200" b="1" i="1" strike="noStrike" spc="-1" dirty="0">
                <a:solidFill>
                  <a:srgbClr val="FF0000"/>
                </a:solidFill>
                <a:latin typeface="Times New Roman" panose="02020603050405020304" pitchFamily="18" charset="0"/>
                <a:cs typeface="Times New Roman" panose="02020603050405020304" pitchFamily="18" charset="0"/>
              </a:rPr>
              <a:t>целевые </a:t>
            </a:r>
            <a:r>
              <a:rPr lang="ru-RU" sz="1200" b="1" i="1" strike="noStrike" spc="-1" dirty="0" smtClean="0">
                <a:solidFill>
                  <a:srgbClr val="FF0000"/>
                </a:solidFill>
                <a:latin typeface="Times New Roman" panose="02020603050405020304" pitchFamily="18" charset="0"/>
                <a:cs typeface="Times New Roman" panose="02020603050405020304" pitchFamily="18" charset="0"/>
              </a:rPr>
              <a:t>индикаторами  муниципальной </a:t>
            </a:r>
            <a:r>
              <a:rPr lang="ru-RU" sz="1200" b="1" i="1" strike="noStrike" spc="-1" dirty="0">
                <a:solidFill>
                  <a:srgbClr val="FF0000"/>
                </a:solidFill>
                <a:latin typeface="Times New Roman" panose="02020603050405020304" pitchFamily="18" charset="0"/>
                <a:cs typeface="Times New Roman" panose="02020603050405020304" pitchFamily="18" charset="0"/>
              </a:rPr>
              <a:t>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12" name="Заголовок 1"/>
          <p:cNvSpPr txBox="1">
            <a:spLocks/>
          </p:cNvSpPr>
          <p:nvPr/>
        </p:nvSpPr>
        <p:spPr>
          <a:xfrm>
            <a:off x="0" y="3852"/>
            <a:ext cx="9144000" cy="40081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3"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4049642920"/>
              </p:ext>
            </p:extLst>
          </p:nvPr>
        </p:nvGraphicFramePr>
        <p:xfrm>
          <a:off x="132692" y="1196752"/>
          <a:ext cx="8957128" cy="5438172"/>
        </p:xfrm>
        <a:graphic>
          <a:graphicData uri="http://schemas.openxmlformats.org/drawingml/2006/table">
            <a:tbl>
              <a:tblPr firstRow="1" bandRow="1">
                <a:tableStyleId>{F5AB1C69-6EDB-4FF4-983F-18BD219EF322}</a:tableStyleId>
              </a:tblPr>
              <a:tblGrid>
                <a:gridCol w="5866680"/>
                <a:gridCol w="1080120"/>
                <a:gridCol w="1008112"/>
                <a:gridCol w="1002216"/>
              </a:tblGrid>
              <a:tr h="324206">
                <a:tc>
                  <a:txBody>
                    <a:bodyPr/>
                    <a:lstStyle/>
                    <a:p>
                      <a:endParaRPr lang="ru-RU" sz="11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2022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2023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2024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r>
              <a:tr h="240770">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«Развитие культуры»</a:t>
                      </a:r>
                    </a:p>
                  </a:txBody>
                  <a:tcPr marL="9525" marR="9525" marT="9525" marB="0" anchor="ctr"/>
                </a:tc>
                <a:tc>
                  <a:txBody>
                    <a:bodyPr/>
                    <a:lstStyle/>
                    <a:p>
                      <a:pPr algn="ctr" fontAlgn="ctr"/>
                      <a:r>
                        <a:rPr lang="ru-RU" sz="1200" b="1" i="0" u="none" strike="noStrike">
                          <a:solidFill>
                            <a:srgbClr val="000000"/>
                          </a:solidFill>
                          <a:effectLst/>
                          <a:latin typeface="Times New Roman"/>
                        </a:rPr>
                        <a:t>73 165 434,36</a:t>
                      </a:r>
                    </a:p>
                  </a:txBody>
                  <a:tcPr marL="9525" marR="9525" marT="9525" marB="0" anchor="ctr"/>
                </a:tc>
                <a:tc>
                  <a:txBody>
                    <a:bodyPr/>
                    <a:lstStyle/>
                    <a:p>
                      <a:pPr algn="ctr" fontAlgn="ctr"/>
                      <a:r>
                        <a:rPr lang="ru-RU" sz="1200" b="1" i="0" u="none" strike="noStrike">
                          <a:solidFill>
                            <a:srgbClr val="000000"/>
                          </a:solidFill>
                          <a:effectLst/>
                          <a:latin typeface="Times New Roman"/>
                        </a:rPr>
                        <a:t>67 128 293,90</a:t>
                      </a:r>
                    </a:p>
                  </a:txBody>
                  <a:tcPr marL="9525" marR="9525" marT="9525" marB="0" anchor="ctr"/>
                </a:tc>
                <a:tc>
                  <a:txBody>
                    <a:bodyPr/>
                    <a:lstStyle/>
                    <a:p>
                      <a:pPr algn="ctr" fontAlgn="ctr"/>
                      <a:r>
                        <a:rPr lang="ru-RU" sz="1200" b="1" i="0" u="none" strike="noStrike" dirty="0">
                          <a:solidFill>
                            <a:srgbClr val="000000"/>
                          </a:solidFill>
                          <a:effectLst/>
                          <a:latin typeface="Times New Roman"/>
                        </a:rPr>
                        <a:t>67 323 863,90</a:t>
                      </a:r>
                    </a:p>
                  </a:txBody>
                  <a:tcPr marL="9525" marR="9525" marT="9525" marB="0" anchor="ctr"/>
                </a:tc>
              </a:tr>
              <a:tr h="469621">
                <a:tc>
                  <a:txBody>
                    <a:bodyPr/>
                    <a:lstStyle/>
                    <a:p>
                      <a:pPr algn="l" fontAlgn="ctr"/>
                      <a:r>
                        <a:rPr lang="ru-RU" sz="1200" b="1" i="0" u="none" strike="noStrike">
                          <a:solidFill>
                            <a:srgbClr val="000000"/>
                          </a:solidFill>
                          <a:effectLst/>
                          <a:latin typeface="Times New Roman"/>
                        </a:rPr>
                        <a:t>Подпрограмма 1«Развитие системы культуры и дополнительного образования сферы культуры»</a:t>
                      </a:r>
                    </a:p>
                  </a:txBody>
                  <a:tcPr marL="9525" marR="9525" marT="9525" marB="0" anchor="ctr"/>
                </a:tc>
                <a:tc>
                  <a:txBody>
                    <a:bodyPr/>
                    <a:lstStyle/>
                    <a:p>
                      <a:pPr algn="ctr" fontAlgn="ctr"/>
                      <a:r>
                        <a:rPr lang="ru-RU" sz="1200" b="1" i="0" u="none" strike="noStrike">
                          <a:solidFill>
                            <a:srgbClr val="000000"/>
                          </a:solidFill>
                          <a:effectLst/>
                          <a:latin typeface="Times New Roman"/>
                        </a:rPr>
                        <a:t>73 132 034,36</a:t>
                      </a:r>
                    </a:p>
                  </a:txBody>
                  <a:tcPr marL="9525" marR="9525" marT="9525" marB="0" anchor="ctr"/>
                </a:tc>
                <a:tc>
                  <a:txBody>
                    <a:bodyPr/>
                    <a:lstStyle/>
                    <a:p>
                      <a:pPr algn="ctr" fontAlgn="ctr"/>
                      <a:r>
                        <a:rPr lang="ru-RU" sz="1200" b="1" i="0" u="none" strike="noStrike">
                          <a:solidFill>
                            <a:srgbClr val="000000"/>
                          </a:solidFill>
                          <a:effectLst/>
                          <a:latin typeface="Times New Roman"/>
                        </a:rPr>
                        <a:t>67 128 293,90</a:t>
                      </a:r>
                    </a:p>
                  </a:txBody>
                  <a:tcPr marL="9525" marR="9525" marT="9525" marB="0" anchor="ctr"/>
                </a:tc>
                <a:tc>
                  <a:txBody>
                    <a:bodyPr/>
                    <a:lstStyle/>
                    <a:p>
                      <a:pPr algn="ctr" fontAlgn="ctr"/>
                      <a:r>
                        <a:rPr lang="ru-RU" sz="1200" b="1" i="0" u="none" strike="noStrike" dirty="0">
                          <a:solidFill>
                            <a:srgbClr val="000000"/>
                          </a:solidFill>
                          <a:effectLst/>
                          <a:latin typeface="Times New Roman"/>
                        </a:rPr>
                        <a:t>67 323 863,90</a:t>
                      </a:r>
                    </a:p>
                  </a:txBody>
                  <a:tcPr marL="9525" marR="9525" marT="9525" marB="0" anchor="ctr"/>
                </a:tc>
              </a:tr>
              <a:tr h="240770">
                <a:tc>
                  <a:txBody>
                    <a:bodyPr/>
                    <a:lstStyle/>
                    <a:p>
                      <a:pPr algn="l" fontAlgn="ctr"/>
                      <a:r>
                        <a:rPr lang="ru-RU" sz="1200" b="0" i="0" u="none" strike="noStrike">
                          <a:solidFill>
                            <a:srgbClr val="000000"/>
                          </a:solidFill>
                          <a:effectLst/>
                          <a:latin typeface="Times New Roman"/>
                        </a:rPr>
                        <a:t>Выполнение учреждениями культуры муниципальных заданий</a:t>
                      </a:r>
                    </a:p>
                  </a:txBody>
                  <a:tcPr marL="9525" marR="9525" marT="9525" marB="0" anchor="ctr"/>
                </a:tc>
                <a:tc>
                  <a:txBody>
                    <a:bodyPr/>
                    <a:lstStyle/>
                    <a:p>
                      <a:pPr algn="ctr" fontAlgn="ctr"/>
                      <a:r>
                        <a:rPr lang="ru-RU" sz="1200" b="0" i="0" u="none" strike="noStrike">
                          <a:solidFill>
                            <a:srgbClr val="000000"/>
                          </a:solidFill>
                          <a:effectLst/>
                          <a:latin typeface="Times New Roman"/>
                        </a:rPr>
                        <a:t>72 170 931,20</a:t>
                      </a:r>
                    </a:p>
                  </a:txBody>
                  <a:tcPr marL="9525" marR="9525" marT="9525" marB="0" anchor="ctr"/>
                </a:tc>
                <a:tc>
                  <a:txBody>
                    <a:bodyPr/>
                    <a:lstStyle/>
                    <a:p>
                      <a:pPr algn="ctr" fontAlgn="ctr"/>
                      <a:r>
                        <a:rPr lang="ru-RU" sz="1200" b="0" i="0" u="none" strike="noStrike">
                          <a:solidFill>
                            <a:srgbClr val="000000"/>
                          </a:solidFill>
                          <a:effectLst/>
                          <a:latin typeface="Times New Roman"/>
                        </a:rPr>
                        <a:t>66 648 453,90</a:t>
                      </a:r>
                    </a:p>
                  </a:txBody>
                  <a:tcPr marL="9525" marR="9525" marT="9525" marB="0" anchor="ctr"/>
                </a:tc>
                <a:tc>
                  <a:txBody>
                    <a:bodyPr/>
                    <a:lstStyle/>
                    <a:p>
                      <a:pPr algn="ctr" fontAlgn="ctr"/>
                      <a:r>
                        <a:rPr lang="ru-RU" sz="1200" b="0" i="0" u="none" strike="noStrike">
                          <a:solidFill>
                            <a:srgbClr val="000000"/>
                          </a:solidFill>
                          <a:effectLst/>
                          <a:latin typeface="Times New Roman"/>
                        </a:rPr>
                        <a:t>66 844 023,90</a:t>
                      </a:r>
                    </a:p>
                  </a:txBody>
                  <a:tcPr marL="9525" marR="9525" marT="9525" marB="0" anchor="ctr"/>
                </a:tc>
              </a:tr>
              <a:tr h="698472">
                <a:tc>
                  <a:txBody>
                    <a:bodyPr/>
                    <a:lstStyle/>
                    <a:p>
                      <a:pPr algn="l" fontAlgn="ctr"/>
                      <a:r>
                        <a:rPr lang="ru-RU" sz="1200" b="0" i="0" u="none" strike="noStrike">
                          <a:solidFill>
                            <a:srgbClr val="000000"/>
                          </a:solidFill>
                          <a:effectLst/>
                          <a:latin typeface="Times New Roman"/>
                        </a:rPr>
                        <a:t>Организация и проведение мероприятий, посвящённых профессиональным, календарным, традиционным, обрядовым, религиозным праздникам, юбилейным датам и так далее</a:t>
                      </a:r>
                    </a:p>
                  </a:txBody>
                  <a:tcPr marL="9525" marR="9525" marT="9525" marB="0" anchor="ctr"/>
                </a:tc>
                <a:tc>
                  <a:txBody>
                    <a:bodyPr/>
                    <a:lstStyle/>
                    <a:p>
                      <a:pPr algn="ctr" fontAlgn="ctr"/>
                      <a:r>
                        <a:rPr lang="ru-RU" sz="1200" b="0" i="0" u="none" strike="noStrike">
                          <a:solidFill>
                            <a:srgbClr val="000000"/>
                          </a:solidFill>
                          <a:effectLst/>
                          <a:latin typeface="Times New Roman"/>
                        </a:rPr>
                        <a:t>255 200,00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698472">
                <a:tc>
                  <a:txBody>
                    <a:bodyPr/>
                    <a:lstStyle/>
                    <a:p>
                      <a:pPr algn="l" fontAlgn="ctr"/>
                      <a:r>
                        <a:rPr lang="ru-RU" sz="1200" b="0" i="0" u="none" strike="noStrike">
                          <a:solidFill>
                            <a:srgbClr val="000000"/>
                          </a:solidFill>
                          <a:effectLst/>
                          <a:latin typeface="Times New Roman"/>
                        </a:rPr>
                        <a:t>Проведение и участие в районных республиканских, межрегиональных, всероссийских конкурсах исполнительского мастерства, художественной самодеятельности, конкурсах и выставках художников, семинаров, конференций, круглых столов и так далее</a:t>
                      </a:r>
                    </a:p>
                  </a:txBody>
                  <a:tcPr marL="9525" marR="9525" marT="9525" marB="0" anchor="ctr"/>
                </a:tc>
                <a:tc>
                  <a:txBody>
                    <a:bodyPr/>
                    <a:lstStyle/>
                    <a:p>
                      <a:pPr algn="ctr" fontAlgn="ctr"/>
                      <a:r>
                        <a:rPr lang="ru-RU" sz="1200" b="0" i="0" u="none" strike="noStrike">
                          <a:solidFill>
                            <a:srgbClr val="000000"/>
                          </a:solidFill>
                          <a:effectLst/>
                          <a:latin typeface="Times New Roman"/>
                        </a:rPr>
                        <a:t>180 000,00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r>
              <a:tr h="646607">
                <a:tc>
                  <a:txBody>
                    <a:bodyPr/>
                    <a:lstStyle/>
                    <a:p>
                      <a:pPr algn="l" fontAlgn="ctr"/>
                      <a:r>
                        <a:rPr lang="ru-RU" sz="1200" b="0" i="0" u="none" strike="noStrike">
                          <a:solidFill>
                            <a:srgbClr val="000000"/>
                          </a:solidFill>
                          <a:effectLst/>
                          <a:latin typeface="Times New Roman"/>
                        </a:rPr>
                        <a:t>Комплектование документных и книжных фондов</a:t>
                      </a:r>
                    </a:p>
                  </a:txBody>
                  <a:tcPr marL="9525" marR="9525" marT="9525" marB="0" anchor="ctr"/>
                </a:tc>
                <a:tc>
                  <a:txBody>
                    <a:bodyPr/>
                    <a:lstStyle/>
                    <a:p>
                      <a:pPr algn="ctr" fontAlgn="ctr"/>
                      <a:r>
                        <a:rPr lang="ru-RU" sz="1200" b="0" i="0" u="none" strike="noStrike">
                          <a:solidFill>
                            <a:srgbClr val="000000"/>
                          </a:solidFill>
                          <a:effectLst/>
                          <a:latin typeface="Times New Roman"/>
                        </a:rPr>
                        <a:t>135 540,00</a:t>
                      </a:r>
                    </a:p>
                  </a:txBody>
                  <a:tcPr marL="9525" marR="9525" marT="9525" marB="0" anchor="ctr"/>
                </a:tc>
                <a:tc>
                  <a:txBody>
                    <a:bodyPr/>
                    <a:lstStyle/>
                    <a:p>
                      <a:pPr algn="ctr" fontAlgn="ctr"/>
                      <a:r>
                        <a:rPr lang="ru-RU" sz="1200" b="0" i="0" u="none" strike="noStrike">
                          <a:solidFill>
                            <a:srgbClr val="000000"/>
                          </a:solidFill>
                          <a:effectLst/>
                          <a:latin typeface="Times New Roman"/>
                        </a:rPr>
                        <a:t>44 840,00</a:t>
                      </a:r>
                    </a:p>
                  </a:txBody>
                  <a:tcPr marL="9525" marR="9525" marT="9525" marB="0" anchor="ctr"/>
                </a:tc>
                <a:tc>
                  <a:txBody>
                    <a:bodyPr/>
                    <a:lstStyle/>
                    <a:p>
                      <a:pPr algn="ctr" fontAlgn="ctr"/>
                      <a:r>
                        <a:rPr lang="ru-RU" sz="1200" b="0" i="0" u="none" strike="noStrike">
                          <a:solidFill>
                            <a:srgbClr val="000000"/>
                          </a:solidFill>
                          <a:effectLst/>
                          <a:latin typeface="Times New Roman"/>
                        </a:rPr>
                        <a:t>44 840,00</a:t>
                      </a:r>
                    </a:p>
                  </a:txBody>
                  <a:tcPr marL="9525" marR="9525" marT="9525" marB="0" anchor="ctr"/>
                </a:tc>
              </a:tr>
              <a:tr h="469621">
                <a:tc>
                  <a:txBody>
                    <a:bodyPr/>
                    <a:lstStyle/>
                    <a:p>
                      <a:pPr algn="l" fontAlgn="ctr"/>
                      <a:r>
                        <a:rPr lang="ru-RU" sz="1200" b="0" i="0" u="none" strike="noStrike">
                          <a:solidFill>
                            <a:srgbClr val="000000"/>
                          </a:solidFill>
                          <a:effectLst/>
                          <a:latin typeface="Times New Roman"/>
                        </a:rPr>
                        <a:t>Предоставление льгот по оплате ЖКУ специалистам дополнительного образования в сфере культуры, работающим и проживающим в сельских населённых пунктах</a:t>
                      </a:r>
                    </a:p>
                  </a:txBody>
                  <a:tcPr marL="9525" marR="9525" marT="9525" marB="0" anchor="ctr"/>
                </a:tc>
                <a:tc>
                  <a:txBody>
                    <a:bodyPr/>
                    <a:lstStyle/>
                    <a:p>
                      <a:pPr algn="ctr" fontAlgn="ctr"/>
                      <a:r>
                        <a:rPr lang="ru-RU" sz="1200" b="0" i="0" u="none" strike="noStrike">
                          <a:solidFill>
                            <a:srgbClr val="000000"/>
                          </a:solidFill>
                          <a:effectLst/>
                          <a:latin typeface="Times New Roman"/>
                        </a:rPr>
                        <a:t>135 000,00</a:t>
                      </a:r>
                    </a:p>
                  </a:txBody>
                  <a:tcPr marL="9525" marR="9525" marT="9525" marB="0" anchor="ctr"/>
                </a:tc>
                <a:tc>
                  <a:txBody>
                    <a:bodyPr/>
                    <a:lstStyle/>
                    <a:p>
                      <a:pPr algn="ctr" fontAlgn="ctr"/>
                      <a:r>
                        <a:rPr lang="ru-RU" sz="1200" b="0" i="0" u="none" strike="noStrike">
                          <a:solidFill>
                            <a:srgbClr val="000000"/>
                          </a:solidFill>
                          <a:effectLst/>
                          <a:latin typeface="Times New Roman"/>
                        </a:rPr>
                        <a:t>135 000,00</a:t>
                      </a:r>
                    </a:p>
                  </a:txBody>
                  <a:tcPr marL="9525" marR="9525" marT="9525" marB="0" anchor="ctr"/>
                </a:tc>
                <a:tc>
                  <a:txBody>
                    <a:bodyPr/>
                    <a:lstStyle/>
                    <a:p>
                      <a:pPr algn="ctr" fontAlgn="ctr"/>
                      <a:r>
                        <a:rPr lang="ru-RU" sz="1200" b="0" i="0" u="none" strike="noStrike">
                          <a:solidFill>
                            <a:srgbClr val="000000"/>
                          </a:solidFill>
                          <a:effectLst/>
                          <a:latin typeface="Times New Roman"/>
                        </a:rPr>
                        <a:t>135 000,00</a:t>
                      </a:r>
                    </a:p>
                  </a:txBody>
                  <a:tcPr marL="9525" marR="9525" marT="9525" marB="0" anchor="ctr"/>
                </a:tc>
              </a:tr>
              <a:tr h="469621">
                <a:tc>
                  <a:txBody>
                    <a:bodyPr/>
                    <a:lstStyle/>
                    <a:p>
                      <a:pPr algn="l" fontAlgn="ctr"/>
                      <a:r>
                        <a:rPr lang="ru-RU" sz="1200" b="0" i="0" u="none" strike="noStrike">
                          <a:solidFill>
                            <a:srgbClr val="000000"/>
                          </a:solidFill>
                          <a:effectLst/>
                          <a:latin typeface="Times New Roman"/>
                        </a:rPr>
                        <a:t>Реализация социально-значимых проектов в рамках «Народный бюджет» в сфере культуры</a:t>
                      </a:r>
                    </a:p>
                  </a:txBody>
                  <a:tcPr marL="9525" marR="9525" marT="9525" marB="0" anchor="ctr"/>
                </a:tc>
                <a:tc>
                  <a:txBody>
                    <a:bodyPr/>
                    <a:lstStyle/>
                    <a:p>
                      <a:pPr algn="ctr" fontAlgn="ctr"/>
                      <a:r>
                        <a:rPr lang="ru-RU" sz="1200" b="0" i="0" u="none" strike="noStrike">
                          <a:solidFill>
                            <a:srgbClr val="000000"/>
                          </a:solidFill>
                          <a:effectLst/>
                          <a:latin typeface="Times New Roman"/>
                        </a:rPr>
                        <a:t>200 100,00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469621">
                <a:tc>
                  <a:txBody>
                    <a:bodyPr/>
                    <a:lstStyle/>
                    <a:p>
                      <a:pPr algn="l" fontAlgn="t"/>
                      <a:r>
                        <a:rPr lang="ru-RU" sz="1200" b="0" i="0" u="none" strike="noStrike">
                          <a:solidFill>
                            <a:srgbClr val="000000"/>
                          </a:solidFill>
                          <a:effectLst/>
                          <a:latin typeface="Times New Roman"/>
                        </a:rPr>
                        <a:t>Поддержка отрасли культуры в рамках Федерального проекта "Творческие люди"</a:t>
                      </a:r>
                    </a:p>
                  </a:txBody>
                  <a:tcPr marL="9525" marR="9525" marT="9525" marB="0"/>
                </a:tc>
                <a:tc>
                  <a:txBody>
                    <a:bodyPr/>
                    <a:lstStyle/>
                    <a:p>
                      <a:pPr algn="ctr" fontAlgn="ctr"/>
                      <a:r>
                        <a:rPr lang="ru-RU" sz="1200" b="0" i="0" u="none" strike="noStrike">
                          <a:solidFill>
                            <a:srgbClr val="000000"/>
                          </a:solidFill>
                          <a:effectLst/>
                          <a:latin typeface="Times New Roman"/>
                        </a:rPr>
                        <a:t>55 263,16</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469621">
                <a:tc>
                  <a:txBody>
                    <a:bodyPr/>
                    <a:lstStyle/>
                    <a:p>
                      <a:pPr algn="l" fontAlgn="ctr"/>
                      <a:r>
                        <a:rPr lang="ru-RU" sz="1200" b="1" i="0" u="none" strike="noStrike">
                          <a:solidFill>
                            <a:srgbClr val="000000"/>
                          </a:solidFill>
                          <a:effectLst/>
                          <a:latin typeface="Times New Roman"/>
                        </a:rPr>
                        <a:t>Подпрограмма 2 «Реализация национальной политики, развитие местного народного творчества»</a:t>
                      </a:r>
                    </a:p>
                  </a:txBody>
                  <a:tcPr marL="9525" marR="9525" marT="9525" marB="0" anchor="ctr"/>
                </a:tc>
                <a:tc>
                  <a:txBody>
                    <a:bodyPr/>
                    <a:lstStyle/>
                    <a:p>
                      <a:pPr algn="ctr" fontAlgn="ctr"/>
                      <a:r>
                        <a:rPr lang="ru-RU" sz="1200" b="1" i="0" u="none" strike="noStrike">
                          <a:solidFill>
                            <a:srgbClr val="000000"/>
                          </a:solidFill>
                          <a:effectLst/>
                          <a:latin typeface="Times New Roman"/>
                        </a:rPr>
                        <a:t>33 400,00</a:t>
                      </a:r>
                    </a:p>
                  </a:txBody>
                  <a:tcPr marL="9525" marR="9525" marT="9525" marB="0" anchor="ctr"/>
                </a:tc>
                <a:tc>
                  <a:txBody>
                    <a:bodyPr/>
                    <a:lstStyle/>
                    <a:p>
                      <a:pPr algn="ctr" fontAlgn="ctr"/>
                      <a:r>
                        <a:rPr lang="ru-RU" sz="1200" b="1" i="0" u="none" strike="noStrike">
                          <a:solidFill>
                            <a:srgbClr val="000000"/>
                          </a:solidFill>
                          <a:effectLst/>
                          <a:latin typeface="Times New Roman"/>
                        </a:rPr>
                        <a:t> </a:t>
                      </a:r>
                    </a:p>
                  </a:txBody>
                  <a:tcPr marL="9525" marR="9525" marT="9525" marB="0" anchor="ctr"/>
                </a:tc>
                <a:tc>
                  <a:txBody>
                    <a:bodyPr/>
                    <a:lstStyle/>
                    <a:p>
                      <a:pPr algn="ctr" fontAlgn="ctr"/>
                      <a:r>
                        <a:rPr lang="ru-RU" sz="1200" b="1" i="0" u="none" strike="noStrike" dirty="0">
                          <a:solidFill>
                            <a:srgbClr val="000000"/>
                          </a:solidFill>
                          <a:effectLst/>
                          <a:latin typeface="Times New Roman"/>
                        </a:rPr>
                        <a:t> </a:t>
                      </a:r>
                    </a:p>
                  </a:txBody>
                  <a:tcPr marL="9525" marR="9525" marT="9525" marB="0" anchor="ctr"/>
                </a:tc>
              </a:tr>
              <a:tr h="240770">
                <a:tc>
                  <a:txBody>
                    <a:bodyPr/>
                    <a:lstStyle/>
                    <a:p>
                      <a:pPr algn="l" fontAlgn="ctr"/>
                      <a:r>
                        <a:rPr lang="ru-RU" sz="1200" b="0" i="0" u="none" strike="noStrike" dirty="0">
                          <a:solidFill>
                            <a:srgbClr val="000000"/>
                          </a:solidFill>
                          <a:effectLst/>
                          <a:latin typeface="Times New Roman"/>
                        </a:rPr>
                        <a:t>Реализация проектов в области этнокультурного развития народов</a:t>
                      </a:r>
                    </a:p>
                  </a:txBody>
                  <a:tcPr marL="9525" marR="9525" marT="9525" marB="0" anchor="ctr"/>
                </a:tc>
                <a:tc>
                  <a:txBody>
                    <a:bodyPr/>
                    <a:lstStyle/>
                    <a:p>
                      <a:pPr algn="ctr" fontAlgn="ctr"/>
                      <a:r>
                        <a:rPr lang="ru-RU" sz="1200" b="0" i="0" u="none" strike="noStrike">
                          <a:solidFill>
                            <a:srgbClr val="000000"/>
                          </a:solidFill>
                          <a:effectLst/>
                          <a:latin typeface="Times New Roman"/>
                        </a:rPr>
                        <a:t>33 400,00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bl>
          </a:graphicData>
        </a:graphic>
      </p:graphicFrame>
      <p:sp>
        <p:nvSpPr>
          <p:cNvPr id="11" name="CustomShape 1"/>
          <p:cNvSpPr/>
          <p:nvPr/>
        </p:nvSpPr>
        <p:spPr>
          <a:xfrm>
            <a:off x="54180" y="404664"/>
            <a:ext cx="9035640" cy="5040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ru-RU" sz="1200" b="1" strike="noStrike" spc="-1" dirty="0">
                <a:solidFill>
                  <a:srgbClr val="000000"/>
                </a:solidFill>
                <a:latin typeface="Times New Roman"/>
                <a:ea typeface="Microsoft YaHei"/>
              </a:rPr>
              <a:t> </a:t>
            </a:r>
            <a:r>
              <a:rPr lang="ru-RU" sz="1200" b="1" strike="noStrike" spc="-1" dirty="0" smtClean="0">
                <a:solidFill>
                  <a:srgbClr val="000000"/>
                </a:solidFill>
                <a:latin typeface="Times New Roman"/>
                <a:ea typeface="Microsoft YaHei"/>
              </a:rPr>
              <a:t>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В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городском округе «Вуктыл» осуществляют свою деятельность 4 учреждения культуры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ДМШ, ДХШ, ВЦБ, КСК).  Обеспечение реализации программы осуществляет администрация ГО «Вуктыл</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Расходы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на реализацию муниципальной программы составляют</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2"/>
            <a:ext cx="9144000" cy="47282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sp>
        <p:nvSpPr>
          <p:cNvPr id="12" name="CustomShape 1"/>
          <p:cNvSpPr/>
          <p:nvPr/>
        </p:nvSpPr>
        <p:spPr>
          <a:xfrm>
            <a:off x="164224" y="538200"/>
            <a:ext cx="8872271" cy="165721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Цель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развития в сфере  культуры на уровне, обеспечивающем требования государства и населения, создание условий для повышения качества жизни населения в сфере культуры, создание условий для повышения доступности, сохранности объектов культуры. </a:t>
            </a:r>
            <a:endPar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just">
              <a:lnSpc>
                <a:spcPct val="100000"/>
              </a:lnSpc>
            </a:pP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Развитие культурного потенциала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сохранение и развитие национальных культур народов, проживающих на территории городского округа «Вуктыл», укрепление их духовной общности;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улучшение технического состояния зданий и помещений  учреждений культуры.</a:t>
            </a:r>
            <a:endParaRPr lang="ru-RU" sz="1200" b="0" strike="noStrike" spc="-1" dirty="0">
              <a:latin typeface="Times New Roman" panose="02020603050405020304" pitchFamily="18" charset="0"/>
              <a:cs typeface="Times New Roman" panose="02020603050405020304" pitchFamily="18" charset="0"/>
            </a:endParaRPr>
          </a:p>
        </p:txBody>
      </p:sp>
      <p:sp>
        <p:nvSpPr>
          <p:cNvPr id="13" name="TextShape 3"/>
          <p:cNvSpPr txBox="1"/>
          <p:nvPr/>
        </p:nvSpPr>
        <p:spPr>
          <a:xfrm>
            <a:off x="720308" y="5733256"/>
            <a:ext cx="3597528" cy="549048"/>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738366407"/>
              </p:ext>
            </p:extLst>
          </p:nvPr>
        </p:nvGraphicFramePr>
        <p:xfrm>
          <a:off x="4860032" y="5517232"/>
          <a:ext cx="3644596" cy="12229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Table 3"/>
          <p:cNvGraphicFramePr/>
          <p:nvPr>
            <p:extLst>
              <p:ext uri="{D42A27DB-BD31-4B8C-83A1-F6EECF244321}">
                <p14:modId xmlns:p14="http://schemas.microsoft.com/office/powerpoint/2010/main" val="2563518650"/>
              </p:ext>
            </p:extLst>
          </p:nvPr>
        </p:nvGraphicFramePr>
        <p:xfrm>
          <a:off x="396000" y="2226242"/>
          <a:ext cx="7998607" cy="3318510"/>
        </p:xfrm>
        <a:graphic>
          <a:graphicData uri="http://schemas.openxmlformats.org/drawingml/2006/table">
            <a:tbl>
              <a:tblPr>
                <a:tableStyleId>{E8B1032C-EA38-4F05-BA0D-38AFFFC7BED3}</a:tableStyleId>
              </a:tblPr>
              <a:tblGrid>
                <a:gridCol w="2611637"/>
                <a:gridCol w="959939"/>
                <a:gridCol w="512482"/>
                <a:gridCol w="636242"/>
                <a:gridCol w="611885"/>
                <a:gridCol w="579957"/>
                <a:gridCol w="611885"/>
                <a:gridCol w="737290"/>
                <a:gridCol w="737290"/>
              </a:tblGrid>
              <a:tr h="261814">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nchor="ctr">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измерения</a:t>
                      </a:r>
                    </a:p>
                  </a:txBody>
                  <a:tcPr marL="90000" marR="90000"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2019</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2020</a:t>
                      </a:r>
                    </a:p>
                    <a:p>
                      <a:pPr algn="ctr">
                        <a:spcAft>
                          <a:spcPts val="0"/>
                        </a:spcAft>
                      </a:pPr>
                      <a:r>
                        <a:rPr lang="ru-RU" sz="1200" b="1">
                          <a:effectLst/>
                          <a:latin typeface="Times New Roman"/>
                          <a:ea typeface="Times New Roman"/>
                        </a:rPr>
                        <a:t> 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2021</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2022</a:t>
                      </a:r>
                    </a:p>
                    <a:p>
                      <a:pPr algn="ctr">
                        <a:spcAft>
                          <a:spcPts val="0"/>
                        </a:spcAft>
                      </a:pPr>
                      <a:r>
                        <a:rPr lang="ru-RU" sz="1200" b="1">
                          <a:effectLst/>
                          <a:latin typeface="Times New Roman"/>
                          <a:ea typeface="Times New Roman"/>
                        </a:rPr>
                        <a:t> 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2023 </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2024</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dirty="0">
                          <a:effectLst/>
                          <a:latin typeface="Times New Roman"/>
                          <a:ea typeface="Times New Roman"/>
                        </a:rPr>
                        <a:t>2025</a:t>
                      </a:r>
                    </a:p>
                    <a:p>
                      <a:pPr algn="ctr">
                        <a:spcAft>
                          <a:spcPts val="0"/>
                        </a:spcAft>
                      </a:pPr>
                      <a:r>
                        <a:rPr lang="ru-RU" sz="1200" b="1" dirty="0">
                          <a:effectLst/>
                          <a:latin typeface="Times New Roman"/>
                          <a:ea typeface="Times New Roman"/>
                        </a:rPr>
                        <a:t>год</a:t>
                      </a:r>
                    </a:p>
                  </a:txBody>
                  <a:tcPr marL="34925" marR="34925" marT="34925" marB="34925" anchor="ctr">
                    <a:cell3D prstMaterial="dkEdge">
                      <a:bevel prst="artDeco"/>
                      <a:lightRig rig="flood" dir="t"/>
                    </a:cell3D>
                  </a:tcPr>
                </a:tc>
              </a:tr>
              <a:tr h="161238">
                <a:tc gridSpan="9">
                  <a:txBody>
                    <a:bodyPr/>
                    <a:lstStyle/>
                    <a:p>
                      <a:pPr algn="ctr"/>
                      <a:r>
                        <a:rPr lang="ru-RU" sz="1200" strike="noStrike" spc="-1" dirty="0">
                          <a:latin typeface="Times New Roman" panose="02020603050405020304" pitchFamily="18" charset="0"/>
                          <a:cs typeface="Times New Roman" panose="02020603050405020304" pitchFamily="18" charset="0"/>
                        </a:rPr>
                        <a:t> </a:t>
                      </a: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культуры»</a:t>
                      </a:r>
                    </a:p>
                  </a:txBody>
                  <a:tcPr marL="90000" marR="90000" anchor="ctr">
                    <a:cell3D prstMaterial="dkEdge">
                      <a:bevel prst="artDeco"/>
                      <a:lightRig rig="flood" dir="t"/>
                    </a:cell3D>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r>
              <a:tr h="399281">
                <a:tc>
                  <a:txBody>
                    <a:bodyPr/>
                    <a:lstStyle/>
                    <a:p>
                      <a:pPr algn="just">
                        <a:spcAft>
                          <a:spcPts val="0"/>
                        </a:spcAft>
                      </a:pPr>
                      <a:r>
                        <a:rPr lang="ru-RU" sz="1200">
                          <a:solidFill>
                            <a:srgbClr val="000000"/>
                          </a:solidFill>
                          <a:effectLst/>
                          <a:latin typeface="Times New Roman"/>
                          <a:ea typeface="Times New Roman"/>
                        </a:rPr>
                        <a:t>Доля детей, привлекаемых к посещению творческих мероприятий, от общего числа детей в городском округе «Вуктыл»</a:t>
                      </a:r>
                      <a:endParaRPr lang="ru-RU" sz="1200">
                        <a:effectLst/>
                        <a:latin typeface="Times New Roman"/>
                        <a:ea typeface="Times New Roman"/>
                      </a:endParaRPr>
                    </a:p>
                  </a:txBody>
                  <a:tcPr marL="34925" marR="34925" marT="34925" marB="34925" anchor="ctr">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r>
              <a:tr h="399281">
                <a:tc>
                  <a:txBody>
                    <a:bodyPr/>
                    <a:lstStyle/>
                    <a:p>
                      <a:pPr algn="just">
                        <a:spcAft>
                          <a:spcPts val="0"/>
                        </a:spcAft>
                      </a:pPr>
                      <a:r>
                        <a:rPr lang="ru-RU" sz="1200" dirty="0">
                          <a:effectLst/>
                          <a:latin typeface="Times New Roman"/>
                          <a:ea typeface="Calibri"/>
                        </a:rPr>
                        <a:t>Увеличение числа посещений организаций культуры к 2024 году с сохранением достигнутого уровня на период до 2035 года</a:t>
                      </a:r>
                      <a:endParaRPr lang="ru-RU" sz="1200" dirty="0">
                        <a:effectLst/>
                        <a:latin typeface="Times New Roman"/>
                        <a:ea typeface="Times New Roman"/>
                      </a:endParaRPr>
                    </a:p>
                  </a:txBody>
                  <a:tcPr marL="34925" marR="34925" marT="34925" marB="34925" anchor="ctr">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8</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9</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10</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12</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13</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15</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15</a:t>
                      </a:r>
                    </a:p>
                  </a:txBody>
                  <a:tcPr marL="34925" marR="34925" marT="34925" marB="34925" anchor="ctr">
                    <a:cell3D prstMaterial="dkEdge">
                      <a:bevel prst="artDeco"/>
                      <a:lightRig rig="flood" dir="t"/>
                    </a:cell3D>
                  </a:tcPr>
                </a:tc>
              </a:tr>
              <a:tr h="490400">
                <a:tc>
                  <a:txBody>
                    <a:bodyPr/>
                    <a:lstStyle/>
                    <a:p>
                      <a:pPr algn="just">
                        <a:spcAft>
                          <a:spcPts val="0"/>
                        </a:spcAft>
                      </a:pPr>
                      <a:r>
                        <a:rPr lang="ru-RU" sz="1200" dirty="0">
                          <a:solidFill>
                            <a:srgbClr val="000000"/>
                          </a:solidFill>
                          <a:effectLst/>
                          <a:latin typeface="Times New Roman"/>
                          <a:ea typeface="Times New Roman"/>
                        </a:rPr>
                        <a:t>Уровень удовлетворенности населения городского округа «Вуктыл» качеством предоставления муниципальных услуг  в сфере культуры</a:t>
                      </a:r>
                      <a:endParaRPr lang="ru-RU" sz="1200" dirty="0">
                        <a:effectLst/>
                        <a:latin typeface="Times New Roman"/>
                        <a:ea typeface="Times New Roman"/>
                      </a:endParaRPr>
                    </a:p>
                  </a:txBody>
                  <a:tcPr marL="34925" marR="34925" marT="34925" marB="34925" anchor="ctr">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nchor="ctr">
                    <a:cell3D prstMaterial="dkEdge">
                      <a:bevel prst="artDeco"/>
                      <a:lightRig rig="flood" dir="t"/>
                    </a:cell3D>
                  </a:tcPr>
                </a:tc>
              </a:tr>
            </a:tbl>
          </a:graphicData>
        </a:graphic>
      </p:graphicFrame>
      <p:sp>
        <p:nvSpPr>
          <p:cNvPr id="15" name="TextShape 3"/>
          <p:cNvSpPr txBox="1"/>
          <p:nvPr/>
        </p:nvSpPr>
        <p:spPr>
          <a:xfrm>
            <a:off x="2316527" y="1783200"/>
            <a:ext cx="4567664" cy="412210"/>
          </a:xfrm>
          <a:prstGeom prst="rect">
            <a:avLst/>
          </a:prstGeom>
          <a:noFill/>
          <a:ln>
            <a:noFill/>
          </a:ln>
        </p:spPr>
        <p:txBody>
          <a:bodyPr lIns="90000" tIns="45000" rIns="90000" bIns="45000"/>
          <a:lstStyle/>
          <a:p>
            <a:pPr algn="ctr"/>
            <a:endParaRPr lang="ru-RU" sz="1100" b="1" i="1" strike="noStrike" spc="-1" dirty="0" smtClean="0">
              <a:solidFill>
                <a:srgbClr val="000000"/>
              </a:solidFill>
              <a:latin typeface="Times New Roman" panose="02020603050405020304" pitchFamily="18" charset="0"/>
              <a:cs typeface="Times New Roman" panose="02020603050405020304" pitchFamily="18" charset="0"/>
            </a:endParaRPr>
          </a:p>
          <a:p>
            <a:pPr algn="ctr"/>
            <a:r>
              <a:rPr lang="ru-RU" sz="1200" b="1" i="1" strike="noStrike" spc="-1" dirty="0" smtClean="0">
                <a:solidFill>
                  <a:srgbClr val="FF0000"/>
                </a:solidFill>
                <a:latin typeface="Times New Roman" panose="02020603050405020304" pitchFamily="18" charset="0"/>
                <a:cs typeface="Times New Roman" panose="02020603050405020304" pitchFamily="18" charset="0"/>
              </a:rPr>
              <a:t>Основные </a:t>
            </a:r>
            <a:r>
              <a:rPr lang="ru-RU" sz="1200" b="1" i="1" strike="noStrike" spc="-1" dirty="0">
                <a:solidFill>
                  <a:srgbClr val="FF0000"/>
                </a:solidFill>
                <a:latin typeface="Times New Roman" panose="02020603050405020304" pitchFamily="18" charset="0"/>
                <a:cs typeface="Times New Roman" panose="02020603050405020304" pitchFamily="18" charset="0"/>
              </a:rPr>
              <a:t>целевые </a:t>
            </a:r>
            <a:r>
              <a:rPr lang="ru-RU" sz="1200" b="1" i="1" strike="noStrike" spc="-1" dirty="0" smtClean="0">
                <a:solidFill>
                  <a:srgbClr val="FF0000"/>
                </a:solidFill>
                <a:latin typeface="Times New Roman" panose="02020603050405020304" pitchFamily="18" charset="0"/>
                <a:cs typeface="Times New Roman" panose="02020603050405020304" pitchFamily="18" charset="0"/>
              </a:rPr>
              <a:t>индикаторы муниципальной </a:t>
            </a:r>
            <a:r>
              <a:rPr lang="ru-RU" sz="1200" b="1" i="1" strike="noStrike" spc="-1" dirty="0">
                <a:solidFill>
                  <a:srgbClr val="FF0000"/>
                </a:solidFill>
                <a:latin typeface="Times New Roman" panose="02020603050405020304" pitchFamily="18" charset="0"/>
                <a:cs typeface="Times New Roman" panose="02020603050405020304" pitchFamily="18" charset="0"/>
              </a:rPr>
              <a:t>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74908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72000" y="576000"/>
            <a:ext cx="9035640" cy="9807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  </a:t>
            </a:r>
            <a:endParaRPr lang="ru-RU" sz="1400" b="0" strike="noStrike" spc="-1" dirty="0">
              <a:latin typeface="Arial"/>
            </a:endParaRPr>
          </a:p>
          <a:p>
            <a:pPr algn="ctr">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свою деятельность </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1  учреждение дополнительного образования – КДЮСШ.  </a:t>
            </a:r>
            <a:r>
              <a:rPr lang="ru-RU" sz="1200" b="1" dirty="0">
                <a:latin typeface="Times New Roman" panose="02020603050405020304" pitchFamily="18" charset="0"/>
                <a:cs typeface="Times New Roman" panose="02020603050405020304" pitchFamily="18" charset="0"/>
              </a:rPr>
              <a:t>Ответственный исполнитель муниципальной </a:t>
            </a:r>
            <a:r>
              <a:rPr lang="ru-RU" sz="1200" b="1" dirty="0" smtClean="0">
                <a:latin typeface="Times New Roman" panose="02020603050405020304" pitchFamily="18" charset="0"/>
                <a:cs typeface="Times New Roman" panose="02020603050405020304" pitchFamily="18" charset="0"/>
              </a:rPr>
              <a:t>программы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администрация городского округа «Вуктыл»,  соисполнителем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программы является Управление образования администрации ГО «Вуктыл».</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Расходы на реализацию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составляют</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a:ea typeface="Microsoft YaHei"/>
              </a:rPr>
              <a:t>    </a:t>
            </a:r>
            <a:endParaRPr lang="ru-RU" sz="1500" b="0" strike="noStrike" spc="-1" dirty="0">
              <a:latin typeface="Arial"/>
            </a:endParaRPr>
          </a:p>
        </p:txBody>
      </p:sp>
      <p:sp>
        <p:nvSpPr>
          <p:cNvPr id="13"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3903361490"/>
              </p:ext>
            </p:extLst>
          </p:nvPr>
        </p:nvGraphicFramePr>
        <p:xfrm>
          <a:off x="107572" y="1620169"/>
          <a:ext cx="8964496" cy="5049192"/>
        </p:xfrm>
        <a:graphic>
          <a:graphicData uri="http://schemas.openxmlformats.org/drawingml/2006/table">
            <a:tbl>
              <a:tblPr firstRow="1" bandRow="1">
                <a:tableStyleId>{93296810-A885-4BE3-A3E7-6D5BEEA58F35}</a:tableStyleId>
              </a:tblPr>
              <a:tblGrid>
                <a:gridCol w="6156184"/>
                <a:gridCol w="1008112"/>
                <a:gridCol w="864096"/>
                <a:gridCol w="936104"/>
              </a:tblGrid>
              <a:tr h="464105">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524549">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«Развитие физической культуры и спорта»</a:t>
                      </a:r>
                    </a:p>
                  </a:txBody>
                  <a:tcPr marL="9525" marR="9525" marT="9525" marB="0" anchor="ctr"/>
                </a:tc>
                <a:tc>
                  <a:txBody>
                    <a:bodyPr/>
                    <a:lstStyle/>
                    <a:p>
                      <a:pPr algn="ctr" fontAlgn="ctr"/>
                      <a:r>
                        <a:rPr lang="ru-RU" sz="1200" b="1" i="0" u="none" strike="noStrike">
                          <a:solidFill>
                            <a:srgbClr val="000000"/>
                          </a:solidFill>
                          <a:effectLst/>
                          <a:latin typeface="Times New Roman"/>
                        </a:rPr>
                        <a:t>9 883 550,61</a:t>
                      </a:r>
                    </a:p>
                  </a:txBody>
                  <a:tcPr marL="9525" marR="9525" marT="9525" marB="0" anchor="ctr"/>
                </a:tc>
                <a:tc>
                  <a:txBody>
                    <a:bodyPr/>
                    <a:lstStyle/>
                    <a:p>
                      <a:pPr algn="ctr" fontAlgn="ctr"/>
                      <a:r>
                        <a:rPr lang="ru-RU" sz="1200" b="1" i="0" u="none" strike="noStrike">
                          <a:solidFill>
                            <a:srgbClr val="000000"/>
                          </a:solidFill>
                          <a:effectLst/>
                          <a:latin typeface="Times New Roman"/>
                        </a:rPr>
                        <a:t>8 976 087,11</a:t>
                      </a:r>
                    </a:p>
                  </a:txBody>
                  <a:tcPr marL="9525" marR="9525" marT="9525" marB="0" anchor="ctr"/>
                </a:tc>
                <a:tc>
                  <a:txBody>
                    <a:bodyPr/>
                    <a:lstStyle/>
                    <a:p>
                      <a:pPr algn="ctr" fontAlgn="ctr"/>
                      <a:r>
                        <a:rPr lang="ru-RU" sz="1200" b="1" i="0" u="none" strike="noStrike" dirty="0">
                          <a:solidFill>
                            <a:srgbClr val="000000"/>
                          </a:solidFill>
                          <a:effectLst/>
                          <a:latin typeface="Times New Roman"/>
                        </a:rPr>
                        <a:t>9 028 587,11</a:t>
                      </a:r>
                    </a:p>
                  </a:txBody>
                  <a:tcPr marL="9525" marR="9525" marT="9525" marB="0" anchor="ctr"/>
                </a:tc>
              </a:tr>
              <a:tr h="367000">
                <a:tc>
                  <a:txBody>
                    <a:bodyPr/>
                    <a:lstStyle/>
                    <a:p>
                      <a:pPr algn="l" fontAlgn="ctr"/>
                      <a:r>
                        <a:rPr lang="ru-RU" sz="1200" b="1" i="0" u="none" strike="noStrike">
                          <a:solidFill>
                            <a:srgbClr val="000000"/>
                          </a:solidFill>
                          <a:effectLst/>
                          <a:latin typeface="Times New Roman"/>
                        </a:rPr>
                        <a:t>Подпрограмма 1«Развитие системы физической культуры и спорта»</a:t>
                      </a:r>
                    </a:p>
                  </a:txBody>
                  <a:tcPr marL="9525" marR="9525" marT="9525" marB="0" anchor="ctr"/>
                </a:tc>
                <a:tc>
                  <a:txBody>
                    <a:bodyPr/>
                    <a:lstStyle/>
                    <a:p>
                      <a:pPr algn="ctr" fontAlgn="ctr"/>
                      <a:r>
                        <a:rPr lang="ru-RU" sz="1200" b="1" i="0" u="none" strike="noStrike">
                          <a:solidFill>
                            <a:srgbClr val="000000"/>
                          </a:solidFill>
                          <a:effectLst/>
                          <a:latin typeface="Times New Roman"/>
                        </a:rPr>
                        <a:t>9 883 550,61</a:t>
                      </a:r>
                    </a:p>
                  </a:txBody>
                  <a:tcPr marL="9525" marR="9525" marT="9525" marB="0" anchor="ctr"/>
                </a:tc>
                <a:tc>
                  <a:txBody>
                    <a:bodyPr/>
                    <a:lstStyle/>
                    <a:p>
                      <a:pPr algn="ctr" fontAlgn="ctr"/>
                      <a:r>
                        <a:rPr lang="ru-RU" sz="1200" b="1" i="0" u="none" strike="noStrike">
                          <a:solidFill>
                            <a:srgbClr val="000000"/>
                          </a:solidFill>
                          <a:effectLst/>
                          <a:latin typeface="Times New Roman"/>
                        </a:rPr>
                        <a:t>8 976 087,11</a:t>
                      </a:r>
                    </a:p>
                  </a:txBody>
                  <a:tcPr marL="9525" marR="9525" marT="9525" marB="0" anchor="ctr"/>
                </a:tc>
                <a:tc>
                  <a:txBody>
                    <a:bodyPr/>
                    <a:lstStyle/>
                    <a:p>
                      <a:pPr algn="ctr" fontAlgn="ctr"/>
                      <a:r>
                        <a:rPr lang="ru-RU" sz="1200" b="1" i="0" u="none" strike="noStrike" dirty="0">
                          <a:solidFill>
                            <a:srgbClr val="000000"/>
                          </a:solidFill>
                          <a:effectLst/>
                          <a:latin typeface="Times New Roman"/>
                        </a:rPr>
                        <a:t>9 028 587,11</a:t>
                      </a:r>
                    </a:p>
                  </a:txBody>
                  <a:tcPr marL="9525" marR="9525" marT="9525" marB="0" anchor="ctr"/>
                </a:tc>
              </a:tr>
              <a:tr h="369381">
                <a:tc>
                  <a:txBody>
                    <a:bodyPr/>
                    <a:lstStyle/>
                    <a:p>
                      <a:pPr algn="l" fontAlgn="ctr"/>
                      <a:r>
                        <a:rPr lang="ru-RU" sz="1200" b="0" i="0" u="none" strike="noStrike">
                          <a:solidFill>
                            <a:srgbClr val="000000"/>
                          </a:solidFill>
                          <a:effectLst/>
                          <a:latin typeface="Times New Roman"/>
                        </a:rPr>
                        <a:t>Обеспечение деятельности КДЮСШ</a:t>
                      </a:r>
                    </a:p>
                  </a:txBody>
                  <a:tcPr marL="9525" marR="9525" marT="9525" marB="0" anchor="ctr"/>
                </a:tc>
                <a:tc>
                  <a:txBody>
                    <a:bodyPr/>
                    <a:lstStyle/>
                    <a:p>
                      <a:pPr algn="ctr" fontAlgn="ctr"/>
                      <a:r>
                        <a:rPr lang="ru-RU" sz="1200" b="0" i="0" u="none" strike="noStrike">
                          <a:solidFill>
                            <a:srgbClr val="000000"/>
                          </a:solidFill>
                          <a:effectLst/>
                          <a:latin typeface="Times New Roman"/>
                        </a:rPr>
                        <a:t>9 280 150,61</a:t>
                      </a:r>
                    </a:p>
                  </a:txBody>
                  <a:tcPr marL="9525" marR="9525" marT="9525" marB="0" anchor="ctr"/>
                </a:tc>
                <a:tc>
                  <a:txBody>
                    <a:bodyPr/>
                    <a:lstStyle/>
                    <a:p>
                      <a:pPr algn="ctr" fontAlgn="ctr"/>
                      <a:r>
                        <a:rPr lang="ru-RU" sz="1200" b="0" i="0" u="none" strike="noStrike">
                          <a:solidFill>
                            <a:srgbClr val="000000"/>
                          </a:solidFill>
                          <a:effectLst/>
                          <a:latin typeface="Times New Roman"/>
                        </a:rPr>
                        <a:t>8 566 087,11</a:t>
                      </a:r>
                    </a:p>
                  </a:txBody>
                  <a:tcPr marL="9525" marR="9525" marT="9525" marB="0" anchor="ctr"/>
                </a:tc>
                <a:tc>
                  <a:txBody>
                    <a:bodyPr/>
                    <a:lstStyle/>
                    <a:p>
                      <a:pPr algn="ctr" fontAlgn="ctr"/>
                      <a:r>
                        <a:rPr lang="ru-RU" sz="1200" b="0" i="0" u="none" strike="noStrike">
                          <a:solidFill>
                            <a:srgbClr val="000000"/>
                          </a:solidFill>
                          <a:effectLst/>
                          <a:latin typeface="Times New Roman"/>
                        </a:rPr>
                        <a:t>8 618 587,11</a:t>
                      </a:r>
                    </a:p>
                  </a:txBody>
                  <a:tcPr marL="9525" marR="9525" marT="9525" marB="0" anchor="ctr"/>
                </a:tc>
              </a:tr>
              <a:tr h="464105">
                <a:tc>
                  <a:txBody>
                    <a:bodyPr/>
                    <a:lstStyle/>
                    <a:p>
                      <a:pPr algn="l" fontAlgn="ctr"/>
                      <a:r>
                        <a:rPr lang="ru-RU" sz="1200" b="0" i="0" u="none" strike="noStrike">
                          <a:solidFill>
                            <a:srgbClr val="000000"/>
                          </a:solidFill>
                          <a:effectLst/>
                          <a:latin typeface="Times New Roman"/>
                        </a:rPr>
                        <a:t>Организация и проведение физкультурно-спортивных мероприятий</a:t>
                      </a:r>
                    </a:p>
                  </a:txBody>
                  <a:tcPr marL="9525" marR="9525" marT="9525" marB="0" anchor="ctr"/>
                </a:tc>
                <a:tc>
                  <a:txBody>
                    <a:bodyPr/>
                    <a:lstStyle/>
                    <a:p>
                      <a:pPr algn="ctr" fontAlgn="ctr"/>
                      <a:r>
                        <a:rPr lang="ru-RU" sz="1200" b="0" i="0" u="none" strike="noStrike">
                          <a:solidFill>
                            <a:srgbClr val="000000"/>
                          </a:solidFill>
                          <a:effectLst/>
                          <a:latin typeface="Times New Roman"/>
                        </a:rPr>
                        <a:t>92 000,00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r>
              <a:tr h="524549">
                <a:tc>
                  <a:txBody>
                    <a:bodyPr/>
                    <a:lstStyle/>
                    <a:p>
                      <a:pPr algn="l" fontAlgn="ctr"/>
                      <a:r>
                        <a:rPr lang="ru-RU" sz="1200" b="0" i="0" u="none" strike="noStrike">
                          <a:solidFill>
                            <a:srgbClr val="000000"/>
                          </a:solidFill>
                          <a:effectLst/>
                          <a:latin typeface="Times New Roman"/>
                        </a:rPr>
                        <a:t>Реализация социально-значимых проектов в рамках проекта "Народный бюджет" в сфере физической культуры и 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133 400,00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524549">
                <a:tc>
                  <a:txBody>
                    <a:bodyPr/>
                    <a:lstStyle/>
                    <a:p>
                      <a:pPr algn="l" fontAlgn="ctr"/>
                      <a:r>
                        <a:rPr lang="ru-RU" sz="1200" b="0" i="0" u="none" strike="noStrike" dirty="0">
                          <a:solidFill>
                            <a:srgbClr val="000000"/>
                          </a:solidFill>
                          <a:effectLst/>
                          <a:latin typeface="Times New Roman"/>
                        </a:rPr>
                        <a:t>Организация, проведение физкультурно-оздоровительных и адаптивных физкультурно-спортивных мероприятий на территории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8 000,00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524549">
                <a:tc>
                  <a:txBody>
                    <a:bodyPr/>
                    <a:lstStyle/>
                    <a:p>
                      <a:pPr algn="l" fontAlgn="ctr"/>
                      <a:r>
                        <a:rPr lang="ru-RU" sz="1200" b="0" i="0" u="none" strike="noStrike">
                          <a:solidFill>
                            <a:srgbClr val="000000"/>
                          </a:solidFill>
                          <a:effectLst/>
                          <a:latin typeface="Times New Roman"/>
                        </a:rPr>
                        <a:t>Поддержка и создание физкультурно-спортивных клубов при общеобразовательных учреждениях</a:t>
                      </a: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723184">
                <a:tc>
                  <a:txBody>
                    <a:bodyPr/>
                    <a:lstStyle/>
                    <a:p>
                      <a:pPr algn="l" fontAlgn="ctr"/>
                      <a:r>
                        <a:rPr lang="ru-RU" sz="1200" b="0" i="0" u="none" strike="noStrike">
                          <a:solidFill>
                            <a:srgbClr val="000000"/>
                          </a:solidFill>
                          <a:effectLst/>
                          <a:latin typeface="Times New Roman"/>
                        </a:rPr>
                        <a:t>Участие в республиканских, российских и международных соревнованиях, сборах, мастер-классах</a:t>
                      </a:r>
                    </a:p>
                  </a:txBody>
                  <a:tcPr marL="9525" marR="9525" marT="9525" marB="0" anchor="ctr"/>
                </a:tc>
                <a:tc>
                  <a:txBody>
                    <a:bodyPr/>
                    <a:lstStyle/>
                    <a:p>
                      <a:pPr algn="ctr" fontAlgn="ctr"/>
                      <a:r>
                        <a:rPr lang="ru-RU" sz="1200" b="0" i="0" u="none" strike="noStrike">
                          <a:solidFill>
                            <a:srgbClr val="000000"/>
                          </a:solidFill>
                          <a:effectLst/>
                          <a:latin typeface="Times New Roman"/>
                        </a:rPr>
                        <a:t>350 000,00</a:t>
                      </a:r>
                    </a:p>
                  </a:txBody>
                  <a:tcPr marL="9525" marR="9525" marT="9525" marB="0" anchor="ctr"/>
                </a:tc>
                <a:tc>
                  <a:txBody>
                    <a:bodyPr/>
                    <a:lstStyle/>
                    <a:p>
                      <a:pPr algn="ctr" fontAlgn="ctr"/>
                      <a:r>
                        <a:rPr lang="ru-RU" sz="1200" b="0" i="0" u="none" strike="noStrike">
                          <a:solidFill>
                            <a:srgbClr val="000000"/>
                          </a:solidFill>
                          <a:effectLst/>
                          <a:latin typeface="Times New Roman"/>
                        </a:rPr>
                        <a:t>300 000,00</a:t>
                      </a:r>
                    </a:p>
                  </a:txBody>
                  <a:tcPr marL="9525" marR="9525" marT="9525" marB="0" anchor="ctr"/>
                </a:tc>
                <a:tc>
                  <a:txBody>
                    <a:bodyPr/>
                    <a:lstStyle/>
                    <a:p>
                      <a:pPr algn="ctr" fontAlgn="ctr"/>
                      <a:r>
                        <a:rPr lang="ru-RU" sz="1200" b="0" i="0" u="none" strike="noStrike">
                          <a:solidFill>
                            <a:srgbClr val="000000"/>
                          </a:solidFill>
                          <a:effectLst/>
                          <a:latin typeface="Times New Roman"/>
                        </a:rPr>
                        <a:t>300 000,00</a:t>
                      </a:r>
                    </a:p>
                  </a:txBody>
                  <a:tcPr marL="9525" marR="9525" marT="9525" marB="0" anchor="ctr"/>
                </a:tc>
              </a:tr>
              <a:tr h="563221">
                <a:tc>
                  <a:txBody>
                    <a:bodyPr/>
                    <a:lstStyle/>
                    <a:p>
                      <a:pPr algn="l" fontAlgn="ctr"/>
                      <a:r>
                        <a:rPr lang="ru-RU" sz="1200" b="0" i="0" u="none" strike="noStrike">
                          <a:solidFill>
                            <a:srgbClr val="000000"/>
                          </a:solidFill>
                          <a:effectLst/>
                          <a:latin typeface="Times New Roman"/>
                        </a:rPr>
                        <a:t>Организация и проведение мероприятий по приему нормативов (тестов) Всероссийского физкультурно-спортивного комплекса «Готов к труду и обороне» (ГТО)</a:t>
                      </a:r>
                    </a:p>
                  </a:txBody>
                  <a:tcPr marL="9525" marR="9525" marT="9525" marB="0" anchor="ct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CustomShape 1"/>
          <p:cNvSpPr/>
          <p:nvPr/>
        </p:nvSpPr>
        <p:spPr>
          <a:xfrm>
            <a:off x="4535640" y="2952720"/>
            <a:ext cx="431928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36" name="TextShape 2"/>
          <p:cNvSpPr txBox="1"/>
          <p:nvPr/>
        </p:nvSpPr>
        <p:spPr>
          <a:xfrm>
            <a:off x="647100" y="2304000"/>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graphicFrame>
        <p:nvGraphicFramePr>
          <p:cNvPr id="537" name="Table 3"/>
          <p:cNvGraphicFramePr/>
          <p:nvPr>
            <p:extLst>
              <p:ext uri="{D42A27DB-BD31-4B8C-83A1-F6EECF244321}">
                <p14:modId xmlns:p14="http://schemas.microsoft.com/office/powerpoint/2010/main" val="3739880534"/>
              </p:ext>
            </p:extLst>
          </p:nvPr>
        </p:nvGraphicFramePr>
        <p:xfrm>
          <a:off x="471310" y="2691360"/>
          <a:ext cx="8201379" cy="2121850"/>
        </p:xfrm>
        <a:graphic>
          <a:graphicData uri="http://schemas.openxmlformats.org/drawingml/2006/table">
            <a:tbl>
              <a:tblPr>
                <a:tableStyleId>{35758FB7-9AC5-4552-8A53-C91805E547FA}</a:tableStyleId>
              </a:tblPr>
              <a:tblGrid>
                <a:gridCol w="2878913"/>
                <a:gridCol w="1097787"/>
                <a:gridCol w="618724"/>
                <a:gridCol w="576064"/>
                <a:gridCol w="648072"/>
                <a:gridCol w="576064"/>
                <a:gridCol w="648072"/>
                <a:gridCol w="606404"/>
                <a:gridCol w="551279"/>
              </a:tblGrid>
              <a:tr h="576000">
                <a:tc>
                  <a:txBody>
                    <a:bodyPr/>
                    <a:lstStyle/>
                    <a:p>
                      <a:pPr algn="ctr"/>
                      <a:r>
                        <a:rPr lang="ru-RU" sz="1200" strike="noStrike" spc="-1" dirty="0">
                          <a:latin typeface="Times New Roman" panose="02020603050405020304" pitchFamily="18" charset="0"/>
                          <a:cs typeface="Times New Roman" panose="02020603050405020304" pitchFamily="18" charset="0"/>
                        </a:rPr>
                        <a:t>Показатель (индикатор) </a:t>
                      </a:r>
                    </a:p>
                    <a:p>
                      <a:pPr algn="ctr"/>
                      <a:r>
                        <a:rPr lang="ru-RU" sz="1200" strike="noStrike" spc="-1" dirty="0">
                          <a:latin typeface="Times New Roman" panose="02020603050405020304" pitchFamily="18" charset="0"/>
                          <a:cs typeface="Times New Roman" panose="02020603050405020304" pitchFamily="18" charset="0"/>
                        </a:rPr>
                        <a:t>(наименование)</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Ед. </a:t>
                      </a:r>
                    </a:p>
                    <a:p>
                      <a:pPr algn="ctr"/>
                      <a:r>
                        <a:rPr lang="ru-RU" sz="1200" strike="noStrike" spc="-1" dirty="0">
                          <a:latin typeface="Times New Roman" panose="02020603050405020304" pitchFamily="18" charset="0"/>
                          <a:cs typeface="Times New Roman" panose="02020603050405020304" pitchFamily="18" charset="0"/>
                        </a:rPr>
                        <a:t>измерения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2019</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2020</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 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2021</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2022</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 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2023 </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2024</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2025</a:t>
                      </a:r>
                    </a:p>
                    <a:p>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год</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r>
              <a:tr h="318960">
                <a:tc gridSpan="9">
                  <a:txBody>
                    <a:bodyPr/>
                    <a:lstStyle/>
                    <a:p>
                      <a:pPr algn="ctr"/>
                      <a:r>
                        <a:rPr lang="ru-RU" sz="1200" strike="noStrike" spc="-1" dirty="0">
                          <a:latin typeface="Times New Roman" panose="02020603050405020304" pitchFamily="18" charset="0"/>
                          <a:cs typeface="Times New Roman" panose="02020603050405020304" pitchFamily="18" charset="0"/>
                        </a:rPr>
                        <a:t>Муниципальная программа «Развитие физической культуры и спорта»</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r>
              <a:tr h="699840">
                <a:tc>
                  <a:txBody>
                    <a:bodyPr/>
                    <a:lstStyle/>
                    <a:p>
                      <a:pPr algn="just">
                        <a:spcAft>
                          <a:spcPts val="0"/>
                        </a:spcAft>
                      </a:pPr>
                      <a:r>
                        <a:rPr lang="ru-RU" sz="1000">
                          <a:effectLst/>
                          <a:latin typeface="Times New Roman"/>
                          <a:ea typeface="Times New Roman"/>
                          <a:cs typeface="Mangal"/>
                        </a:rPr>
                        <a:t>Доля населения, систематически занимающегося физической культурой и спортом, в общей численности населения в возрасте 3-79 лет</a:t>
                      </a:r>
                      <a:endParaRPr lang="ru-RU" sz="1200">
                        <a:effectLst/>
                        <a:latin typeface="Times New Roman"/>
                        <a:ea typeface="Times New Roman"/>
                        <a:cs typeface="Mangal"/>
                      </a:endParaRPr>
                    </a:p>
                  </a:txBody>
                  <a:tcPr marL="31750" marR="34925" marT="34925" marB="34925">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45,20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45,40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45,60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45,80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46,0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46,20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45,20</a:t>
                      </a:r>
                    </a:p>
                  </a:txBody>
                  <a:tcPr marL="31750" marR="34925" marT="34925" marB="34925" anchor="ctr">
                    <a:cell3D prstMaterial="dkEdge">
                      <a:bevel prst="artDeco"/>
                      <a:lightRig rig="flood" dir="t"/>
                    </a:cell3D>
                  </a:tcPr>
                </a:tc>
              </a:tr>
              <a:tr h="216000">
                <a:tc>
                  <a:txBody>
                    <a:bodyPr/>
                    <a:lstStyle/>
                    <a:p>
                      <a:pPr algn="just">
                        <a:spcAft>
                          <a:spcPts val="0"/>
                        </a:spcAft>
                      </a:pPr>
                      <a:r>
                        <a:rPr lang="ru-RU" sz="1000" dirty="0">
                          <a:effectLst/>
                          <a:latin typeface="Times New Roman"/>
                          <a:ea typeface="Times New Roman"/>
                          <a:cs typeface="Mangal"/>
                        </a:rPr>
                        <a:t>Уровень обеспеченности граждан спортивными сооружениями исходя из единовременной пропускной способности объектов спорта</a:t>
                      </a:r>
                      <a:endParaRPr lang="ru-RU" sz="1200" dirty="0">
                        <a:effectLst/>
                        <a:latin typeface="Times New Roman"/>
                        <a:ea typeface="Times New Roman"/>
                        <a:cs typeface="Mangal"/>
                      </a:endParaRPr>
                    </a:p>
                  </a:txBody>
                  <a:tcPr marL="31750" marR="34925" marT="34925" marB="34925">
                    <a:cell3D prstMaterial="dkEdge">
                      <a:bevel prst="artDeco"/>
                      <a:lightRig rig="flood" dir="t"/>
                    </a:cell3D>
                  </a:tcPr>
                </a:tc>
                <a:tc>
                  <a:txBody>
                    <a:bodyPr/>
                    <a:lstStyle/>
                    <a:p>
                      <a:pPr algn="ctr"/>
                      <a:r>
                        <a:rPr lang="ru-RU" sz="1200" strike="noStrike" spc="-1" dirty="0" smtClean="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70,0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70,50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71,0</a:t>
                      </a:r>
                    </a:p>
                  </a:txBody>
                  <a:tcPr marL="31750"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cs typeface="Mangal"/>
                        </a:rPr>
                        <a:t>71,50</a:t>
                      </a:r>
                      <a:endParaRPr lang="ru-RU" sz="1200">
                        <a:effectLst/>
                        <a:latin typeface="Times New Roman"/>
                        <a:ea typeface="Times New Roman"/>
                        <a:cs typeface="Mangal"/>
                      </a:endParaRPr>
                    </a:p>
                  </a:txBody>
                  <a:tcPr marL="31750"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cs typeface="Mangal"/>
                        </a:rPr>
                        <a:t>72,0</a:t>
                      </a:r>
                      <a:endParaRPr lang="ru-RU" sz="1200">
                        <a:effectLst/>
                        <a:latin typeface="Times New Roman"/>
                        <a:ea typeface="Times New Roman"/>
                        <a:cs typeface="Mangal"/>
                      </a:endParaRPr>
                    </a:p>
                  </a:txBody>
                  <a:tcPr marL="31750"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cs typeface="Mangal"/>
                        </a:rPr>
                        <a:t>72,50</a:t>
                      </a:r>
                      <a:endParaRPr lang="ru-RU" sz="1200">
                        <a:effectLst/>
                        <a:latin typeface="Times New Roman"/>
                        <a:ea typeface="Times New Roman"/>
                        <a:cs typeface="Mangal"/>
                      </a:endParaRP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a:ea typeface="Times New Roman"/>
                          <a:cs typeface="Mangal"/>
                        </a:rPr>
                        <a:t>70,0</a:t>
                      </a:r>
                    </a:p>
                  </a:txBody>
                  <a:tcPr marL="31750" marR="34925" marT="34925" marB="34925" anchor="ctr">
                    <a:cell3D prstMaterial="dkEdge">
                      <a:bevel prst="artDeco"/>
                      <a:lightRig rig="flood" dir="t"/>
                    </a:cell3D>
                  </a:tcPr>
                </a:tc>
              </a:tr>
            </a:tbl>
          </a:graphicData>
        </a:graphic>
      </p:graphicFrame>
      <p:sp>
        <p:nvSpPr>
          <p:cNvPr id="538" name="CustomShape 4"/>
          <p:cNvSpPr/>
          <p:nvPr/>
        </p:nvSpPr>
        <p:spPr>
          <a:xfrm>
            <a:off x="192600" y="720000"/>
            <a:ext cx="8807400" cy="1158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1. Повышение мотивации граждан к регулярным занятиям физической культурой и спортом и ведению здорового образа жизни.</a:t>
            </a:r>
          </a:p>
          <a:p>
            <a:r>
              <a:rPr lang="ru-RU" sz="1400" b="1" dirty="0">
                <a:latin typeface="Times New Roman" panose="02020603050405020304" pitchFamily="18" charset="0"/>
                <a:cs typeface="Times New Roman" panose="02020603050405020304" pitchFamily="18" charset="0"/>
              </a:rPr>
              <a:t>2. Создание эффективной системы подготовки спортивного резерва.</a:t>
            </a:r>
          </a:p>
          <a:p>
            <a:r>
              <a:rPr lang="ru-RU" sz="1400" b="1" dirty="0">
                <a:latin typeface="Times New Roman" panose="02020603050405020304" pitchFamily="18" charset="0"/>
                <a:cs typeface="Times New Roman" panose="02020603050405020304" pitchFamily="18" charset="0"/>
              </a:rPr>
              <a:t>3. Улучшение технического состояния учреждений и объектов сферы физической культуры и </a:t>
            </a:r>
            <a:r>
              <a:rPr lang="ru-RU" sz="1400" b="1" dirty="0" smtClean="0">
                <a:latin typeface="Times New Roman" panose="02020603050405020304" pitchFamily="18" charset="0"/>
                <a:cs typeface="Times New Roman" panose="02020603050405020304" pitchFamily="18" charset="0"/>
              </a:rPr>
              <a:t>спорта.</a:t>
            </a:r>
            <a:endParaRPr lang="ru-RU" sz="1400" b="1" spc="-1" dirty="0">
              <a:solidFill>
                <a:srgbClr val="0000FF"/>
              </a:solidFill>
              <a:latin typeface="Times New Roman" panose="02020603050405020304" pitchFamily="18" charset="0"/>
              <a:ea typeface="Microsoft YaHei"/>
              <a:cs typeface="Times New Roman" panose="02020603050405020304" pitchFamily="18" charset="0"/>
            </a:endParaRPr>
          </a:p>
          <a:p>
            <a:pPr algn="just">
              <a:lnSpc>
                <a:spcPct val="100000"/>
              </a:lnSpc>
            </a:pPr>
            <a:endParaRPr lang="ru-RU" sz="1400" b="1" strike="noStrike" spc="-1" dirty="0" smtClean="0">
              <a:solidFill>
                <a:srgbClr val="0000FF"/>
              </a:solidFill>
              <a:latin typeface="Calibri"/>
              <a:ea typeface="Microsoft YaHei"/>
            </a:endParaRPr>
          </a:p>
          <a:p>
            <a:pPr algn="just">
              <a:lnSpc>
                <a:spcPct val="100000"/>
              </a:lnSpc>
            </a:pPr>
            <a:r>
              <a:rPr lang="ru-RU" sz="1400" b="1" strike="noStrike" spc="-1" dirty="0" smtClean="0">
                <a:solidFill>
                  <a:srgbClr val="0000FF"/>
                </a:solidFill>
                <a:latin typeface="Times New Roman" panose="02020603050405020304" pitchFamily="18" charset="0"/>
                <a:ea typeface="Microsoft YaHei"/>
                <a:cs typeface="Times New Roman" panose="02020603050405020304" pitchFamily="18" charset="0"/>
              </a:rPr>
              <a:t>Цель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 </a:t>
            </a:r>
            <a:r>
              <a:rPr lang="ru-RU" sz="1400" b="1" strike="noStrike" spc="-1" dirty="0">
                <a:solidFill>
                  <a:srgbClr val="000000"/>
                </a:solidFill>
                <a:latin typeface="Calibri"/>
                <a:ea typeface="Microsoft YaHei"/>
              </a:rPr>
              <a:t>- </a:t>
            </a:r>
            <a:r>
              <a:rPr lang="ru-RU" sz="1400" b="1" strike="noStrike" spc="-1" dirty="0" smtClean="0">
                <a:solidFill>
                  <a:srgbClr val="000000"/>
                </a:solidFill>
                <a:latin typeface="Calibri"/>
                <a:ea typeface="Microsoft YaHei"/>
              </a:rPr>
              <a:t>п</a:t>
            </a:r>
            <a:r>
              <a:rPr lang="ru-RU" sz="1400" b="1" dirty="0" smtClean="0">
                <a:latin typeface="Times New Roman" panose="02020603050405020304" pitchFamily="18" charset="0"/>
                <a:cs typeface="Times New Roman" panose="02020603050405020304" pitchFamily="18" charset="0"/>
              </a:rPr>
              <a:t>овышение </a:t>
            </a:r>
            <a:r>
              <a:rPr lang="ru-RU" sz="1400" b="1" dirty="0">
                <a:latin typeface="Times New Roman" panose="02020603050405020304" pitchFamily="18" charset="0"/>
                <a:cs typeface="Times New Roman" panose="02020603050405020304" pitchFamily="18" charset="0"/>
              </a:rPr>
              <a:t>уровня физической культуры населения</a:t>
            </a:r>
            <a:r>
              <a:rPr lang="ru-RU" sz="14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endParaRPr lang="ru-RU" sz="1400" b="1" strike="noStrike" spc="-1" dirty="0">
              <a:latin typeface="Times New Roman" panose="02020603050405020304" pitchFamily="18" charset="0"/>
              <a:cs typeface="Times New Roman" panose="02020603050405020304" pitchFamily="18" charset="0"/>
            </a:endParaRPr>
          </a:p>
        </p:txBody>
      </p:sp>
      <p:sp>
        <p:nvSpPr>
          <p:cNvPr id="539" name="CustomShape 5"/>
          <p:cNvSpPr/>
          <p:nvPr/>
        </p:nvSpPr>
        <p:spPr>
          <a:xfrm>
            <a:off x="309600" y="1916640"/>
            <a:ext cx="8451000" cy="307080"/>
          </a:xfrm>
          <a:prstGeom prst="rect">
            <a:avLst/>
          </a:prstGeom>
          <a:noFill/>
          <a:ln>
            <a:noFill/>
          </a:ln>
        </p:spPr>
        <p:style>
          <a:lnRef idx="0">
            <a:scrgbClr r="0" g="0" b="0"/>
          </a:lnRef>
          <a:fillRef idx="0">
            <a:scrgbClr r="0" g="0" b="0"/>
          </a:fillRef>
          <a:effectRef idx="0">
            <a:scrgbClr r="0" g="0" b="0"/>
          </a:effectRef>
          <a:fontRef idx="minor"/>
        </p:style>
      </p:sp>
      <p:sp>
        <p:nvSpPr>
          <p:cNvPr id="541" name="TextShape 6"/>
          <p:cNvSpPr txBox="1"/>
          <p:nvPr/>
        </p:nvSpPr>
        <p:spPr>
          <a:xfrm>
            <a:off x="1423260" y="4869160"/>
            <a:ext cx="6081480" cy="316440"/>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sp>
        <p:nvSpPr>
          <p:cNvPr id="10"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903701894"/>
              </p:ext>
            </p:extLst>
          </p:nvPr>
        </p:nvGraphicFramePr>
        <p:xfrm>
          <a:off x="1547676" y="5186040"/>
          <a:ext cx="5832648" cy="155532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685808714"/>
              </p:ext>
            </p:extLst>
          </p:nvPr>
        </p:nvGraphicFramePr>
        <p:xfrm>
          <a:off x="143999" y="748225"/>
          <a:ext cx="8906201" cy="5946918"/>
        </p:xfrm>
        <a:graphic>
          <a:graphicData uri="http://schemas.openxmlformats.org/drawingml/2006/table">
            <a:tbl>
              <a:tblPr firstRow="1" bandRow="1">
                <a:tableStyleId>{5C22544A-7EE6-4342-B048-85BDC9FD1C3A}</a:tableStyleId>
              </a:tblPr>
              <a:tblGrid>
                <a:gridCol w="6127148"/>
                <a:gridCol w="976079"/>
                <a:gridCol w="937547"/>
                <a:gridCol w="865427"/>
              </a:tblGrid>
              <a:tr h="267119">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65433">
                <a:tc>
                  <a:txBody>
                    <a:bodyPr/>
                    <a:lstStyle/>
                    <a:p>
                      <a:pPr algn="just" fontAlgn="ctr"/>
                      <a:r>
                        <a:rPr lang="ru-RU" sz="1200" b="1" i="0" u="none" strike="noStrike">
                          <a:solidFill>
                            <a:srgbClr val="000000"/>
                          </a:solidFill>
                          <a:effectLst/>
                          <a:latin typeface="Times New Roman"/>
                        </a:rPr>
                        <a:t>Муниципальная программа городского округа «Вуктыл» «Безопасность жизнедеятельности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a:rPr>
                        <a:t>4 327 409,74</a:t>
                      </a:r>
                    </a:p>
                  </a:txBody>
                  <a:tcPr marL="9525" marR="9525" marT="9525" marB="0" anchor="ctr"/>
                </a:tc>
                <a:tc>
                  <a:txBody>
                    <a:bodyPr/>
                    <a:lstStyle/>
                    <a:p>
                      <a:pPr algn="ctr" fontAlgn="ctr"/>
                      <a:r>
                        <a:rPr lang="ru-RU" sz="1200" b="1" i="0" u="none" strike="noStrike">
                          <a:solidFill>
                            <a:srgbClr val="000000"/>
                          </a:solidFill>
                          <a:effectLst/>
                          <a:latin typeface="Times New Roman"/>
                        </a:rPr>
                        <a:t>3 363 059,00</a:t>
                      </a:r>
                    </a:p>
                  </a:txBody>
                  <a:tcPr marL="9525" marR="9525" marT="9525" marB="0" anchor="ctr"/>
                </a:tc>
                <a:tc>
                  <a:txBody>
                    <a:bodyPr/>
                    <a:lstStyle/>
                    <a:p>
                      <a:pPr algn="ctr" fontAlgn="ctr"/>
                      <a:r>
                        <a:rPr lang="ru-RU" sz="1200" b="1" i="0" u="none" strike="noStrike" dirty="0">
                          <a:solidFill>
                            <a:srgbClr val="000000"/>
                          </a:solidFill>
                          <a:effectLst/>
                          <a:latin typeface="Times New Roman"/>
                        </a:rPr>
                        <a:t>3 143 707,00</a:t>
                      </a:r>
                    </a:p>
                  </a:txBody>
                  <a:tcPr marL="9525" marR="9525" marT="9525" marB="0" anchor="ctr"/>
                </a:tc>
              </a:tr>
              <a:tr h="365433">
                <a:tc>
                  <a:txBody>
                    <a:bodyPr/>
                    <a:lstStyle/>
                    <a:p>
                      <a:pPr algn="just" fontAlgn="ctr"/>
                      <a:r>
                        <a:rPr lang="ru-RU" sz="1200" b="1" i="0" u="none" strike="noStrike">
                          <a:solidFill>
                            <a:srgbClr val="000000"/>
                          </a:solidFill>
                          <a:effectLst/>
                          <a:latin typeface="Times New Roman"/>
                        </a:rPr>
                        <a:t>Подпрограмма 1 «Защита населения и территории городского округа «Вуктыл» от чрезвычайных ситуаций природного и техногенного характера»</a:t>
                      </a:r>
                    </a:p>
                  </a:txBody>
                  <a:tcPr marL="9525" marR="9525" marT="9525" marB="0" anchor="ctr"/>
                </a:tc>
                <a:tc>
                  <a:txBody>
                    <a:bodyPr/>
                    <a:lstStyle/>
                    <a:p>
                      <a:pPr algn="ctr" fontAlgn="ctr"/>
                      <a:r>
                        <a:rPr lang="ru-RU" sz="1200" b="1" i="0" u="none" strike="noStrike">
                          <a:solidFill>
                            <a:srgbClr val="000000"/>
                          </a:solidFill>
                          <a:effectLst/>
                          <a:latin typeface="Times New Roman"/>
                        </a:rPr>
                        <a:t>1 794 383,20</a:t>
                      </a:r>
                    </a:p>
                  </a:txBody>
                  <a:tcPr marL="9525" marR="9525" marT="9525" marB="0" anchor="ctr"/>
                </a:tc>
                <a:tc>
                  <a:txBody>
                    <a:bodyPr/>
                    <a:lstStyle/>
                    <a:p>
                      <a:pPr algn="ctr" fontAlgn="ctr"/>
                      <a:r>
                        <a:rPr lang="ru-RU" sz="1200" b="1" i="0" u="none" strike="noStrike">
                          <a:solidFill>
                            <a:srgbClr val="000000"/>
                          </a:solidFill>
                          <a:effectLst/>
                          <a:latin typeface="Times New Roman"/>
                        </a:rPr>
                        <a:t>1 070 032,46</a:t>
                      </a:r>
                    </a:p>
                  </a:txBody>
                  <a:tcPr marL="9525" marR="9525" marT="9525" marB="0" anchor="ctr"/>
                </a:tc>
                <a:tc>
                  <a:txBody>
                    <a:bodyPr/>
                    <a:lstStyle/>
                    <a:p>
                      <a:pPr algn="ctr" fontAlgn="ctr"/>
                      <a:r>
                        <a:rPr lang="ru-RU" sz="1200" b="1" i="0" u="none" strike="noStrike" dirty="0">
                          <a:solidFill>
                            <a:srgbClr val="000000"/>
                          </a:solidFill>
                          <a:effectLst/>
                          <a:latin typeface="Times New Roman"/>
                        </a:rPr>
                        <a:t>1 060 680,46</a:t>
                      </a:r>
                    </a:p>
                  </a:txBody>
                  <a:tcPr marL="9525" marR="9525" marT="9525" marB="0" anchor="ctr"/>
                </a:tc>
              </a:tr>
              <a:tr h="365433">
                <a:tc>
                  <a:txBody>
                    <a:bodyPr/>
                    <a:lstStyle/>
                    <a:p>
                      <a:pPr algn="just" fontAlgn="ctr"/>
                      <a:r>
                        <a:rPr lang="ru-RU" sz="1200" b="0" i="0" u="none" strike="noStrike">
                          <a:solidFill>
                            <a:srgbClr val="000000"/>
                          </a:solidFill>
                          <a:effectLst/>
                          <a:latin typeface="Times New Roman"/>
                        </a:rPr>
                        <a:t>Подготовка должностных лиц и специалистов в области гражданской защиты и пожарной безопасности</a:t>
                      </a:r>
                    </a:p>
                  </a:txBody>
                  <a:tcPr marL="9525" marR="9525" marT="9525" marB="0" anchor="ctr"/>
                </a:tc>
                <a:tc>
                  <a:txBody>
                    <a:bodyPr/>
                    <a:lstStyle/>
                    <a:p>
                      <a:pPr algn="ctr" fontAlgn="ctr"/>
                      <a:r>
                        <a:rPr lang="ru-RU" sz="1200" b="0" i="0" u="none" strike="noStrike">
                          <a:solidFill>
                            <a:srgbClr val="000000"/>
                          </a:solidFill>
                          <a:effectLst/>
                          <a:latin typeface="Times New Roman"/>
                        </a:rPr>
                        <a:t>63 840,00</a:t>
                      </a:r>
                    </a:p>
                  </a:txBody>
                  <a:tcPr marL="9525" marR="9525" marT="9525" marB="0" anchor="ctr"/>
                </a:tc>
                <a:tc>
                  <a:txBody>
                    <a:bodyPr/>
                    <a:lstStyle/>
                    <a:p>
                      <a:pPr algn="ctr" fontAlgn="ctr"/>
                      <a:r>
                        <a:rPr lang="ru-RU" sz="1200" b="0" i="0" u="none" strike="noStrike">
                          <a:solidFill>
                            <a:srgbClr val="000000"/>
                          </a:solidFill>
                          <a:effectLst/>
                          <a:latin typeface="Times New Roman"/>
                        </a:rPr>
                        <a:t>31 920,00</a:t>
                      </a:r>
                    </a:p>
                  </a:txBody>
                  <a:tcPr marL="9525" marR="9525" marT="9525" marB="0" anchor="ctr"/>
                </a:tc>
                <a:tc>
                  <a:txBody>
                    <a:bodyPr/>
                    <a:lstStyle/>
                    <a:p>
                      <a:pPr algn="ctr" fontAlgn="ctr"/>
                      <a:r>
                        <a:rPr lang="ru-RU" sz="1200" b="0" i="0" u="none" strike="noStrike">
                          <a:solidFill>
                            <a:srgbClr val="000000"/>
                          </a:solidFill>
                          <a:effectLst/>
                          <a:latin typeface="Times New Roman"/>
                        </a:rPr>
                        <a:t>31 920,00</a:t>
                      </a:r>
                    </a:p>
                  </a:txBody>
                  <a:tcPr marL="9525" marR="9525" marT="9525" marB="0" anchor="ctr"/>
                </a:tc>
              </a:tr>
              <a:tr h="365433">
                <a:tc>
                  <a:txBody>
                    <a:bodyPr/>
                    <a:lstStyle/>
                    <a:p>
                      <a:pPr algn="just" fontAlgn="ctr"/>
                      <a:r>
                        <a:rPr lang="ru-RU" sz="1200" b="0" i="0" u="none" strike="noStrike" dirty="0">
                          <a:solidFill>
                            <a:srgbClr val="000000"/>
                          </a:solidFill>
                          <a:effectLst/>
                          <a:latin typeface="Times New Roman"/>
                        </a:rPr>
                        <a:t>Формирование знаний у населения и совершенствование мероприятий по их пропаганде в области гражданской обороны, защиты от чрезвычайных ситуаций</a:t>
                      </a:r>
                    </a:p>
                  </a:txBody>
                  <a:tcPr marL="9525" marR="9525" marT="9525" marB="0" anchor="ctr"/>
                </a:tc>
                <a:tc>
                  <a:txBody>
                    <a:bodyPr/>
                    <a:lstStyle/>
                    <a:p>
                      <a:pPr algn="ctr" fontAlgn="ctr"/>
                      <a:r>
                        <a:rPr lang="ru-RU" sz="1200" b="0" i="0" u="none" strike="noStrike">
                          <a:solidFill>
                            <a:srgbClr val="000000"/>
                          </a:solidFill>
                          <a:effectLst/>
                          <a:latin typeface="Times New Roman"/>
                        </a:rPr>
                        <a:t>5 250,00</a:t>
                      </a:r>
                    </a:p>
                  </a:txBody>
                  <a:tcPr marL="9525" marR="9525" marT="9525" marB="0" anchor="ctr"/>
                </a:tc>
                <a:tc>
                  <a:txBody>
                    <a:bodyPr/>
                    <a:lstStyle/>
                    <a:p>
                      <a:pPr algn="ctr" fontAlgn="ctr"/>
                      <a:r>
                        <a:rPr lang="ru-RU" sz="1200" b="0" i="0" u="none" strike="noStrike">
                          <a:solidFill>
                            <a:srgbClr val="000000"/>
                          </a:solidFill>
                          <a:effectLst/>
                          <a:latin typeface="Times New Roman"/>
                        </a:rPr>
                        <a:t>5 250,00</a:t>
                      </a:r>
                    </a:p>
                  </a:txBody>
                  <a:tcPr marL="9525" marR="9525" marT="9525" marB="0" anchor="ctr"/>
                </a:tc>
                <a:tc>
                  <a:txBody>
                    <a:bodyPr/>
                    <a:lstStyle/>
                    <a:p>
                      <a:pPr algn="ctr" fontAlgn="ctr"/>
                      <a:r>
                        <a:rPr lang="ru-RU" sz="1200" b="0" i="0" u="none" strike="noStrike">
                          <a:solidFill>
                            <a:srgbClr val="000000"/>
                          </a:solidFill>
                          <a:effectLst/>
                          <a:latin typeface="Times New Roman"/>
                        </a:rPr>
                        <a:t>5 250,00</a:t>
                      </a:r>
                    </a:p>
                  </a:txBody>
                  <a:tcPr marL="9525" marR="9525" marT="9525" marB="0" anchor="ctr"/>
                </a:tc>
              </a:tr>
              <a:tr h="187354">
                <a:tc>
                  <a:txBody>
                    <a:bodyPr/>
                    <a:lstStyle/>
                    <a:p>
                      <a:pPr algn="just" fontAlgn="ctr"/>
                      <a:r>
                        <a:rPr lang="ru-RU" sz="1200" b="0" i="0" u="none" strike="noStrike">
                          <a:solidFill>
                            <a:srgbClr val="000000"/>
                          </a:solidFill>
                          <a:effectLst/>
                          <a:latin typeface="Times New Roman"/>
                        </a:rPr>
                        <a:t>Материальное стимулирование членов добровольной пожарной охраны</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r>
              <a:tr h="543512">
                <a:tc>
                  <a:txBody>
                    <a:bodyPr/>
                    <a:lstStyle/>
                    <a:p>
                      <a:pPr algn="just" fontAlgn="ctr"/>
                      <a:r>
                        <a:rPr lang="ru-RU" sz="1200" b="0" i="0" u="none" strike="noStrike">
                          <a:solidFill>
                            <a:srgbClr val="000000"/>
                          </a:solidFill>
                          <a:effectLst/>
                          <a:latin typeface="Times New Roman"/>
                        </a:rPr>
                        <a:t>Организация мероприятий по профилактике несчастных случаев на водных объектах, эффективному использованию сил и средств для обеспечения безопасности людей на водных объектах, охране их жизни и здоровья</a:t>
                      </a:r>
                    </a:p>
                  </a:txBody>
                  <a:tcPr marL="9525" marR="9525" marT="9525" marB="0" anchor="ctr"/>
                </a:tc>
                <a:tc>
                  <a:txBody>
                    <a:bodyPr/>
                    <a:lstStyle/>
                    <a:p>
                      <a:pPr algn="ctr" fontAlgn="ctr"/>
                      <a:r>
                        <a:rPr lang="ru-RU" sz="1200" b="0" i="0" u="none" strike="noStrike">
                          <a:solidFill>
                            <a:srgbClr val="000000"/>
                          </a:solidFill>
                          <a:effectLst/>
                          <a:latin typeface="Times New Roman"/>
                        </a:rPr>
                        <a:t>166 155,00</a:t>
                      </a:r>
                    </a:p>
                  </a:txBody>
                  <a:tcPr marL="9525" marR="9525" marT="9525" marB="0" anchor="ctr"/>
                </a:tc>
                <a:tc>
                  <a:txBody>
                    <a:bodyPr/>
                    <a:lstStyle/>
                    <a:p>
                      <a:pPr algn="ctr" fontAlgn="ctr"/>
                      <a:r>
                        <a:rPr lang="ru-RU" sz="1200" b="0" i="0" u="none" strike="noStrike">
                          <a:solidFill>
                            <a:srgbClr val="000000"/>
                          </a:solidFill>
                          <a:effectLst/>
                          <a:latin typeface="Times New Roman"/>
                        </a:rPr>
                        <a:t>116 155,00</a:t>
                      </a:r>
                    </a:p>
                  </a:txBody>
                  <a:tcPr marL="9525" marR="9525" marT="9525" marB="0" anchor="ctr"/>
                </a:tc>
                <a:tc>
                  <a:txBody>
                    <a:bodyPr/>
                    <a:lstStyle/>
                    <a:p>
                      <a:pPr algn="ctr" fontAlgn="ctr"/>
                      <a:r>
                        <a:rPr lang="ru-RU" sz="1200" b="0" i="0" u="none" strike="noStrike">
                          <a:solidFill>
                            <a:srgbClr val="000000"/>
                          </a:solidFill>
                          <a:effectLst/>
                          <a:latin typeface="Times New Roman"/>
                        </a:rPr>
                        <a:t>116 155,00</a:t>
                      </a:r>
                    </a:p>
                  </a:txBody>
                  <a:tcPr marL="9525" marR="9525" marT="9525" marB="0" anchor="ctr"/>
                </a:tc>
              </a:tr>
              <a:tr h="187354">
                <a:tc>
                  <a:txBody>
                    <a:bodyPr/>
                    <a:lstStyle/>
                    <a:p>
                      <a:pPr algn="just" fontAlgn="ctr"/>
                      <a:r>
                        <a:rPr lang="ru-RU" sz="1200" b="0" i="0" u="none" strike="noStrike">
                          <a:solidFill>
                            <a:srgbClr val="000000"/>
                          </a:solidFill>
                          <a:effectLst/>
                          <a:latin typeface="Times New Roman"/>
                        </a:rPr>
                        <a:t>Оснащение ГО "Вуктыл" средствами пожаротушения"</a:t>
                      </a:r>
                    </a:p>
                  </a:txBody>
                  <a:tcPr marL="9525" marR="9525" marT="9525" marB="0" anchor="ctr"/>
                </a:tc>
                <a:tc>
                  <a:txBody>
                    <a:bodyPr/>
                    <a:lstStyle/>
                    <a:p>
                      <a:pPr algn="ctr" fontAlgn="ctr"/>
                      <a:r>
                        <a:rPr lang="ru-RU" sz="1200" b="0" i="0" u="none" strike="noStrike">
                          <a:solidFill>
                            <a:srgbClr val="000000"/>
                          </a:solidFill>
                          <a:effectLst/>
                          <a:latin typeface="Times New Roman"/>
                        </a:rPr>
                        <a:t>79 020,00</a:t>
                      </a:r>
                    </a:p>
                  </a:txBody>
                  <a:tcPr marL="9525" marR="9525" marT="9525" marB="0" anchor="ctr"/>
                </a:tc>
                <a:tc>
                  <a:txBody>
                    <a:bodyPr/>
                    <a:lstStyle/>
                    <a:p>
                      <a:pPr algn="ctr" fontAlgn="ctr"/>
                      <a:r>
                        <a:rPr lang="ru-RU" sz="1200" b="0" i="0" u="none" strike="noStrike">
                          <a:solidFill>
                            <a:srgbClr val="000000"/>
                          </a:solidFill>
                          <a:effectLst/>
                          <a:latin typeface="Times New Roman"/>
                        </a:rPr>
                        <a:t>9 320,00</a:t>
                      </a:r>
                    </a:p>
                  </a:txBody>
                  <a:tcPr marL="9525" marR="9525" marT="9525" marB="0" anchor="ctr"/>
                </a:tc>
                <a:tc>
                  <a:txBody>
                    <a:bodyPr/>
                    <a:lstStyle/>
                    <a:p>
                      <a:pPr algn="ctr" fontAlgn="ctr"/>
                      <a:r>
                        <a:rPr lang="ru-RU" sz="1200" b="0" i="0" u="none" strike="noStrike">
                          <a:solidFill>
                            <a:srgbClr val="000000"/>
                          </a:solidFill>
                          <a:effectLst/>
                          <a:latin typeface="Times New Roman"/>
                        </a:rPr>
                        <a:t>9 320,00</a:t>
                      </a:r>
                    </a:p>
                  </a:txBody>
                  <a:tcPr marL="9525" marR="9525" marT="9525" marB="0" anchor="ctr"/>
                </a:tc>
              </a:tr>
              <a:tr h="250372">
                <a:tc>
                  <a:txBody>
                    <a:bodyPr/>
                    <a:lstStyle/>
                    <a:p>
                      <a:pPr algn="just" fontAlgn="ctr"/>
                      <a:r>
                        <a:rPr lang="ru-RU" sz="1200" b="0" i="0" u="none" strike="noStrike" dirty="0">
                          <a:solidFill>
                            <a:srgbClr val="000000"/>
                          </a:solidFill>
                          <a:effectLst/>
                          <a:latin typeface="Times New Roman"/>
                        </a:rPr>
                        <a:t>Организация мероприятий </a:t>
                      </a:r>
                      <a:r>
                        <a:rPr lang="ru-RU" sz="1200" b="0" i="0" u="none" strike="noStrike" dirty="0" smtClean="0">
                          <a:solidFill>
                            <a:srgbClr val="000000"/>
                          </a:solidFill>
                          <a:effectLst/>
                          <a:latin typeface="Times New Roman"/>
                        </a:rPr>
                        <a:t>по </a:t>
                      </a:r>
                      <a:r>
                        <a:rPr lang="ru-RU" sz="1200" b="0" i="0" u="none" strike="noStrike" dirty="0">
                          <a:solidFill>
                            <a:srgbClr val="000000"/>
                          </a:solidFill>
                          <a:effectLst/>
                          <a:latin typeface="Times New Roman"/>
                        </a:rPr>
                        <a:t>единому номеру «112»</a:t>
                      </a:r>
                    </a:p>
                  </a:txBody>
                  <a:tcPr marL="9525" marR="9525" marT="9525" marB="0" anchor="ctr"/>
                </a:tc>
                <a:tc>
                  <a:txBody>
                    <a:bodyPr/>
                    <a:lstStyle/>
                    <a:p>
                      <a:pPr algn="ctr" fontAlgn="ctr"/>
                      <a:r>
                        <a:rPr lang="ru-RU" sz="1200" b="0" i="0" u="none" strike="noStrike">
                          <a:solidFill>
                            <a:srgbClr val="000000"/>
                          </a:solidFill>
                          <a:effectLst/>
                          <a:latin typeface="Times New Roman"/>
                        </a:rPr>
                        <a:t>43 060,00</a:t>
                      </a:r>
                    </a:p>
                  </a:txBody>
                  <a:tcPr marL="9525" marR="9525" marT="9525" marB="0" anchor="ctr"/>
                </a:tc>
                <a:tc>
                  <a:txBody>
                    <a:bodyPr/>
                    <a:lstStyle/>
                    <a:p>
                      <a:pPr algn="ctr" fontAlgn="ctr"/>
                      <a:r>
                        <a:rPr lang="ru-RU" sz="1200" b="0" i="0" u="none" strike="noStrike">
                          <a:solidFill>
                            <a:srgbClr val="000000"/>
                          </a:solidFill>
                          <a:effectLst/>
                          <a:latin typeface="Times New Roman"/>
                        </a:rPr>
                        <a:t>3 060,00</a:t>
                      </a:r>
                    </a:p>
                  </a:txBody>
                  <a:tcPr marL="9525" marR="9525" marT="9525" marB="0" anchor="ctr"/>
                </a:tc>
                <a:tc>
                  <a:txBody>
                    <a:bodyPr/>
                    <a:lstStyle/>
                    <a:p>
                      <a:pPr algn="ctr" fontAlgn="ctr"/>
                      <a:r>
                        <a:rPr lang="ru-RU" sz="1200" b="0" i="0" u="none" strike="noStrike">
                          <a:solidFill>
                            <a:srgbClr val="000000"/>
                          </a:solidFill>
                          <a:effectLst/>
                          <a:latin typeface="Times New Roman"/>
                        </a:rPr>
                        <a:t>3 060,00</a:t>
                      </a:r>
                    </a:p>
                  </a:txBody>
                  <a:tcPr marL="9525" marR="9525" marT="9525" marB="0" anchor="ctr"/>
                </a:tc>
              </a:tr>
              <a:tr h="235127">
                <a:tc>
                  <a:txBody>
                    <a:bodyPr/>
                    <a:lstStyle/>
                    <a:p>
                      <a:pPr algn="just" fontAlgn="ctr"/>
                      <a:r>
                        <a:rPr lang="ru-RU" sz="1200" b="0" i="0" u="none" strike="noStrike" dirty="0">
                          <a:solidFill>
                            <a:srgbClr val="000000"/>
                          </a:solidFill>
                          <a:effectLst/>
                          <a:latin typeface="Times New Roman"/>
                        </a:rPr>
                        <a:t>Оснащение сотрудников ЕДДС отдела по делам ГО и ЧС </a:t>
                      </a:r>
                      <a:r>
                        <a:rPr lang="ru-RU" sz="1200" b="0" i="0" u="none" strike="noStrike" dirty="0" smtClean="0">
                          <a:solidFill>
                            <a:srgbClr val="000000"/>
                          </a:solidFill>
                          <a:effectLst/>
                          <a:latin typeface="Times New Roman"/>
                        </a:rPr>
                        <a:t>формой</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a:solidFill>
                            <a:srgbClr val="000000"/>
                          </a:solidFill>
                          <a:effectLst/>
                          <a:latin typeface="Times New Roman"/>
                        </a:rPr>
                        <a:t>6 240,00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210353">
                <a:tc>
                  <a:txBody>
                    <a:bodyPr/>
                    <a:lstStyle/>
                    <a:p>
                      <a:pPr algn="just" fontAlgn="ctr"/>
                      <a:r>
                        <a:rPr lang="ru-RU" sz="1200" b="0" i="0" u="none" strike="noStrike">
                          <a:solidFill>
                            <a:srgbClr val="000000"/>
                          </a:solidFill>
                          <a:effectLst/>
                          <a:latin typeface="Times New Roman"/>
                        </a:rPr>
                        <a:t>Организация мероприятий для функционирования системы аппаратно – программного комплекса «Безопасный город»</a:t>
                      </a:r>
                    </a:p>
                  </a:txBody>
                  <a:tcPr marL="9525" marR="9525" marT="9525" marB="0" anchor="ctr"/>
                </a:tc>
                <a:tc>
                  <a:txBody>
                    <a:bodyPr/>
                    <a:lstStyle/>
                    <a:p>
                      <a:pPr algn="ctr" fontAlgn="ctr"/>
                      <a:r>
                        <a:rPr lang="ru-RU" sz="1200" b="0" i="0" u="none" strike="noStrike">
                          <a:solidFill>
                            <a:srgbClr val="000000"/>
                          </a:solidFill>
                          <a:effectLst/>
                          <a:latin typeface="Times New Roman"/>
                        </a:rPr>
                        <a:t>31 960,00</a:t>
                      </a:r>
                    </a:p>
                  </a:txBody>
                  <a:tcPr marL="9525" marR="9525" marT="9525" marB="0" anchor="ctr"/>
                </a:tc>
                <a:tc>
                  <a:txBody>
                    <a:bodyPr/>
                    <a:lstStyle/>
                    <a:p>
                      <a:pPr algn="ctr" fontAlgn="ctr"/>
                      <a:r>
                        <a:rPr lang="ru-RU" sz="1200" b="0" i="0" u="none" strike="noStrike">
                          <a:solidFill>
                            <a:srgbClr val="000000"/>
                          </a:solidFill>
                          <a:effectLst/>
                          <a:latin typeface="Times New Roman"/>
                        </a:rPr>
                        <a:t>31 960,00</a:t>
                      </a:r>
                    </a:p>
                  </a:txBody>
                  <a:tcPr marL="9525" marR="9525" marT="9525" marB="0" anchor="ctr"/>
                </a:tc>
                <a:tc>
                  <a:txBody>
                    <a:bodyPr/>
                    <a:lstStyle/>
                    <a:p>
                      <a:pPr algn="ctr" fontAlgn="ctr"/>
                      <a:r>
                        <a:rPr lang="ru-RU" sz="1200" b="0" i="0" u="none" strike="noStrike">
                          <a:solidFill>
                            <a:srgbClr val="000000"/>
                          </a:solidFill>
                          <a:effectLst/>
                          <a:latin typeface="Times New Roman"/>
                        </a:rPr>
                        <a:t>31 960,00</a:t>
                      </a:r>
                    </a:p>
                  </a:txBody>
                  <a:tcPr marL="9525" marR="9525" marT="9525" marB="0" anchor="ctr"/>
                </a:tc>
              </a:tr>
              <a:tr h="187354">
                <a:tc>
                  <a:txBody>
                    <a:bodyPr/>
                    <a:lstStyle/>
                    <a:p>
                      <a:pPr algn="just" fontAlgn="ctr"/>
                      <a:r>
                        <a:rPr lang="ru-RU" sz="1200" b="0" i="0" u="none" strike="noStrike">
                          <a:solidFill>
                            <a:srgbClr val="000000"/>
                          </a:solidFill>
                          <a:effectLst/>
                          <a:latin typeface="Times New Roman"/>
                        </a:rPr>
                        <a:t>Приобретение, обслуживание и ремонт камер видеонаблюдения на территории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18 360,00</a:t>
                      </a:r>
                    </a:p>
                  </a:txBody>
                  <a:tcPr marL="9525" marR="9525" marT="9525" marB="0" anchor="ctr"/>
                </a:tc>
                <a:tc>
                  <a:txBody>
                    <a:bodyPr/>
                    <a:lstStyle/>
                    <a:p>
                      <a:pPr algn="ctr" fontAlgn="ctr"/>
                      <a:r>
                        <a:rPr lang="ru-RU" sz="1200" b="0" i="0" u="none" strike="noStrike">
                          <a:solidFill>
                            <a:srgbClr val="000000"/>
                          </a:solidFill>
                          <a:effectLst/>
                          <a:latin typeface="Times New Roman"/>
                        </a:rPr>
                        <a:t>18 360,00</a:t>
                      </a:r>
                    </a:p>
                  </a:txBody>
                  <a:tcPr marL="9525" marR="9525" marT="9525" marB="0" anchor="ctr"/>
                </a:tc>
                <a:tc>
                  <a:txBody>
                    <a:bodyPr/>
                    <a:lstStyle/>
                    <a:p>
                      <a:pPr algn="ctr" fontAlgn="ctr"/>
                      <a:r>
                        <a:rPr lang="ru-RU" sz="1200" b="0" i="0" u="none" strike="noStrike">
                          <a:solidFill>
                            <a:srgbClr val="000000"/>
                          </a:solidFill>
                          <a:effectLst/>
                          <a:latin typeface="Times New Roman"/>
                        </a:rPr>
                        <a:t>18 360,00</a:t>
                      </a:r>
                    </a:p>
                  </a:txBody>
                  <a:tcPr marL="9525" marR="9525" marT="9525" marB="0" anchor="ctr"/>
                </a:tc>
              </a:tr>
              <a:tr h="187354">
                <a:tc>
                  <a:txBody>
                    <a:bodyPr/>
                    <a:lstStyle/>
                    <a:p>
                      <a:pPr algn="just" fontAlgn="ctr"/>
                      <a:r>
                        <a:rPr lang="ru-RU" sz="1200" b="0" i="0" u="none" strike="noStrike">
                          <a:solidFill>
                            <a:srgbClr val="000000"/>
                          </a:solidFill>
                          <a:effectLst/>
                          <a:latin typeface="Times New Roman"/>
                        </a:rPr>
                        <a:t>Обеспечение своевременного оповещения населения</a:t>
                      </a:r>
                    </a:p>
                  </a:txBody>
                  <a:tcPr marL="9525" marR="9525" marT="9525" marB="0" anchor="ctr"/>
                </a:tc>
                <a:tc>
                  <a:txBody>
                    <a:bodyPr/>
                    <a:lstStyle/>
                    <a:p>
                      <a:pPr algn="ctr" fontAlgn="ctr"/>
                      <a:r>
                        <a:rPr lang="ru-RU" sz="1200" b="0" i="0" u="none" strike="noStrike">
                          <a:solidFill>
                            <a:srgbClr val="000000"/>
                          </a:solidFill>
                          <a:effectLst/>
                          <a:latin typeface="Times New Roman"/>
                        </a:rPr>
                        <a:t>320 000,00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200080">
                <a:tc>
                  <a:txBody>
                    <a:bodyPr/>
                    <a:lstStyle/>
                    <a:p>
                      <a:pPr algn="just" fontAlgn="ctr"/>
                      <a:r>
                        <a:rPr lang="ru-RU" sz="1200" b="0" i="0" u="none" strike="noStrike">
                          <a:solidFill>
                            <a:srgbClr val="000000"/>
                          </a:solidFill>
                          <a:effectLst/>
                          <a:latin typeface="Times New Roman"/>
                        </a:rPr>
                        <a:t>Содержание в рабочем состоянии системы оповещения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90 000,00</a:t>
                      </a:r>
                    </a:p>
                  </a:txBody>
                  <a:tcPr marL="9525" marR="9525" marT="9525" marB="0" anchor="ctr"/>
                </a:tc>
                <a:tc>
                  <a:txBody>
                    <a:bodyPr/>
                    <a:lstStyle/>
                    <a:p>
                      <a:pPr algn="ctr" fontAlgn="ctr"/>
                      <a:r>
                        <a:rPr lang="ru-RU" sz="1200" b="0" i="0" u="none" strike="noStrike">
                          <a:solidFill>
                            <a:srgbClr val="000000"/>
                          </a:solidFill>
                          <a:effectLst/>
                          <a:latin typeface="Times New Roman"/>
                        </a:rPr>
                        <a:t>90 000,00</a:t>
                      </a:r>
                    </a:p>
                  </a:txBody>
                  <a:tcPr marL="9525" marR="9525" marT="9525" marB="0" anchor="ctr"/>
                </a:tc>
                <a:tc>
                  <a:txBody>
                    <a:bodyPr/>
                    <a:lstStyle/>
                    <a:p>
                      <a:pPr algn="ctr" fontAlgn="ctr"/>
                      <a:r>
                        <a:rPr lang="ru-RU" sz="1200" b="0" i="0" u="none" strike="noStrike">
                          <a:solidFill>
                            <a:srgbClr val="000000"/>
                          </a:solidFill>
                          <a:effectLst/>
                          <a:latin typeface="Times New Roman"/>
                        </a:rPr>
                        <a:t>90 000,00</a:t>
                      </a:r>
                    </a:p>
                  </a:txBody>
                  <a:tcPr marL="9525" marR="9525" marT="9525" marB="0" anchor="ctr"/>
                </a:tc>
              </a:tr>
              <a:tr h="187354">
                <a:tc>
                  <a:txBody>
                    <a:bodyPr/>
                    <a:lstStyle/>
                    <a:p>
                      <a:pPr algn="just" fontAlgn="ctr"/>
                      <a:r>
                        <a:rPr lang="ru-RU" sz="1200" b="0" i="0" u="none" strike="noStrike">
                          <a:solidFill>
                            <a:srgbClr val="000000"/>
                          </a:solidFill>
                          <a:effectLst/>
                          <a:latin typeface="Times New Roman"/>
                        </a:rPr>
                        <a:t>Проведение ремонта, реконструкции и содержания ПВ</a:t>
                      </a:r>
                    </a:p>
                  </a:txBody>
                  <a:tcPr marL="9525" marR="9525" marT="9525" marB="0" anchor="ctr"/>
                </a:tc>
                <a:tc>
                  <a:txBody>
                    <a:bodyPr/>
                    <a:lstStyle/>
                    <a:p>
                      <a:pPr algn="ctr" fontAlgn="ctr"/>
                      <a:r>
                        <a:rPr lang="ru-RU" sz="1200" b="0" i="0" u="none" strike="noStrike">
                          <a:solidFill>
                            <a:srgbClr val="000000"/>
                          </a:solidFill>
                          <a:effectLst/>
                          <a:latin typeface="Times New Roman"/>
                        </a:rPr>
                        <a:t>487 031,46</a:t>
                      </a:r>
                    </a:p>
                  </a:txBody>
                  <a:tcPr marL="9525" marR="9525" marT="9525" marB="0" anchor="ctr"/>
                </a:tc>
                <a:tc>
                  <a:txBody>
                    <a:bodyPr/>
                    <a:lstStyle/>
                    <a:p>
                      <a:pPr algn="ctr" fontAlgn="ctr"/>
                      <a:r>
                        <a:rPr lang="ru-RU" sz="1200" b="0" i="0" u="none" strike="noStrike">
                          <a:solidFill>
                            <a:srgbClr val="000000"/>
                          </a:solidFill>
                          <a:effectLst/>
                          <a:latin typeface="Times New Roman"/>
                        </a:rPr>
                        <a:t>280 540,72</a:t>
                      </a:r>
                    </a:p>
                  </a:txBody>
                  <a:tcPr marL="9525" marR="9525" marT="9525" marB="0" anchor="ctr"/>
                </a:tc>
                <a:tc>
                  <a:txBody>
                    <a:bodyPr/>
                    <a:lstStyle/>
                    <a:p>
                      <a:pPr algn="ctr" fontAlgn="ctr"/>
                      <a:r>
                        <a:rPr lang="ru-RU" sz="1200" b="0" i="0" u="none" strike="noStrike">
                          <a:solidFill>
                            <a:srgbClr val="000000"/>
                          </a:solidFill>
                          <a:effectLst/>
                          <a:latin typeface="Times New Roman"/>
                        </a:rPr>
                        <a:t>271 188,72</a:t>
                      </a:r>
                    </a:p>
                  </a:txBody>
                  <a:tcPr marL="9525" marR="9525" marT="9525" marB="0" anchor="ctr"/>
                </a:tc>
              </a:tr>
              <a:tr h="200080">
                <a:tc>
                  <a:txBody>
                    <a:bodyPr/>
                    <a:lstStyle/>
                    <a:p>
                      <a:pPr algn="just" fontAlgn="ctr"/>
                      <a:r>
                        <a:rPr lang="ru-RU" sz="1200" b="0" i="0" u="none" strike="noStrike">
                          <a:solidFill>
                            <a:srgbClr val="000000"/>
                          </a:solidFill>
                          <a:effectLst/>
                          <a:latin typeface="Times New Roman"/>
                        </a:rPr>
                        <a:t>Строительство пожарного водоема</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200080">
                <a:tc>
                  <a:txBody>
                    <a:bodyPr/>
                    <a:lstStyle/>
                    <a:p>
                      <a:pPr algn="just" fontAlgn="ctr"/>
                      <a:r>
                        <a:rPr lang="ru-RU" sz="1200" b="0" i="0" u="none" strike="noStrike">
                          <a:solidFill>
                            <a:srgbClr val="000000"/>
                          </a:solidFill>
                          <a:effectLst/>
                          <a:latin typeface="Times New Roman"/>
                        </a:rPr>
                        <a:t>Приобретение табличек, знаков, указателей на ПВ</a:t>
                      </a:r>
                    </a:p>
                  </a:txBody>
                  <a:tcPr marL="9525" marR="9525" marT="9525" marB="0" anchor="ctr"/>
                </a:tc>
                <a:tc>
                  <a:txBody>
                    <a:bodyPr/>
                    <a:lstStyle/>
                    <a:p>
                      <a:pPr algn="ctr" fontAlgn="ctr"/>
                      <a:r>
                        <a:rPr lang="ru-RU" sz="1200" b="0" i="0" u="none" strike="noStrike">
                          <a:solidFill>
                            <a:srgbClr val="000000"/>
                          </a:solidFill>
                          <a:effectLst/>
                          <a:latin typeface="Times New Roman"/>
                        </a:rPr>
                        <a:t>8 500,00</a:t>
                      </a:r>
                    </a:p>
                  </a:txBody>
                  <a:tcPr marL="9525" marR="9525" marT="9525" marB="0" anchor="ctr"/>
                </a:tc>
                <a:tc>
                  <a:txBody>
                    <a:bodyPr/>
                    <a:lstStyle/>
                    <a:p>
                      <a:pPr algn="ctr" fontAlgn="ctr"/>
                      <a:r>
                        <a:rPr lang="ru-RU" sz="1200" b="0" i="0" u="none" strike="noStrike">
                          <a:solidFill>
                            <a:srgbClr val="000000"/>
                          </a:solidFill>
                          <a:effectLst/>
                          <a:latin typeface="Times New Roman"/>
                        </a:rPr>
                        <a:t>8 500,00</a:t>
                      </a:r>
                    </a:p>
                  </a:txBody>
                  <a:tcPr marL="9525" marR="9525" marT="9525" marB="0" anchor="ctr"/>
                </a:tc>
                <a:tc>
                  <a:txBody>
                    <a:bodyPr/>
                    <a:lstStyle/>
                    <a:p>
                      <a:pPr algn="ctr" fontAlgn="ctr"/>
                      <a:r>
                        <a:rPr lang="ru-RU" sz="1200" b="0" i="0" u="none" strike="noStrike">
                          <a:solidFill>
                            <a:srgbClr val="000000"/>
                          </a:solidFill>
                          <a:effectLst/>
                          <a:latin typeface="Times New Roman"/>
                        </a:rPr>
                        <a:t>8 500,00</a:t>
                      </a:r>
                    </a:p>
                  </a:txBody>
                  <a:tcPr marL="9525" marR="9525" marT="9525" marB="0" anchor="ctr"/>
                </a:tc>
              </a:tr>
              <a:tr h="200080">
                <a:tc>
                  <a:txBody>
                    <a:bodyPr/>
                    <a:lstStyle/>
                    <a:p>
                      <a:pPr algn="just" fontAlgn="ctr"/>
                      <a:r>
                        <a:rPr lang="ru-RU" sz="1200" b="0" i="0" u="none" strike="noStrike">
                          <a:solidFill>
                            <a:srgbClr val="000000"/>
                          </a:solidFill>
                          <a:effectLst/>
                          <a:latin typeface="Times New Roman"/>
                        </a:rPr>
                        <a:t>Мероприятия по предупреждению последствий возникновения угроз лесных пожаров</a:t>
                      </a:r>
                    </a:p>
                  </a:txBody>
                  <a:tcPr marL="9525" marR="9525" marT="9525" marB="0" anchor="ctr"/>
                </a:tc>
                <a:tc>
                  <a:txBody>
                    <a:bodyPr/>
                    <a:lstStyle/>
                    <a:p>
                      <a:pPr algn="ctr" fontAlgn="ctr"/>
                      <a:r>
                        <a:rPr lang="ru-RU" sz="1200" b="0" i="0" u="none" strike="noStrike">
                          <a:solidFill>
                            <a:srgbClr val="000000"/>
                          </a:solidFill>
                          <a:effectLst/>
                          <a:latin typeface="Times New Roman"/>
                        </a:rPr>
                        <a:t>244 966,74</a:t>
                      </a:r>
                    </a:p>
                  </a:txBody>
                  <a:tcPr marL="9525" marR="9525" marT="9525" marB="0" anchor="ctr"/>
                </a:tc>
                <a:tc>
                  <a:txBody>
                    <a:bodyPr/>
                    <a:lstStyle/>
                    <a:p>
                      <a:pPr algn="ctr" fontAlgn="ctr"/>
                      <a:r>
                        <a:rPr lang="ru-RU" sz="1200" b="0" i="0" u="none" strike="noStrike">
                          <a:solidFill>
                            <a:srgbClr val="000000"/>
                          </a:solidFill>
                          <a:effectLst/>
                          <a:latin typeface="Times New Roman"/>
                        </a:rPr>
                        <a:t>244 966,74</a:t>
                      </a:r>
                    </a:p>
                  </a:txBody>
                  <a:tcPr marL="9525" marR="9525" marT="9525" marB="0" anchor="ctr"/>
                </a:tc>
                <a:tc>
                  <a:txBody>
                    <a:bodyPr/>
                    <a:lstStyle/>
                    <a:p>
                      <a:pPr algn="ctr" fontAlgn="ctr"/>
                      <a:r>
                        <a:rPr lang="ru-RU" sz="1200" b="0" i="0" u="none" strike="noStrike">
                          <a:solidFill>
                            <a:srgbClr val="000000"/>
                          </a:solidFill>
                          <a:effectLst/>
                          <a:latin typeface="Times New Roman"/>
                        </a:rPr>
                        <a:t>244 966,74</a:t>
                      </a:r>
                    </a:p>
                  </a:txBody>
                  <a:tcPr marL="9525" marR="9525" marT="9525" marB="0" anchor="ctr"/>
                </a:tc>
              </a:tr>
              <a:tr h="239594">
                <a:tc>
                  <a:txBody>
                    <a:bodyPr/>
                    <a:lstStyle/>
                    <a:p>
                      <a:pPr algn="just" fontAlgn="ctr"/>
                      <a:r>
                        <a:rPr lang="ru-RU" sz="1200" b="1" i="0" u="none" strike="noStrike">
                          <a:solidFill>
                            <a:srgbClr val="000000"/>
                          </a:solidFill>
                          <a:effectLst/>
                          <a:latin typeface="Times New Roman"/>
                        </a:rPr>
                        <a:t>Подпрограмма 2 «Противопожарная защита объектов муниципальной собственности»</a:t>
                      </a:r>
                    </a:p>
                  </a:txBody>
                  <a:tcPr marL="9525" marR="9525" marT="9525" marB="0" anchor="ctr"/>
                </a:tc>
                <a:tc>
                  <a:txBody>
                    <a:bodyPr/>
                    <a:lstStyle/>
                    <a:p>
                      <a:pPr algn="ctr" fontAlgn="ctr"/>
                      <a:r>
                        <a:rPr lang="ru-RU" sz="1200" b="1" i="0" u="none" strike="noStrike">
                          <a:solidFill>
                            <a:srgbClr val="000000"/>
                          </a:solidFill>
                          <a:effectLst/>
                          <a:latin typeface="Times New Roman"/>
                        </a:rPr>
                        <a:t>2 533 026,54</a:t>
                      </a:r>
                    </a:p>
                  </a:txBody>
                  <a:tcPr marL="9525" marR="9525" marT="9525" marB="0" anchor="ctr"/>
                </a:tc>
                <a:tc>
                  <a:txBody>
                    <a:bodyPr/>
                    <a:lstStyle/>
                    <a:p>
                      <a:pPr algn="ctr" fontAlgn="ctr"/>
                      <a:r>
                        <a:rPr lang="ru-RU" sz="1200" b="1" i="0" u="none" strike="noStrike">
                          <a:solidFill>
                            <a:srgbClr val="000000"/>
                          </a:solidFill>
                          <a:effectLst/>
                          <a:latin typeface="Times New Roman"/>
                        </a:rPr>
                        <a:t>2 293 026,54</a:t>
                      </a:r>
                    </a:p>
                  </a:txBody>
                  <a:tcPr marL="9525" marR="9525" marT="9525" marB="0" anchor="ctr"/>
                </a:tc>
                <a:tc>
                  <a:txBody>
                    <a:bodyPr/>
                    <a:lstStyle/>
                    <a:p>
                      <a:pPr algn="ctr" fontAlgn="ctr"/>
                      <a:r>
                        <a:rPr lang="ru-RU" sz="1200" b="1" i="0" u="none" strike="noStrike" dirty="0">
                          <a:solidFill>
                            <a:srgbClr val="000000"/>
                          </a:solidFill>
                          <a:effectLst/>
                          <a:latin typeface="Times New Roman"/>
                        </a:rPr>
                        <a:t>2 083 026,54</a:t>
                      </a:r>
                    </a:p>
                  </a:txBody>
                  <a:tcPr marL="9525" marR="9525" marT="9525" marB="0" anchor="ctr"/>
                </a:tc>
              </a:tr>
              <a:tr h="365433">
                <a:tc>
                  <a:txBody>
                    <a:bodyPr/>
                    <a:lstStyle/>
                    <a:p>
                      <a:pPr algn="just" fontAlgn="ctr"/>
                      <a:r>
                        <a:rPr lang="ru-RU" sz="1200" b="0" i="0" u="none" strike="noStrike">
                          <a:solidFill>
                            <a:srgbClr val="000000"/>
                          </a:solidFill>
                          <a:effectLst/>
                          <a:latin typeface="Times New Roman"/>
                        </a:rPr>
                        <a:t>Приобретение и установка противопожарного оборудования и инвентаря, выполнение работ по противопожарной защите</a:t>
                      </a:r>
                    </a:p>
                  </a:txBody>
                  <a:tcPr marL="9525" marR="9525" marT="9525" marB="0" anchor="ctr"/>
                </a:tc>
                <a:tc>
                  <a:txBody>
                    <a:bodyPr/>
                    <a:lstStyle/>
                    <a:p>
                      <a:pPr algn="ctr" fontAlgn="ctr"/>
                      <a:r>
                        <a:rPr lang="ru-RU" sz="1200" b="0" i="0" u="none" strike="noStrike">
                          <a:solidFill>
                            <a:srgbClr val="000000"/>
                          </a:solidFill>
                          <a:effectLst/>
                          <a:latin typeface="Times New Roman"/>
                        </a:rPr>
                        <a:t>619 000,00</a:t>
                      </a:r>
                    </a:p>
                  </a:txBody>
                  <a:tcPr marL="9525" marR="9525" marT="9525" marB="0" anchor="ctr"/>
                </a:tc>
                <a:tc>
                  <a:txBody>
                    <a:bodyPr/>
                    <a:lstStyle/>
                    <a:p>
                      <a:pPr algn="ctr" fontAlgn="ctr"/>
                      <a:r>
                        <a:rPr lang="ru-RU" sz="1200" b="0" i="0" u="none" strike="noStrike">
                          <a:solidFill>
                            <a:srgbClr val="000000"/>
                          </a:solidFill>
                          <a:effectLst/>
                          <a:latin typeface="Times New Roman"/>
                        </a:rPr>
                        <a:t>584 000,00</a:t>
                      </a:r>
                    </a:p>
                  </a:txBody>
                  <a:tcPr marL="9525" marR="9525" marT="9525" marB="0" anchor="ctr"/>
                </a:tc>
                <a:tc>
                  <a:txBody>
                    <a:bodyPr/>
                    <a:lstStyle/>
                    <a:p>
                      <a:pPr algn="ctr" fontAlgn="ctr"/>
                      <a:r>
                        <a:rPr lang="ru-RU" sz="1200" b="0" i="0" u="none" strike="noStrike">
                          <a:solidFill>
                            <a:srgbClr val="000000"/>
                          </a:solidFill>
                          <a:effectLst/>
                          <a:latin typeface="Times New Roman"/>
                        </a:rPr>
                        <a:t>584 000,00</a:t>
                      </a:r>
                    </a:p>
                  </a:txBody>
                  <a:tcPr marL="9525" marR="9525" marT="9525" marB="0" anchor="ctr"/>
                </a:tc>
              </a:tr>
              <a:tr h="365433">
                <a:tc>
                  <a:txBody>
                    <a:bodyPr/>
                    <a:lstStyle/>
                    <a:p>
                      <a:pPr algn="just" fontAlgn="ctr"/>
                      <a:r>
                        <a:rPr lang="ru-RU" sz="1200" b="0" i="0" u="none" strike="noStrike" dirty="0">
                          <a:solidFill>
                            <a:srgbClr val="000000"/>
                          </a:solidFill>
                          <a:effectLst/>
                          <a:latin typeface="Times New Roman"/>
                        </a:rPr>
                        <a:t>Содержание в рабочем состоянии противопожарной защиты объектов муниципальной собственности</a:t>
                      </a:r>
                    </a:p>
                  </a:txBody>
                  <a:tcPr marL="9525" marR="9525" marT="9525" marB="0" anchor="ctr"/>
                </a:tc>
                <a:tc>
                  <a:txBody>
                    <a:bodyPr/>
                    <a:lstStyle/>
                    <a:p>
                      <a:pPr algn="ctr" fontAlgn="ctr"/>
                      <a:r>
                        <a:rPr lang="ru-RU" sz="1200" b="0" i="0" u="none" strike="noStrike">
                          <a:solidFill>
                            <a:srgbClr val="000000"/>
                          </a:solidFill>
                          <a:effectLst/>
                          <a:latin typeface="Times New Roman"/>
                        </a:rPr>
                        <a:t>1 914 026,54</a:t>
                      </a:r>
                    </a:p>
                  </a:txBody>
                  <a:tcPr marL="9525" marR="9525" marT="9525" marB="0" anchor="ctr"/>
                </a:tc>
                <a:tc>
                  <a:txBody>
                    <a:bodyPr/>
                    <a:lstStyle/>
                    <a:p>
                      <a:pPr algn="ctr" fontAlgn="ctr"/>
                      <a:r>
                        <a:rPr lang="ru-RU" sz="1200" b="0" i="0" u="none" strike="noStrike">
                          <a:solidFill>
                            <a:srgbClr val="000000"/>
                          </a:solidFill>
                          <a:effectLst/>
                          <a:latin typeface="Times New Roman"/>
                        </a:rPr>
                        <a:t>1 709 026,54</a:t>
                      </a:r>
                    </a:p>
                  </a:txBody>
                  <a:tcPr marL="9525" marR="9525" marT="9525" marB="0" anchor="ctr"/>
                </a:tc>
                <a:tc>
                  <a:txBody>
                    <a:bodyPr/>
                    <a:lstStyle/>
                    <a:p>
                      <a:pPr algn="ctr" fontAlgn="ctr"/>
                      <a:r>
                        <a:rPr lang="ru-RU" sz="1200" b="0" i="0" u="none" strike="noStrike" dirty="0">
                          <a:solidFill>
                            <a:srgbClr val="000000"/>
                          </a:solidFill>
                          <a:effectLst/>
                          <a:latin typeface="Times New Roman"/>
                        </a:rPr>
                        <a:t>1 499 026,54</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sp>
        <p:nvSpPr>
          <p:cNvPr id="7" name="TextShape 3"/>
          <p:cNvSpPr txBox="1"/>
          <p:nvPr/>
        </p:nvSpPr>
        <p:spPr>
          <a:xfrm>
            <a:off x="1067504" y="6060864"/>
            <a:ext cx="3420016"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2323310779"/>
              </p:ext>
            </p:extLst>
          </p:nvPr>
        </p:nvGraphicFramePr>
        <p:xfrm>
          <a:off x="5004048" y="5805264"/>
          <a:ext cx="3531120" cy="922056"/>
        </p:xfrm>
        <a:graphic>
          <a:graphicData uri="http://schemas.openxmlformats.org/drawingml/2006/chart">
            <c:chart xmlns:c="http://schemas.openxmlformats.org/drawingml/2006/chart" xmlns:r="http://schemas.openxmlformats.org/officeDocument/2006/relationships" r:id="rId4"/>
          </a:graphicData>
        </a:graphic>
      </p:graphicFrame>
      <p:sp>
        <p:nvSpPr>
          <p:cNvPr id="11" name="CustomShape 2"/>
          <p:cNvSpPr/>
          <p:nvPr/>
        </p:nvSpPr>
        <p:spPr>
          <a:xfrm>
            <a:off x="36180" y="836712"/>
            <a:ext cx="9071640" cy="151216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уровня безопасности жизнедеятельности населения муниципального образования городского  округа «Вуктыл».</a:t>
            </a:r>
            <a:endParaRPr lang="ru-RU" sz="14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400" b="1" strike="noStrike" spc="-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1. Снижение рисков возникновения чрезвычайных ситуаций  природного и техногенного характера, повышение эффективности системы управления в чрезвычайных ситуациях различного характера.</a:t>
            </a:r>
          </a:p>
          <a:p>
            <a:r>
              <a:rPr lang="ru-RU" sz="1400" b="1" dirty="0">
                <a:latin typeface="Times New Roman" panose="02020603050405020304" pitchFamily="18" charset="0"/>
                <a:cs typeface="Times New Roman" panose="02020603050405020304" pitchFamily="18" charset="0"/>
              </a:rPr>
              <a:t>2. Предотвращение пожаров и гибели людей на объектах муниципальной собственности городского округа «Вуктыл» за счет повышения пожарной безопасности зданий и сооружений</a:t>
            </a:r>
            <a:endParaRPr lang="ru-RU" sz="1400" b="1" strike="noStrike" spc="-1" dirty="0">
              <a:latin typeface="Times New Roman" panose="02020603050405020304" pitchFamily="18" charset="0"/>
              <a:cs typeface="Times New Roman" panose="02020603050405020304" pitchFamily="18" charset="0"/>
            </a:endParaRPr>
          </a:p>
        </p:txBody>
      </p:sp>
      <p:graphicFrame>
        <p:nvGraphicFramePr>
          <p:cNvPr id="12" name="Table 5"/>
          <p:cNvGraphicFramePr/>
          <p:nvPr>
            <p:extLst>
              <p:ext uri="{D42A27DB-BD31-4B8C-83A1-F6EECF244321}">
                <p14:modId xmlns:p14="http://schemas.microsoft.com/office/powerpoint/2010/main" val="1471124355"/>
              </p:ext>
            </p:extLst>
          </p:nvPr>
        </p:nvGraphicFramePr>
        <p:xfrm>
          <a:off x="144000" y="3356992"/>
          <a:ext cx="8381672" cy="1828800"/>
        </p:xfrm>
        <a:graphic>
          <a:graphicData uri="http://schemas.openxmlformats.org/drawingml/2006/table">
            <a:tbl>
              <a:tblPr/>
              <a:tblGrid>
                <a:gridCol w="3773160"/>
                <a:gridCol w="936104"/>
                <a:gridCol w="539806"/>
                <a:gridCol w="499360"/>
                <a:gridCol w="488800"/>
                <a:gridCol w="488258"/>
                <a:gridCol w="504056"/>
                <a:gridCol w="576064"/>
                <a:gridCol w="576064"/>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a:t>
                      </a:r>
                    </a:p>
                    <a:p>
                      <a:pPr algn="ctr"/>
                      <a:r>
                        <a:rPr lang="ru-RU" sz="1200" b="1" strike="noStrike" spc="-1" dirty="0" smtClean="0">
                          <a:latin typeface="Times New Roman" panose="02020603050405020304" pitchFamily="18" charset="0"/>
                          <a:cs typeface="Times New Roman" panose="02020603050405020304" pitchFamily="18" charset="0"/>
                        </a:rPr>
                        <a:t>измерения</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2019</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2020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2021</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2022</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2023</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2024</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dirty="0">
                          <a:effectLst/>
                          <a:latin typeface="Times New Roman" panose="02020603050405020304" pitchFamily="18" charset="0"/>
                          <a:ea typeface="Times New Roman"/>
                          <a:cs typeface="Times New Roman" panose="02020603050405020304" pitchFamily="18" charset="0"/>
                        </a:rPr>
                        <a:t>2025</a:t>
                      </a:r>
                    </a:p>
                    <a:p>
                      <a:pPr algn="ctr">
                        <a:spcAft>
                          <a:spcPts val="0"/>
                        </a:spcAft>
                      </a:pPr>
                      <a:r>
                        <a:rPr lang="ru-RU" sz="1200" b="1" dirty="0">
                          <a:effectLst/>
                          <a:latin typeface="Times New Roman" panose="02020603050405020304" pitchFamily="18" charset="0"/>
                          <a:ea typeface="Times New Roman"/>
                          <a:cs typeface="Times New Roman" panose="02020603050405020304" pitchFamily="18" charset="0"/>
                        </a:rPr>
                        <a:t>год </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r>
              <a:tr h="432360">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a:t>
                      </a:r>
                    </a:p>
                    <a:p>
                      <a:pPr algn="ctr"/>
                      <a:r>
                        <a:rPr lang="ru-RU" sz="1200" b="1" strike="noStrike" spc="-1" dirty="0">
                          <a:latin typeface="Times New Roman" panose="02020603050405020304" pitchFamily="18" charset="0"/>
                          <a:cs typeface="Times New Roman" panose="02020603050405020304" pitchFamily="18" charset="0"/>
                        </a:rPr>
                        <a:t>«Безопасность жизнедеятельности населения »</a:t>
                      </a: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b="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r>
              <a:tr h="601560">
                <a:tc>
                  <a:txBody>
                    <a:bodyPr/>
                    <a:lstStyle/>
                    <a:p>
                      <a:pPr marL="62230" marR="52070" algn="just">
                        <a:spcAft>
                          <a:spcPts val="0"/>
                        </a:spcAft>
                      </a:pPr>
                      <a:r>
                        <a:rPr kumimoji="0" lang="ru-RU" sz="1200" kern="1200" dirty="0" smtClean="0">
                          <a:solidFill>
                            <a:schemeClr val="tx1"/>
                          </a:solidFill>
                          <a:effectLst/>
                          <a:latin typeface="Times New Roman" panose="02020603050405020304" pitchFamily="18" charset="0"/>
                          <a:ea typeface="+mn-ea"/>
                          <a:cs typeface="Times New Roman" panose="02020603050405020304" pitchFamily="18" charset="0"/>
                        </a:rPr>
                        <a:t>Количество практических тренировок на объектах муниципальной собственности по безопасной эвакуации людей в случае возникновения пожара в соответствии с разработанными и утвержденными планами эвакуации людей</a:t>
                      </a:r>
                      <a:endParaRPr lang="ru-RU"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CC99"/>
                    </a:solidFill>
                  </a:tcPr>
                </a:tc>
                <a:tc>
                  <a:txBody>
                    <a:bodyPr/>
                    <a:lstStyle/>
                    <a:p>
                      <a:pPr algn="ctr"/>
                      <a:r>
                        <a:rPr kumimoji="0" lang="ru-RU" sz="1200" kern="1200" dirty="0" smtClean="0">
                          <a:solidFill>
                            <a:schemeClr val="tx1"/>
                          </a:solidFill>
                          <a:effectLst/>
                          <a:latin typeface="Times New Roman" panose="02020603050405020304" pitchFamily="18" charset="0"/>
                          <a:ea typeface="+mn-ea"/>
                          <a:cs typeface="Times New Roman" panose="02020603050405020304" pitchFamily="18" charset="0"/>
                        </a:rPr>
                        <a:t>единиц</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spcAft>
                          <a:spcPts val="0"/>
                        </a:spcAft>
                      </a:pPr>
                      <a:r>
                        <a:rPr lang="ru-RU" sz="1200">
                          <a:effectLst/>
                          <a:latin typeface="Times New Roman" panose="02020603050405020304" pitchFamily="18" charset="0"/>
                          <a:ea typeface="Times New Roman"/>
                          <a:cs typeface="Times New Roman" panose="02020603050405020304" pitchFamily="18" charset="0"/>
                        </a:rPr>
                        <a:t>16</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r>
            </a:tbl>
          </a:graphicData>
        </a:graphic>
      </p:graphicFrame>
      <p:sp>
        <p:nvSpPr>
          <p:cNvPr id="13" name="TextShape 4"/>
          <p:cNvSpPr txBox="1"/>
          <p:nvPr/>
        </p:nvSpPr>
        <p:spPr>
          <a:xfrm>
            <a:off x="611560" y="2708920"/>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spTree>
    <p:extLst>
      <p:ext uri="{BB962C8B-B14F-4D97-AF65-F5344CB8AC3E}">
        <p14:creationId xmlns:p14="http://schemas.microsoft.com/office/powerpoint/2010/main" val="41095222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40081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38956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экономики»,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521333458"/>
              </p:ext>
            </p:extLst>
          </p:nvPr>
        </p:nvGraphicFramePr>
        <p:xfrm>
          <a:off x="107504" y="1700808"/>
          <a:ext cx="8928991" cy="2474853"/>
        </p:xfrm>
        <a:graphic>
          <a:graphicData uri="http://schemas.openxmlformats.org/drawingml/2006/table">
            <a:tbl>
              <a:tblPr firstRow="1" bandRow="1">
                <a:tableStyleId>{5C22544A-7EE6-4342-B048-85BDC9FD1C3A}</a:tableStyleId>
              </a:tblPr>
              <a:tblGrid>
                <a:gridCol w="5555926"/>
                <a:gridCol w="1139221"/>
                <a:gridCol w="1115858"/>
                <a:gridCol w="1117986"/>
              </a:tblGrid>
              <a:tr h="165582">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solidFill>
                            <a:schemeClr val="tx1"/>
                          </a:solidFill>
                          <a:latin typeface="Times New Roman" panose="02020603050405020304" pitchFamily="18" charset="0"/>
                          <a:cs typeface="Times New Roman" panose="02020603050405020304" pitchFamily="18" charset="0"/>
                        </a:rPr>
                        <a:t>2022 год</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solidFill>
                            <a:schemeClr val="tx1"/>
                          </a:solidFill>
                          <a:latin typeface="Times New Roman" panose="02020603050405020304" pitchFamily="18" charset="0"/>
                          <a:cs typeface="Times New Roman" panose="02020603050405020304" pitchFamily="18" charset="0"/>
                        </a:rPr>
                        <a:t>2023 год</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solidFill>
                            <a:schemeClr val="tx1"/>
                          </a:solidFill>
                          <a:latin typeface="Times New Roman" panose="02020603050405020304" pitchFamily="18" charset="0"/>
                          <a:cs typeface="Times New Roman" panose="02020603050405020304" pitchFamily="18" charset="0"/>
                        </a:rPr>
                        <a:t>2024 год</a:t>
                      </a:r>
                      <a:endParaRPr lang="ru-RU" sz="1000" dirty="0">
                        <a:solidFill>
                          <a:schemeClr val="tx1"/>
                        </a:solidFill>
                        <a:latin typeface="Times New Roman" panose="02020603050405020304" pitchFamily="18" charset="0"/>
                        <a:cs typeface="Times New Roman" panose="02020603050405020304" pitchFamily="18" charset="0"/>
                      </a:endParaRPr>
                    </a:p>
                  </a:txBody>
                  <a:tcPr/>
                </a:tc>
              </a:tr>
              <a:tr h="109957">
                <a:tc>
                  <a:txBody>
                    <a:bodyPr/>
                    <a:lstStyle/>
                    <a:p>
                      <a:pPr algn="just" fontAlgn="ctr"/>
                      <a:r>
                        <a:rPr lang="ru-RU" sz="1000" b="1" i="0" u="none" strike="noStrike" dirty="0">
                          <a:solidFill>
                            <a:srgbClr val="000000"/>
                          </a:solidFill>
                          <a:effectLst/>
                          <a:latin typeface="Times New Roman"/>
                        </a:rPr>
                        <a:t>Муниципальная программа городского округа «Вуктыл» «Развитие экономики»</a:t>
                      </a:r>
                    </a:p>
                  </a:txBody>
                  <a:tcPr marL="9525" marR="9525" marT="9525" marB="0" anchor="ctr"/>
                </a:tc>
                <a:tc>
                  <a:txBody>
                    <a:bodyPr/>
                    <a:lstStyle/>
                    <a:p>
                      <a:pPr algn="ctr" fontAlgn="ctr"/>
                      <a:r>
                        <a:rPr lang="ru-RU" sz="1000" b="1" i="0" u="none" strike="noStrike">
                          <a:solidFill>
                            <a:srgbClr val="000000"/>
                          </a:solidFill>
                          <a:effectLst/>
                          <a:latin typeface="Times New Roman"/>
                        </a:rPr>
                        <a:t>397 700,00</a:t>
                      </a:r>
                    </a:p>
                  </a:txBody>
                  <a:tcPr marL="9525" marR="9525" marT="9525" marB="0" anchor="ctr"/>
                </a:tc>
                <a:tc>
                  <a:txBody>
                    <a:bodyPr/>
                    <a:lstStyle/>
                    <a:p>
                      <a:pPr algn="ctr" fontAlgn="ctr"/>
                      <a:r>
                        <a:rPr lang="ru-RU" sz="1000" b="1" i="0" u="none" strike="noStrike">
                          <a:solidFill>
                            <a:srgbClr val="000000"/>
                          </a:solidFill>
                          <a:effectLst/>
                          <a:latin typeface="Times New Roman"/>
                        </a:rPr>
                        <a:t>467 700,00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507 700,00</a:t>
                      </a:r>
                    </a:p>
                  </a:txBody>
                  <a:tcPr marL="9525" marR="9525" marT="9525" marB="0" anchor="ctr"/>
                </a:tc>
              </a:tr>
              <a:tr h="109957">
                <a:tc>
                  <a:txBody>
                    <a:bodyPr/>
                    <a:lstStyle/>
                    <a:p>
                      <a:pPr algn="just" fontAlgn="ctr"/>
                      <a:r>
                        <a:rPr lang="ru-RU" sz="1000" b="1" i="0" u="none" strike="noStrike" dirty="0">
                          <a:solidFill>
                            <a:srgbClr val="000000"/>
                          </a:solidFill>
                          <a:effectLst/>
                          <a:latin typeface="Times New Roman"/>
                        </a:rPr>
                        <a:t>Подпрограмма 1 «Малое и среднее предпринимательство»</a:t>
                      </a:r>
                    </a:p>
                  </a:txBody>
                  <a:tcPr marL="9525" marR="9525" marT="9525" marB="0" anchor="ctr"/>
                </a:tc>
                <a:tc>
                  <a:txBody>
                    <a:bodyPr/>
                    <a:lstStyle/>
                    <a:p>
                      <a:pPr algn="ctr" fontAlgn="ctr"/>
                      <a:r>
                        <a:rPr lang="ru-RU" sz="1000" b="1" i="0" u="none" strike="noStrike">
                          <a:solidFill>
                            <a:srgbClr val="000000"/>
                          </a:solidFill>
                          <a:effectLst/>
                          <a:latin typeface="Times New Roman"/>
                        </a:rPr>
                        <a:t>192 000,00</a:t>
                      </a:r>
                    </a:p>
                  </a:txBody>
                  <a:tcPr marL="9525" marR="9525" marT="9525" marB="0" anchor="ctr"/>
                </a:tc>
                <a:tc>
                  <a:txBody>
                    <a:bodyPr/>
                    <a:lstStyle/>
                    <a:p>
                      <a:pPr algn="ctr" fontAlgn="ctr"/>
                      <a:r>
                        <a:rPr lang="ru-RU" sz="1000" b="1" i="0" u="none" strike="noStrike">
                          <a:solidFill>
                            <a:srgbClr val="000000"/>
                          </a:solidFill>
                          <a:effectLst/>
                          <a:latin typeface="Times New Roman"/>
                        </a:rPr>
                        <a:t>192 000,00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192 000,00</a:t>
                      </a:r>
                    </a:p>
                  </a:txBody>
                  <a:tcPr marL="9525" marR="9525" marT="9525" marB="0" anchor="ctr"/>
                </a:tc>
              </a:tr>
              <a:tr h="109957">
                <a:tc>
                  <a:txBody>
                    <a:bodyPr/>
                    <a:lstStyle/>
                    <a:p>
                      <a:pPr algn="just" fontAlgn="ctr"/>
                      <a:r>
                        <a:rPr lang="ru-RU" sz="1000" b="0" i="0" u="none" strike="noStrike" dirty="0">
                          <a:solidFill>
                            <a:srgbClr val="000000"/>
                          </a:solidFill>
                          <a:effectLst/>
                          <a:latin typeface="Times New Roman"/>
                        </a:rPr>
                        <a:t>Финансово-инвестиционная поддержка малого и среднего предпринимательства</a:t>
                      </a:r>
                    </a:p>
                  </a:txBody>
                  <a:tcPr marL="9525" marR="9525" marT="9525" marB="0" anchor="ctr"/>
                </a:tc>
                <a:tc>
                  <a:txBody>
                    <a:bodyPr/>
                    <a:lstStyle/>
                    <a:p>
                      <a:pPr algn="ctr" fontAlgn="ctr"/>
                      <a:r>
                        <a:rPr lang="ru-RU" sz="1000" b="0" i="0" u="none" strike="noStrike">
                          <a:solidFill>
                            <a:srgbClr val="000000"/>
                          </a:solidFill>
                          <a:effectLst/>
                          <a:latin typeface="Times New Roman"/>
                        </a:rPr>
                        <a:t>192 000,00</a:t>
                      </a:r>
                    </a:p>
                  </a:txBody>
                  <a:tcPr marL="9525" marR="9525" marT="9525" marB="0" anchor="ctr"/>
                </a:tc>
                <a:tc>
                  <a:txBody>
                    <a:bodyPr/>
                    <a:lstStyle/>
                    <a:p>
                      <a:pPr algn="ctr" fontAlgn="ctr"/>
                      <a:r>
                        <a:rPr lang="ru-RU" sz="1000" b="0" i="0" u="none" strike="noStrike">
                          <a:solidFill>
                            <a:srgbClr val="000000"/>
                          </a:solidFill>
                          <a:effectLst/>
                          <a:latin typeface="Times New Roman"/>
                        </a:rPr>
                        <a:t>192 000,00</a:t>
                      </a:r>
                    </a:p>
                  </a:txBody>
                  <a:tcPr marL="9525" marR="9525" marT="9525" marB="0" anchor="ctr"/>
                </a:tc>
                <a:tc>
                  <a:txBody>
                    <a:bodyPr/>
                    <a:lstStyle/>
                    <a:p>
                      <a:pPr algn="ctr" fontAlgn="ctr"/>
                      <a:r>
                        <a:rPr lang="ru-RU" sz="1000" b="0" i="0" u="none" strike="noStrike">
                          <a:solidFill>
                            <a:srgbClr val="000000"/>
                          </a:solidFill>
                          <a:effectLst/>
                          <a:latin typeface="Times New Roman"/>
                        </a:rPr>
                        <a:t>192 000,00</a:t>
                      </a:r>
                    </a:p>
                  </a:txBody>
                  <a:tcPr marL="9525" marR="9525" marT="9525" marB="0" anchor="ctr"/>
                </a:tc>
              </a:tr>
              <a:tr h="213446">
                <a:tc>
                  <a:txBody>
                    <a:bodyPr/>
                    <a:lstStyle/>
                    <a:p>
                      <a:pPr algn="just" fontAlgn="ctr"/>
                      <a:r>
                        <a:rPr lang="ru-RU" sz="1000" b="1" i="0" u="none" strike="noStrike" dirty="0">
                          <a:solidFill>
                            <a:srgbClr val="000000"/>
                          </a:solidFill>
                          <a:effectLst/>
                          <a:latin typeface="Times New Roman"/>
                        </a:rPr>
                        <a:t>Подпрограмма 2 «Сельское хозяйство и регулирование рынка пищевой продукции»</a:t>
                      </a:r>
                    </a:p>
                  </a:txBody>
                  <a:tcPr marL="9525" marR="9525" marT="9525" marB="0" anchor="ctr"/>
                </a:tc>
                <a:tc>
                  <a:txBody>
                    <a:bodyPr/>
                    <a:lstStyle/>
                    <a:p>
                      <a:pPr algn="ctr" fontAlgn="ctr"/>
                      <a:r>
                        <a:rPr lang="ru-RU" sz="1000" b="1" i="0" u="none" strike="noStrike">
                          <a:solidFill>
                            <a:srgbClr val="000000"/>
                          </a:solidFill>
                          <a:effectLst/>
                          <a:latin typeface="Times New Roman"/>
                        </a:rPr>
                        <a:t>155 700,00</a:t>
                      </a:r>
                    </a:p>
                  </a:txBody>
                  <a:tcPr marL="9525" marR="9525" marT="9525" marB="0" anchor="ctr"/>
                </a:tc>
                <a:tc>
                  <a:txBody>
                    <a:bodyPr/>
                    <a:lstStyle/>
                    <a:p>
                      <a:pPr algn="ctr" fontAlgn="ctr"/>
                      <a:r>
                        <a:rPr lang="ru-RU" sz="1000" b="1" i="0" u="none" strike="noStrike">
                          <a:solidFill>
                            <a:srgbClr val="000000"/>
                          </a:solidFill>
                          <a:effectLst/>
                          <a:latin typeface="Times New Roman"/>
                        </a:rPr>
                        <a:t>155 700,00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155 700,00</a:t>
                      </a:r>
                    </a:p>
                  </a:txBody>
                  <a:tcPr marL="9525" marR="9525" marT="9525" marB="0" anchor="ctr"/>
                </a:tc>
              </a:tr>
              <a:tr h="149204">
                <a:tc>
                  <a:txBody>
                    <a:bodyPr/>
                    <a:lstStyle/>
                    <a:p>
                      <a:pPr algn="just" fontAlgn="ctr"/>
                      <a:r>
                        <a:rPr lang="ru-RU" sz="1000" b="0" i="0" u="none" strike="noStrike" dirty="0">
                          <a:solidFill>
                            <a:srgbClr val="000000"/>
                          </a:solidFill>
                          <a:effectLst/>
                          <a:latin typeface="Times New Roman"/>
                        </a:rPr>
                        <a:t>Предоставление субсидий крестьянским (фермерским) хозяйствам на содержание сельскохозяйственных животных</a:t>
                      </a:r>
                    </a:p>
                  </a:txBody>
                  <a:tcPr marL="9525" marR="9525" marT="9525" marB="0" anchor="ctr"/>
                </a:tc>
                <a:tc>
                  <a:txBody>
                    <a:bodyPr/>
                    <a:lstStyle/>
                    <a:p>
                      <a:pPr algn="ctr" fontAlgn="ctr"/>
                      <a:r>
                        <a:rPr lang="ru-RU" sz="1000" b="0" i="0" u="none" strike="noStrike">
                          <a:solidFill>
                            <a:srgbClr val="000000"/>
                          </a:solidFill>
                          <a:effectLst/>
                          <a:latin typeface="Times New Roman"/>
                        </a:rPr>
                        <a:t>155 700,00</a:t>
                      </a:r>
                    </a:p>
                  </a:txBody>
                  <a:tcPr marL="9525" marR="9525" marT="9525" marB="0" anchor="ctr"/>
                </a:tc>
                <a:tc>
                  <a:txBody>
                    <a:bodyPr/>
                    <a:lstStyle/>
                    <a:p>
                      <a:pPr algn="ctr" fontAlgn="ctr"/>
                      <a:r>
                        <a:rPr lang="ru-RU" sz="1000" b="0" i="0" u="none" strike="noStrike">
                          <a:solidFill>
                            <a:srgbClr val="000000"/>
                          </a:solidFill>
                          <a:effectLst/>
                          <a:latin typeface="Times New Roman"/>
                        </a:rPr>
                        <a:t>155 700,00</a:t>
                      </a:r>
                    </a:p>
                  </a:txBody>
                  <a:tcPr marL="9525" marR="9525" marT="9525" marB="0" anchor="ctr"/>
                </a:tc>
                <a:tc>
                  <a:txBody>
                    <a:bodyPr/>
                    <a:lstStyle/>
                    <a:p>
                      <a:pPr algn="ctr" fontAlgn="ctr"/>
                      <a:r>
                        <a:rPr lang="ru-RU" sz="1000" b="0" i="0" u="none" strike="noStrike">
                          <a:solidFill>
                            <a:srgbClr val="000000"/>
                          </a:solidFill>
                          <a:effectLst/>
                          <a:latin typeface="Times New Roman"/>
                        </a:rPr>
                        <a:t>155 700,00</a:t>
                      </a:r>
                    </a:p>
                  </a:txBody>
                  <a:tcPr marL="9525" marR="9525" marT="9525" marB="0" anchor="ctr"/>
                </a:tc>
              </a:tr>
              <a:tr h="213446">
                <a:tc>
                  <a:txBody>
                    <a:bodyPr/>
                    <a:lstStyle/>
                    <a:p>
                      <a:pPr algn="just" fontAlgn="ctr"/>
                      <a:r>
                        <a:rPr lang="ru-RU" sz="1000" b="1" i="0" u="none" strike="noStrike" dirty="0">
                          <a:solidFill>
                            <a:srgbClr val="000000"/>
                          </a:solidFill>
                          <a:effectLst/>
                          <a:latin typeface="Times New Roman"/>
                        </a:rPr>
                        <a:t>Подпрограмма 3 «Въездной и внутренний туризм»</a:t>
                      </a:r>
                    </a:p>
                  </a:txBody>
                  <a:tcPr marL="9525" marR="9525" marT="9525" marB="0" anchor="ctr"/>
                </a:tc>
                <a:tc>
                  <a:txBody>
                    <a:bodyPr/>
                    <a:lstStyle/>
                    <a:p>
                      <a:pPr algn="ctr" fontAlgn="ctr"/>
                      <a:r>
                        <a:rPr lang="ru-RU" sz="1000" b="1" i="0" u="none" strike="noStrike">
                          <a:solidFill>
                            <a:srgbClr val="000000"/>
                          </a:solidFill>
                          <a:effectLst/>
                          <a:latin typeface="Times New Roman"/>
                        </a:rPr>
                        <a:t>50 000,00</a:t>
                      </a:r>
                    </a:p>
                  </a:txBody>
                  <a:tcPr marL="9525" marR="9525" marT="9525" marB="0" anchor="ctr"/>
                </a:tc>
                <a:tc>
                  <a:txBody>
                    <a:bodyPr/>
                    <a:lstStyle/>
                    <a:p>
                      <a:pPr algn="ctr" fontAlgn="ctr"/>
                      <a:r>
                        <a:rPr lang="ru-RU" sz="1000" b="1" i="0" u="none" strike="noStrike">
                          <a:solidFill>
                            <a:srgbClr val="000000"/>
                          </a:solidFill>
                          <a:effectLst/>
                          <a:latin typeface="Times New Roman"/>
                        </a:rPr>
                        <a:t>120 000,00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160 000,00</a:t>
                      </a:r>
                    </a:p>
                  </a:txBody>
                  <a:tcPr marL="9525" marR="9525" marT="9525" marB="0" anchor="ctr"/>
                </a:tc>
              </a:tr>
              <a:tr h="109957">
                <a:tc>
                  <a:txBody>
                    <a:bodyPr/>
                    <a:lstStyle/>
                    <a:p>
                      <a:pPr algn="just" fontAlgn="ctr"/>
                      <a:r>
                        <a:rPr lang="ru-RU" sz="1000" b="0" i="0" u="none" strike="noStrike" dirty="0">
                          <a:solidFill>
                            <a:srgbClr val="000000"/>
                          </a:solidFill>
                          <a:effectLst/>
                          <a:latin typeface="Times New Roman"/>
                        </a:rPr>
                        <a:t>Создание и реализация проектов, направленных на развитие туристической инфраструктуры</a:t>
                      </a:r>
                    </a:p>
                  </a:txBody>
                  <a:tcPr marL="9525" marR="9525" marT="9525" marB="0" anchor="ctr"/>
                </a:tc>
                <a:tc>
                  <a:txBody>
                    <a:bodyPr/>
                    <a:lstStyle/>
                    <a:p>
                      <a:pPr algn="ctr" fontAlgn="ctr"/>
                      <a:r>
                        <a:rPr lang="ru-RU" sz="1000" b="0" i="0" u="none" strike="noStrike">
                          <a:solidFill>
                            <a:srgbClr val="000000"/>
                          </a:solidFill>
                          <a:effectLst/>
                          <a:latin typeface="Times New Roman"/>
                        </a:rPr>
                        <a:t> </a:t>
                      </a:r>
                    </a:p>
                  </a:txBody>
                  <a:tcPr marL="9525" marR="9525" marT="9525" marB="0" anchor="ctr"/>
                </a:tc>
                <a:tc>
                  <a:txBody>
                    <a:bodyPr/>
                    <a:lstStyle/>
                    <a:p>
                      <a:pPr algn="ctr" fontAlgn="ctr"/>
                      <a:r>
                        <a:rPr lang="ru-RU" sz="1000" b="0" i="0" u="none" strike="noStrike">
                          <a:solidFill>
                            <a:srgbClr val="000000"/>
                          </a:solidFill>
                          <a:effectLst/>
                          <a:latin typeface="Times New Roman"/>
                        </a:rPr>
                        <a:t>50 000,00</a:t>
                      </a:r>
                    </a:p>
                  </a:txBody>
                  <a:tcPr marL="9525" marR="9525" marT="9525" marB="0" anchor="ctr"/>
                </a:tc>
                <a:tc>
                  <a:txBody>
                    <a:bodyPr/>
                    <a:lstStyle/>
                    <a:p>
                      <a:pPr algn="ctr" fontAlgn="ctr"/>
                      <a:r>
                        <a:rPr lang="ru-RU" sz="1000" b="0" i="0" u="none" strike="noStrike">
                          <a:solidFill>
                            <a:srgbClr val="000000"/>
                          </a:solidFill>
                          <a:effectLst/>
                          <a:latin typeface="Times New Roman"/>
                        </a:rPr>
                        <a:t> </a:t>
                      </a:r>
                    </a:p>
                  </a:txBody>
                  <a:tcPr marL="9525" marR="9525" marT="9525" marB="0" anchor="ctr"/>
                </a:tc>
              </a:tr>
              <a:tr h="149204">
                <a:tc>
                  <a:txBody>
                    <a:bodyPr/>
                    <a:lstStyle/>
                    <a:p>
                      <a:pPr algn="just" fontAlgn="ctr"/>
                      <a:r>
                        <a:rPr lang="ru-RU" sz="1000" b="0" i="0" u="none" strike="noStrike" dirty="0">
                          <a:solidFill>
                            <a:srgbClr val="000000"/>
                          </a:solidFill>
                          <a:effectLst/>
                          <a:latin typeface="Times New Roman"/>
                        </a:rPr>
                        <a:t>Изготовление и установка средств ориентирующей информации для туристов на территории городского округа "Вуктыл"</a:t>
                      </a:r>
                    </a:p>
                  </a:txBody>
                  <a:tcPr marL="9525" marR="9525" marT="9525" marB="0" anchor="ctr"/>
                </a:tc>
                <a:tc>
                  <a:txBody>
                    <a:bodyPr/>
                    <a:lstStyle/>
                    <a:p>
                      <a:pPr algn="ctr" fontAlgn="ctr"/>
                      <a:r>
                        <a:rPr lang="ru-RU" sz="1000" b="0" i="0" u="none" strike="noStrike">
                          <a:solidFill>
                            <a:srgbClr val="000000"/>
                          </a:solidFill>
                          <a:effectLst/>
                          <a:latin typeface="Times New Roman"/>
                        </a:rPr>
                        <a:t> </a:t>
                      </a:r>
                    </a:p>
                  </a:txBody>
                  <a:tcPr marL="9525" marR="9525" marT="9525" marB="0" anchor="ctr"/>
                </a:tc>
                <a:tc>
                  <a:txBody>
                    <a:bodyPr/>
                    <a:lstStyle/>
                    <a:p>
                      <a:pPr algn="ctr" fontAlgn="ctr"/>
                      <a:r>
                        <a:rPr lang="ru-RU" sz="1000" b="0" i="0" u="none" strike="noStrike">
                          <a:solidFill>
                            <a:srgbClr val="000000"/>
                          </a:solidFill>
                          <a:effectLst/>
                          <a:latin typeface="Times New Roman"/>
                        </a:rPr>
                        <a:t> </a:t>
                      </a:r>
                    </a:p>
                  </a:txBody>
                  <a:tcPr marL="9525" marR="9525" marT="9525" marB="0" anchor="ctr"/>
                </a:tc>
                <a:tc>
                  <a:txBody>
                    <a:bodyPr/>
                    <a:lstStyle/>
                    <a:p>
                      <a:pPr algn="ctr" fontAlgn="ctr"/>
                      <a:r>
                        <a:rPr lang="ru-RU" sz="1000" b="0" i="0" u="none" strike="noStrike">
                          <a:solidFill>
                            <a:srgbClr val="000000"/>
                          </a:solidFill>
                          <a:effectLst/>
                          <a:latin typeface="Times New Roman"/>
                        </a:rPr>
                        <a:t>120 000,00</a:t>
                      </a:r>
                    </a:p>
                  </a:txBody>
                  <a:tcPr marL="9525" marR="9525" marT="9525" marB="0" anchor="ctr"/>
                </a:tc>
              </a:tr>
              <a:tr h="213446">
                <a:tc>
                  <a:txBody>
                    <a:bodyPr/>
                    <a:lstStyle/>
                    <a:p>
                      <a:pPr algn="just" fontAlgn="ctr"/>
                      <a:r>
                        <a:rPr lang="ru-RU" sz="1000" b="0" i="0" u="none" strike="noStrike" dirty="0">
                          <a:solidFill>
                            <a:srgbClr val="000000"/>
                          </a:solidFill>
                          <a:effectLst/>
                          <a:latin typeface="Times New Roman"/>
                        </a:rPr>
                        <a:t>Информационно-рекламное обеспечение туристических ресурсов муниципального образования городского округа «Вуктыл»</a:t>
                      </a:r>
                    </a:p>
                  </a:txBody>
                  <a:tcPr marL="9525" marR="9525" marT="9525" marB="0" anchor="ctr"/>
                </a:tc>
                <a:tc>
                  <a:txBody>
                    <a:bodyPr/>
                    <a:lstStyle/>
                    <a:p>
                      <a:pPr algn="ctr" fontAlgn="ctr"/>
                      <a:r>
                        <a:rPr lang="ru-RU" sz="1000" b="0" i="0" u="none" strike="noStrike">
                          <a:solidFill>
                            <a:srgbClr val="000000"/>
                          </a:solidFill>
                          <a:effectLst/>
                          <a:latin typeface="Times New Roman"/>
                        </a:rPr>
                        <a:t>50 000,00</a:t>
                      </a:r>
                    </a:p>
                  </a:txBody>
                  <a:tcPr marL="9525" marR="9525" marT="9525" marB="0" anchor="ctr"/>
                </a:tc>
                <a:tc>
                  <a:txBody>
                    <a:bodyPr/>
                    <a:lstStyle/>
                    <a:p>
                      <a:pPr algn="ctr" fontAlgn="ctr"/>
                      <a:r>
                        <a:rPr lang="ru-RU" sz="1000" b="0" i="0" u="none" strike="noStrike">
                          <a:solidFill>
                            <a:srgbClr val="000000"/>
                          </a:solidFill>
                          <a:effectLst/>
                          <a:latin typeface="Times New Roman"/>
                        </a:rPr>
                        <a:t>50 000,00</a:t>
                      </a:r>
                    </a:p>
                  </a:txBody>
                  <a:tcPr marL="9525" marR="9525" marT="9525" marB="0" anchor="ctr"/>
                </a:tc>
                <a:tc>
                  <a:txBody>
                    <a:bodyPr/>
                    <a:lstStyle/>
                    <a:p>
                      <a:pPr algn="ctr" fontAlgn="ctr"/>
                      <a:r>
                        <a:rPr lang="ru-RU" sz="1000" b="0" i="0" u="none" strike="noStrike">
                          <a:solidFill>
                            <a:srgbClr val="000000"/>
                          </a:solidFill>
                          <a:effectLst/>
                          <a:latin typeface="Times New Roman"/>
                        </a:rPr>
                        <a:t>30 000,00</a:t>
                      </a:r>
                    </a:p>
                  </a:txBody>
                  <a:tcPr marL="9525" marR="9525" marT="9525" marB="0" anchor="ctr"/>
                </a:tc>
              </a:tr>
              <a:tr h="213446">
                <a:tc>
                  <a:txBody>
                    <a:bodyPr/>
                    <a:lstStyle/>
                    <a:p>
                      <a:pPr algn="just" fontAlgn="ctr"/>
                      <a:r>
                        <a:rPr lang="ru-RU" sz="1000" b="0" i="0" u="none" strike="noStrike" dirty="0">
                          <a:solidFill>
                            <a:srgbClr val="000000"/>
                          </a:solidFill>
                          <a:effectLst/>
                          <a:latin typeface="Times New Roman"/>
                        </a:rPr>
                        <a:t>Организация и проведение выставочных и познавательных мероприятий в сфере туризма</a:t>
                      </a:r>
                    </a:p>
                  </a:txBody>
                  <a:tcPr marL="9525" marR="9525" marT="9525" marB="0" anchor="ctr"/>
                </a:tc>
                <a:tc>
                  <a:txBody>
                    <a:bodyPr/>
                    <a:lstStyle/>
                    <a:p>
                      <a:pPr algn="ctr" fontAlgn="ctr"/>
                      <a:r>
                        <a:rPr lang="ru-RU" sz="1000" b="0" i="0" u="none" strike="noStrike">
                          <a:solidFill>
                            <a:srgbClr val="000000"/>
                          </a:solidFill>
                          <a:effectLst/>
                          <a:latin typeface="Times New Roman"/>
                        </a:rPr>
                        <a:t> </a:t>
                      </a:r>
                    </a:p>
                  </a:txBody>
                  <a:tcPr marL="9525" marR="9525" marT="9525" marB="0" anchor="ctr"/>
                </a:tc>
                <a:tc>
                  <a:txBody>
                    <a:bodyPr/>
                    <a:lstStyle/>
                    <a:p>
                      <a:pPr algn="ctr" fontAlgn="ctr"/>
                      <a:r>
                        <a:rPr lang="ru-RU" sz="1000" b="0" i="0" u="none" strike="noStrike">
                          <a:solidFill>
                            <a:srgbClr val="000000"/>
                          </a:solidFill>
                          <a:effectLst/>
                          <a:latin typeface="Times New Roman"/>
                        </a:rPr>
                        <a:t>20 000,00</a:t>
                      </a:r>
                    </a:p>
                  </a:txBody>
                  <a:tcPr marL="9525" marR="9525" marT="9525" marB="0" anchor="ctr"/>
                </a:tc>
                <a:tc>
                  <a:txBody>
                    <a:bodyPr/>
                    <a:lstStyle/>
                    <a:p>
                      <a:pPr algn="ctr" fontAlgn="ctr"/>
                      <a:r>
                        <a:rPr lang="ru-RU" sz="1000" b="0" i="0" u="none" strike="noStrike" dirty="0">
                          <a:solidFill>
                            <a:srgbClr val="000000"/>
                          </a:solidFill>
                          <a:effectLst/>
                          <a:latin typeface="Times New Roman"/>
                        </a:rPr>
                        <a:t>10 000,00</a:t>
                      </a:r>
                    </a:p>
                  </a:txBody>
                  <a:tcPr marL="9525" marR="9525" marT="9525" marB="0" anchor="ctr"/>
                </a:tc>
              </a:tr>
            </a:tbl>
          </a:graphicData>
        </a:graphic>
      </p:graphicFrame>
      <p:sp>
        <p:nvSpPr>
          <p:cNvPr id="11" name="CustomShape 1"/>
          <p:cNvSpPr/>
          <p:nvPr/>
        </p:nvSpPr>
        <p:spPr>
          <a:xfrm>
            <a:off x="100684" y="458168"/>
            <a:ext cx="8927640" cy="1242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05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05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50" b="1" dirty="0">
                <a:latin typeface="Times New Roman" panose="02020603050405020304" pitchFamily="18" charset="0"/>
                <a:cs typeface="Times New Roman" panose="02020603050405020304" pitchFamily="18" charset="0"/>
              </a:rPr>
              <a:t>Создание благоприятных условий для развития  экономики   ГО «Вуктыл»</a:t>
            </a:r>
            <a:endParaRPr lang="ru-RU" sz="105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050" b="1" strike="noStrike" spc="-1" dirty="0" smtClean="0">
                <a:solidFill>
                  <a:srgbClr val="FF0000"/>
                </a:solidFill>
                <a:latin typeface="Times New Roman" panose="02020603050405020304" pitchFamily="18" charset="0"/>
                <a:ea typeface="Microsoft YaHei"/>
                <a:cs typeface="Times New Roman" panose="02020603050405020304" pitchFamily="18" charset="0"/>
              </a:rPr>
              <a:t>Задачи </a:t>
            </a:r>
            <a:r>
              <a:rPr lang="ru-RU" sz="1050" b="1" strike="noStrike" spc="-1" dirty="0">
                <a:solidFill>
                  <a:srgbClr val="FF0000"/>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050" b="1" strike="noStrike" spc="-1" dirty="0">
              <a:solidFill>
                <a:srgbClr val="FF0000"/>
              </a:solidFill>
              <a:latin typeface="Times New Roman" panose="02020603050405020304" pitchFamily="18" charset="0"/>
              <a:cs typeface="Times New Roman" panose="02020603050405020304" pitchFamily="18" charset="0"/>
            </a:endParaRPr>
          </a:p>
          <a:p>
            <a:pPr lvl="0" algn="just"/>
            <a:r>
              <a:rPr lang="ru-RU" sz="1050" b="1" dirty="0" smtClean="0">
                <a:latin typeface="Times New Roman" panose="02020603050405020304" pitchFamily="18" charset="0"/>
                <a:cs typeface="Times New Roman" panose="02020603050405020304" pitchFamily="18" charset="0"/>
              </a:rPr>
              <a:t>1. Создание </a:t>
            </a:r>
            <a:r>
              <a:rPr lang="ru-RU" sz="1050" b="1" dirty="0">
                <a:latin typeface="Times New Roman" panose="02020603050405020304" pitchFamily="18" charset="0"/>
                <a:cs typeface="Times New Roman" panose="02020603050405020304" pitchFamily="18" charset="0"/>
              </a:rPr>
              <a:t>условий для развития малого и среднего предпринимательства ГО «Вуктыл</a:t>
            </a:r>
            <a:r>
              <a:rPr lang="ru-RU" sz="1050" b="1" dirty="0" smtClean="0">
                <a:latin typeface="Times New Roman" panose="02020603050405020304" pitchFamily="18" charset="0"/>
                <a:cs typeface="Times New Roman" panose="02020603050405020304" pitchFamily="18" charset="0"/>
              </a:rPr>
              <a:t>»; 2. создание </a:t>
            </a:r>
            <a:r>
              <a:rPr lang="ru-RU" sz="1050" b="1" dirty="0">
                <a:latin typeface="Times New Roman" panose="02020603050405020304" pitchFamily="18" charset="0"/>
                <a:cs typeface="Times New Roman" panose="02020603050405020304" pitchFamily="18" charset="0"/>
              </a:rPr>
              <a:t>условий для сохранения и развития сельского хозяйства, регулирование рынка пищевой продукции на территории ГО «Вуктыл</a:t>
            </a:r>
            <a:r>
              <a:rPr lang="ru-RU" sz="1050" b="1" dirty="0" smtClean="0">
                <a:latin typeface="Times New Roman" panose="02020603050405020304" pitchFamily="18" charset="0"/>
                <a:cs typeface="Times New Roman" panose="02020603050405020304" pitchFamily="18" charset="0"/>
              </a:rPr>
              <a:t>»; 3. формирование </a:t>
            </a:r>
            <a:r>
              <a:rPr lang="ru-RU" sz="1050" b="1" dirty="0">
                <a:latin typeface="Times New Roman" panose="02020603050405020304" pitchFamily="18" charset="0"/>
                <a:cs typeface="Times New Roman" panose="02020603050405020304" pitchFamily="18" charset="0"/>
              </a:rPr>
              <a:t>туристского комплекса, интегрированного в экономику  и удовлетворяющего потребности жителей и гостей  ГО «Вуктыл» в отдыхе</a:t>
            </a:r>
            <a:r>
              <a:rPr lang="ru-RU" sz="1050" b="1" dirty="0" smtClean="0">
                <a:latin typeface="Times New Roman" panose="02020603050405020304" pitchFamily="18" charset="0"/>
                <a:cs typeface="Times New Roman" panose="02020603050405020304" pitchFamily="18" charset="0"/>
              </a:rPr>
              <a:t>; 4. функционирование </a:t>
            </a:r>
            <a:r>
              <a:rPr lang="ru-RU" sz="1050" b="1" dirty="0">
                <a:latin typeface="Times New Roman" panose="02020603050405020304" pitchFamily="18" charset="0"/>
                <a:cs typeface="Times New Roman" panose="02020603050405020304" pitchFamily="18" charset="0"/>
              </a:rPr>
              <a:t>комплексной системы стратегического планирования ГО «Вуктыл</a:t>
            </a:r>
            <a:r>
              <a:rPr lang="ru-RU" sz="1050" b="1" dirty="0" smtClean="0">
                <a:latin typeface="Times New Roman" panose="02020603050405020304" pitchFamily="18" charset="0"/>
                <a:cs typeface="Times New Roman" panose="02020603050405020304" pitchFamily="18" charset="0"/>
              </a:rPr>
              <a:t>»; 5. создание </a:t>
            </a:r>
            <a:r>
              <a:rPr lang="ru-RU" sz="1050" b="1" dirty="0">
                <a:latin typeface="Times New Roman" panose="02020603050405020304" pitchFamily="18" charset="0"/>
                <a:cs typeface="Times New Roman" panose="02020603050405020304" pitchFamily="18" charset="0"/>
              </a:rPr>
              <a:t>условий для повышения инвестиционной привлекательности ГО «Вуктыл» и инвестиционной активности на территории ГО «Вуктыл</a:t>
            </a:r>
            <a:r>
              <a:rPr lang="ru-RU" sz="1050" b="1" dirty="0" smtClean="0">
                <a:latin typeface="Times New Roman" panose="02020603050405020304" pitchFamily="18" charset="0"/>
                <a:cs typeface="Times New Roman" panose="02020603050405020304" pitchFamily="18" charset="0"/>
              </a:rPr>
              <a:t>»; 6. развитие </a:t>
            </a:r>
            <a:r>
              <a:rPr lang="ru-RU" sz="1050" b="1" dirty="0">
                <a:latin typeface="Times New Roman" panose="02020603050405020304" pitchFamily="18" charset="0"/>
                <a:cs typeface="Times New Roman" panose="02020603050405020304" pitchFamily="18" charset="0"/>
              </a:rPr>
              <a:t>конкурентной среды в ГО «Вуктыл»</a:t>
            </a:r>
          </a:p>
        </p:txBody>
      </p:sp>
      <p:graphicFrame>
        <p:nvGraphicFramePr>
          <p:cNvPr id="12" name="Table 2"/>
          <p:cNvGraphicFramePr/>
          <p:nvPr>
            <p:extLst>
              <p:ext uri="{D42A27DB-BD31-4B8C-83A1-F6EECF244321}">
                <p14:modId xmlns:p14="http://schemas.microsoft.com/office/powerpoint/2010/main" val="3544216341"/>
              </p:ext>
            </p:extLst>
          </p:nvPr>
        </p:nvGraphicFramePr>
        <p:xfrm>
          <a:off x="403748" y="4293096"/>
          <a:ext cx="8350860" cy="1798956"/>
        </p:xfrm>
        <a:graphic>
          <a:graphicData uri="http://schemas.openxmlformats.org/drawingml/2006/table">
            <a:tbl>
              <a:tblPr/>
              <a:tblGrid>
                <a:gridCol w="3636254"/>
                <a:gridCol w="882781"/>
                <a:gridCol w="611156"/>
                <a:gridCol w="543250"/>
                <a:gridCol w="543250"/>
                <a:gridCol w="543250"/>
                <a:gridCol w="543250"/>
                <a:gridCol w="543250"/>
                <a:gridCol w="504419"/>
              </a:tblGrid>
              <a:tr h="354690">
                <a:tc>
                  <a:txBody>
                    <a:bodyPr/>
                    <a:lstStyle/>
                    <a:p>
                      <a:pPr algn="ctr"/>
                      <a:r>
                        <a:rPr lang="en-US" sz="10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en-US" sz="10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r>
                        <a:rPr lang="en-US" sz="1000" b="1" strike="noStrike" spc="-1" dirty="0">
                          <a:latin typeface="Times New Roman" panose="02020603050405020304" pitchFamily="18" charset="0"/>
                          <a:ea typeface="Times New Roman"/>
                          <a:cs typeface="Times New Roman" panose="02020603050405020304" pitchFamily="18" charset="0"/>
                        </a:rPr>
                        <a:t>   </a:t>
                      </a:r>
                      <a:r>
                        <a:rPr lang="ru-RU" sz="1000" b="1" strike="noStrike" spc="-1" dirty="0">
                          <a:latin typeface="Times New Roman" panose="02020603050405020304" pitchFamily="18" charset="0"/>
                          <a:ea typeface="Times New Roman"/>
                          <a:cs typeface="Times New Roman" panose="02020603050405020304" pitchFamily="18" charset="0"/>
                        </a:rPr>
                        <a:t>Ед.   </a:t>
                      </a:r>
                      <a:r>
                        <a:rPr sz="1000" b="1" dirty="0">
                          <a:latin typeface="Times New Roman" panose="02020603050405020304" pitchFamily="18" charset="0"/>
                          <a:cs typeface="Times New Roman" panose="02020603050405020304" pitchFamily="18" charset="0"/>
                        </a:rPr>
                        <a:t/>
                      </a:r>
                      <a:br>
                        <a:rPr sz="1000" b="1" dirty="0">
                          <a:latin typeface="Times New Roman" panose="02020603050405020304" pitchFamily="18" charset="0"/>
                          <a:cs typeface="Times New Roman" panose="02020603050405020304" pitchFamily="18" charset="0"/>
                        </a:rPr>
                      </a:br>
                      <a:r>
                        <a:rPr lang="ru-RU" sz="1000" b="1" strike="noStrike" spc="-1" dirty="0">
                          <a:latin typeface="Times New Roman" panose="02020603050405020304" pitchFamily="18" charset="0"/>
                          <a:ea typeface="Times New Roman"/>
                          <a:cs typeface="Times New Roman" panose="02020603050405020304" pitchFamily="18" charset="0"/>
                        </a:rPr>
                        <a:t>измерения</a:t>
                      </a:r>
                      <a:endParaRPr lang="en-US" sz="1000" b="1"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2019</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2020 </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2021</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2022</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2023</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a:effectLst/>
                          <a:latin typeface="Times New Roman" panose="02020603050405020304" pitchFamily="18" charset="0"/>
                          <a:ea typeface="Times New Roman"/>
                          <a:cs typeface="Times New Roman" panose="02020603050405020304" pitchFamily="18" charset="0"/>
                        </a:rPr>
                        <a:t>2024</a:t>
                      </a:r>
                    </a:p>
                    <a:p>
                      <a:pPr algn="ctr">
                        <a:lnSpc>
                          <a:spcPct val="115000"/>
                        </a:lnSpc>
                        <a:spcAft>
                          <a:spcPts val="0"/>
                        </a:spcAft>
                      </a:pPr>
                      <a:r>
                        <a:rPr lang="ru-RU" sz="1000" b="1">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2025</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r>
              <a:tr h="218271">
                <a:tc gridSpan="9">
                  <a:txBody>
                    <a:bodyPr/>
                    <a:lstStyle/>
                    <a:p>
                      <a:pPr algn="ctr"/>
                      <a:r>
                        <a:rPr lang="ru-RU" sz="10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endParaRPr lang="ru-RU" sz="10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4BD5E"/>
                    </a:solidFill>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r>
              <a:tr h="460699">
                <a:tc>
                  <a:txBody>
                    <a:bodyPr/>
                    <a:lstStyle/>
                    <a:p>
                      <a:pPr algn="just">
                        <a:lnSpc>
                          <a:spcPct val="115000"/>
                        </a:lnSpc>
                        <a:spcAft>
                          <a:spcPts val="0"/>
                        </a:spcAft>
                      </a:pPr>
                      <a:r>
                        <a:rPr lang="ru-RU" sz="1000" dirty="0">
                          <a:effectLst/>
                          <a:latin typeface="Times New Roman"/>
                          <a:ea typeface="Times New Roman"/>
                          <a:cs typeface="Calibri"/>
                        </a:rPr>
                        <a:t>Число субъектов малого и среднего предпринимательства (без индивидуальных предпринимателей) в расчете на 10 тыс. человек населения</a:t>
                      </a:r>
                      <a:endParaRPr lang="ru-RU" sz="1000" dirty="0">
                        <a:effectLst/>
                        <a:latin typeface="Calibri"/>
                        <a:ea typeface="Times New Roman"/>
                        <a:cs typeface="Calibri"/>
                      </a:endParaRPr>
                    </a:p>
                  </a:txBody>
                  <a:tcPr marL="4127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ед.</a:t>
                      </a:r>
                    </a:p>
                  </a:txBody>
                  <a:tcPr marL="4127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r h="303817">
                <a:tc>
                  <a:txBody>
                    <a:bodyPr/>
                    <a:lstStyle/>
                    <a:p>
                      <a:pPr>
                        <a:lnSpc>
                          <a:spcPct val="115000"/>
                        </a:lnSpc>
                        <a:spcAft>
                          <a:spcPts val="0"/>
                        </a:spcAft>
                      </a:pPr>
                      <a:r>
                        <a:rPr lang="ru-RU" sz="1000">
                          <a:effectLst/>
                          <a:latin typeface="Times New Roman"/>
                          <a:ea typeface="Times New Roman"/>
                          <a:cs typeface="Calibri"/>
                        </a:rPr>
                        <a:t>Объем инвестиций в основной капитал  за счет всех источников  финансирования</a:t>
                      </a:r>
                      <a:endParaRPr lang="ru-RU" sz="1000">
                        <a:effectLst/>
                        <a:latin typeface="Calibri"/>
                        <a:ea typeface="Times New Roman"/>
                        <a:cs typeface="Calibri"/>
                      </a:endParaRPr>
                    </a:p>
                  </a:txBody>
                  <a:tcPr marL="4127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spcAft>
                          <a:spcPts val="0"/>
                        </a:spcAft>
                      </a:pPr>
                      <a:r>
                        <a:rPr lang="ru-RU" sz="1000">
                          <a:effectLst/>
                          <a:latin typeface="Times New Roman"/>
                          <a:ea typeface="Times New Roman"/>
                        </a:rPr>
                        <a:t>млн.руб</a:t>
                      </a:r>
                    </a:p>
                  </a:txBody>
                  <a:tcPr marL="4127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419,2</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263,0</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275,89</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dirty="0">
                          <a:effectLst/>
                          <a:latin typeface="Times New Roman"/>
                          <a:ea typeface="Times New Roman"/>
                          <a:cs typeface="Calibri"/>
                        </a:rPr>
                        <a:t>287,5</a:t>
                      </a:r>
                      <a:endParaRPr lang="ru-RU" sz="1000" dirty="0">
                        <a:effectLst/>
                        <a:latin typeface="Calibri"/>
                        <a:ea typeface="Times New Roman"/>
                        <a:cs typeface="Calibri"/>
                      </a:endParaRP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dirty="0">
                          <a:effectLst/>
                          <a:latin typeface="Times New Roman"/>
                          <a:ea typeface="Times New Roman"/>
                          <a:cs typeface="Calibri"/>
                        </a:rPr>
                        <a:t>297,8</a:t>
                      </a:r>
                      <a:endParaRPr lang="ru-RU" sz="1000" dirty="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r>
              <a:tr h="272838">
                <a:tc>
                  <a:txBody>
                    <a:bodyPr/>
                    <a:lstStyle/>
                    <a:p>
                      <a:pPr>
                        <a:spcAft>
                          <a:spcPts val="0"/>
                        </a:spcAft>
                      </a:pPr>
                      <a:r>
                        <a:rPr lang="ru-RU" sz="1000" dirty="0">
                          <a:effectLst/>
                          <a:latin typeface="Times New Roman"/>
                          <a:ea typeface="Times New Roman"/>
                        </a:rPr>
                        <a:t>Количество туристов, посетивших туристские маршруты на территории ГО «Вуктыл»</a:t>
                      </a:r>
                    </a:p>
                  </a:txBody>
                  <a:tcPr marL="4127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чел.</a:t>
                      </a:r>
                    </a:p>
                  </a:txBody>
                  <a:tcPr marL="4127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2380</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tabLst>
                          <a:tab pos="-38735" algn="l"/>
                        </a:tabLst>
                      </a:pPr>
                      <a:r>
                        <a:rPr lang="ru-RU" sz="1000">
                          <a:effectLst/>
                          <a:latin typeface="Times New Roman"/>
                          <a:ea typeface="Times New Roman"/>
                          <a:cs typeface="Calibri"/>
                        </a:rPr>
                        <a:t>2382</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2384</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2386</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2388</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2390</a:t>
                      </a:r>
                      <a:endParaRPr lang="ru-RU" sz="1000">
                        <a:effectLst/>
                        <a:latin typeface="Calibri"/>
                        <a:ea typeface="Times New Roman"/>
                        <a:cs typeface="Calibri"/>
                      </a:endParaRP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dirty="0">
                          <a:effectLst/>
                          <a:latin typeface="Times New Roman"/>
                          <a:ea typeface="Times New Roman"/>
                          <a:cs typeface="Calibri"/>
                        </a:rPr>
                        <a:t>2392</a:t>
                      </a:r>
                      <a:endParaRPr lang="ru-RU" sz="1000" dirty="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bl>
          </a:graphicData>
        </a:graphic>
      </p:graphicFrame>
      <p:graphicFrame>
        <p:nvGraphicFramePr>
          <p:cNvPr id="13" name="Диаграмма 12"/>
          <p:cNvGraphicFramePr/>
          <p:nvPr>
            <p:extLst>
              <p:ext uri="{D42A27DB-BD31-4B8C-83A1-F6EECF244321}">
                <p14:modId xmlns:p14="http://schemas.microsoft.com/office/powerpoint/2010/main" val="1174289541"/>
              </p:ext>
            </p:extLst>
          </p:nvPr>
        </p:nvGraphicFramePr>
        <p:xfrm>
          <a:off x="4572000" y="6093296"/>
          <a:ext cx="4320480" cy="845696"/>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Shape 2"/>
          <p:cNvSpPr txBox="1"/>
          <p:nvPr/>
        </p:nvSpPr>
        <p:spPr>
          <a:xfrm>
            <a:off x="0" y="6237312"/>
            <a:ext cx="5328592"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
          <p:cNvPicPr/>
          <p:nvPr/>
        </p:nvPicPr>
        <p:blipFill>
          <a:blip r:embed="rId3"/>
          <a:stretch/>
        </p:blipFill>
        <p:spPr>
          <a:xfrm>
            <a:off x="0" y="0"/>
            <a:ext cx="9143640" cy="834840"/>
          </a:xfrm>
          <a:prstGeom prst="rect">
            <a:avLst/>
          </a:prstGeom>
          <a:ln>
            <a:noFill/>
          </a:ln>
        </p:spPr>
      </p:pic>
      <p:pic>
        <p:nvPicPr>
          <p:cNvPr id="128" name="Picture 3"/>
          <p:cNvPicPr/>
          <p:nvPr/>
        </p:nvPicPr>
        <p:blipFill>
          <a:blip r:embed="rId4"/>
          <a:stretch/>
        </p:blipFill>
        <p:spPr>
          <a:xfrm>
            <a:off x="103320" y="1017720"/>
            <a:ext cx="8911800" cy="980640"/>
          </a:xfrm>
          <a:prstGeom prst="rect">
            <a:avLst/>
          </a:prstGeom>
          <a:ln>
            <a:noFill/>
          </a:ln>
        </p:spPr>
      </p:pic>
      <p:sp>
        <p:nvSpPr>
          <p:cNvPr id="129" name="CustomShape 1"/>
          <p:cNvSpPr/>
          <p:nvPr/>
        </p:nvSpPr>
        <p:spPr>
          <a:xfrm>
            <a:off x="163440" y="1046160"/>
            <a:ext cx="8787960" cy="866520"/>
          </a:xfrm>
          <a:prstGeom prst="rect">
            <a:avLst/>
          </a:prstGeom>
          <a:noFill/>
          <a:ln>
            <a:noFill/>
          </a:ln>
        </p:spPr>
        <p:style>
          <a:lnRef idx="0">
            <a:scrgbClr r="0" g="0" b="0"/>
          </a:lnRef>
          <a:fillRef idx="0">
            <a:scrgbClr r="0" g="0" b="0"/>
          </a:fillRef>
          <a:effectRef idx="0">
            <a:scrgbClr r="0" g="0" b="0"/>
          </a:effectRef>
          <a:fontRef idx="minor"/>
        </p:style>
      </p:sp>
      <p:pic>
        <p:nvPicPr>
          <p:cNvPr id="130" name="Picture 5"/>
          <p:cNvPicPr/>
          <p:nvPr/>
        </p:nvPicPr>
        <p:blipFill>
          <a:blip r:embed="rId5"/>
          <a:stretch/>
        </p:blipFill>
        <p:spPr>
          <a:xfrm>
            <a:off x="42840" y="2041560"/>
            <a:ext cx="3024000" cy="1682280"/>
          </a:xfrm>
          <a:prstGeom prst="rect">
            <a:avLst/>
          </a:prstGeom>
          <a:ln>
            <a:noFill/>
          </a:ln>
        </p:spPr>
      </p:pic>
      <p:pic>
        <p:nvPicPr>
          <p:cNvPr id="131" name="Picture 6"/>
          <p:cNvPicPr/>
          <p:nvPr/>
        </p:nvPicPr>
        <p:blipFill>
          <a:blip r:embed="rId6"/>
          <a:stretch/>
        </p:blipFill>
        <p:spPr>
          <a:xfrm>
            <a:off x="96840" y="4425840"/>
            <a:ext cx="2474640" cy="1279080"/>
          </a:xfrm>
          <a:prstGeom prst="rect">
            <a:avLst/>
          </a:prstGeom>
          <a:ln>
            <a:noFill/>
          </a:ln>
        </p:spPr>
      </p:pic>
      <p:pic>
        <p:nvPicPr>
          <p:cNvPr id="132" name="Picture 8"/>
          <p:cNvPicPr/>
          <p:nvPr/>
        </p:nvPicPr>
        <p:blipFill>
          <a:blip r:embed="rId7"/>
          <a:stretch/>
        </p:blipFill>
        <p:spPr>
          <a:xfrm>
            <a:off x="103320" y="6218280"/>
            <a:ext cx="8911800" cy="686880"/>
          </a:xfrm>
          <a:prstGeom prst="rect">
            <a:avLst/>
          </a:prstGeom>
          <a:ln>
            <a:noFill/>
          </a:ln>
        </p:spPr>
      </p:pic>
      <p:sp>
        <p:nvSpPr>
          <p:cNvPr id="133" name="CustomShape 2"/>
          <p:cNvSpPr/>
          <p:nvPr/>
        </p:nvSpPr>
        <p:spPr>
          <a:xfrm>
            <a:off x="163440" y="6253200"/>
            <a:ext cx="878796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Сбалансированность бюджета по доходам и расходам –основополагающее требование, предъявляемое к органам, составляющим и утверждающим бюджет</a:t>
            </a:r>
            <a:endParaRPr lang="ru-RU" sz="1400" b="0" strike="noStrike" spc="-1">
              <a:latin typeface="Arial"/>
            </a:endParaRPr>
          </a:p>
        </p:txBody>
      </p:sp>
      <p:pic>
        <p:nvPicPr>
          <p:cNvPr id="134" name="Picture 11"/>
          <p:cNvPicPr/>
          <p:nvPr/>
        </p:nvPicPr>
        <p:blipFill>
          <a:blip r:embed="rId8"/>
          <a:stretch/>
        </p:blipFill>
        <p:spPr>
          <a:xfrm>
            <a:off x="3013200" y="2111400"/>
            <a:ext cx="2174400" cy="1318680"/>
          </a:xfrm>
          <a:prstGeom prst="rect">
            <a:avLst/>
          </a:prstGeom>
          <a:ln>
            <a:noFill/>
          </a:ln>
        </p:spPr>
      </p:pic>
      <p:sp>
        <p:nvSpPr>
          <p:cNvPr id="135" name="CustomShape 3"/>
          <p:cNvSpPr/>
          <p:nvPr/>
        </p:nvSpPr>
        <p:spPr>
          <a:xfrm>
            <a:off x="1109520" y="5878440"/>
            <a:ext cx="166320" cy="509400"/>
          </a:xfrm>
          <a:prstGeom prst="rect">
            <a:avLst/>
          </a:prstGeom>
          <a:noFill/>
          <a:ln>
            <a:noFill/>
          </a:ln>
        </p:spPr>
        <p:style>
          <a:lnRef idx="0">
            <a:scrgbClr r="0" g="0" b="0"/>
          </a:lnRef>
          <a:fillRef idx="0">
            <a:scrgbClr r="0" g="0" b="0"/>
          </a:fillRef>
          <a:effectRef idx="0">
            <a:scrgbClr r="0" g="0" b="0"/>
          </a:effectRef>
          <a:fontRef idx="minor"/>
        </p:style>
      </p:sp>
      <p:sp>
        <p:nvSpPr>
          <p:cNvPr id="136" name="CustomShape 4"/>
          <p:cNvSpPr/>
          <p:nvPr/>
        </p:nvSpPr>
        <p:spPr>
          <a:xfrm rot="16200000">
            <a:off x="1004760" y="3957840"/>
            <a:ext cx="676080" cy="337680"/>
          </a:xfrm>
          <a:prstGeom prst="leftArrow">
            <a:avLst>
              <a:gd name="adj1" fmla="val 50000"/>
              <a:gd name="adj2" fmla="val 52074"/>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sp>
        <p:nvSpPr>
          <p:cNvPr id="137" name="CustomShape 5"/>
          <p:cNvSpPr/>
          <p:nvPr/>
        </p:nvSpPr>
        <p:spPr>
          <a:xfrm rot="5400000">
            <a:off x="7244280" y="3894120"/>
            <a:ext cx="653760" cy="337680"/>
          </a:xfrm>
          <a:prstGeom prst="rightArrow">
            <a:avLst>
              <a:gd name="adj1" fmla="val 50000"/>
              <a:gd name="adj2" fmla="val 51921"/>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pic>
        <p:nvPicPr>
          <p:cNvPr id="138" name="Picture 15"/>
          <p:cNvPicPr/>
          <p:nvPr/>
        </p:nvPicPr>
        <p:blipFill>
          <a:blip r:embed="rId9"/>
          <a:stretch/>
        </p:blipFill>
        <p:spPr>
          <a:xfrm>
            <a:off x="900000" y="998640"/>
            <a:ext cx="7197480" cy="948960"/>
          </a:xfrm>
          <a:prstGeom prst="rect">
            <a:avLst/>
          </a:prstGeom>
          <a:ln>
            <a:noFill/>
          </a:ln>
        </p:spPr>
      </p:pic>
      <p:pic>
        <p:nvPicPr>
          <p:cNvPr id="139" name="Picture 16"/>
          <p:cNvPicPr/>
          <p:nvPr/>
        </p:nvPicPr>
        <p:blipFill>
          <a:blip r:embed="rId10"/>
          <a:stretch/>
        </p:blipFill>
        <p:spPr>
          <a:xfrm>
            <a:off x="5203800" y="2033640"/>
            <a:ext cx="3747600" cy="1661760"/>
          </a:xfrm>
          <a:prstGeom prst="rect">
            <a:avLst/>
          </a:prstGeom>
          <a:ln>
            <a:noFill/>
          </a:ln>
        </p:spPr>
      </p:pic>
      <p:pic>
        <p:nvPicPr>
          <p:cNvPr id="140" name="Picture 17"/>
          <p:cNvPicPr/>
          <p:nvPr/>
        </p:nvPicPr>
        <p:blipFill>
          <a:blip r:embed="rId11"/>
          <a:stretch/>
        </p:blipFill>
        <p:spPr>
          <a:xfrm>
            <a:off x="6410160" y="4397400"/>
            <a:ext cx="2435040" cy="1260000"/>
          </a:xfrm>
          <a:prstGeom prst="rect">
            <a:avLst/>
          </a:prstGeom>
          <a:ln>
            <a:noFill/>
          </a:ln>
        </p:spPr>
      </p:pic>
      <p:pic>
        <p:nvPicPr>
          <p:cNvPr id="141" name="Picture 18"/>
          <p:cNvPicPr/>
          <p:nvPr/>
        </p:nvPicPr>
        <p:blipFill>
          <a:blip r:embed="rId12"/>
          <a:stretch/>
        </p:blipFill>
        <p:spPr>
          <a:xfrm>
            <a:off x="2476440" y="3624120"/>
            <a:ext cx="3897000" cy="2391840"/>
          </a:xfrm>
          <a:prstGeom prst="rect">
            <a:avLst/>
          </a:prstGeom>
          <a:ln>
            <a:noFill/>
          </a:ln>
        </p:spPr>
      </p:pic>
      <p:pic>
        <p:nvPicPr>
          <p:cNvPr id="142" name="Picture 19"/>
          <p:cNvPicPr/>
          <p:nvPr/>
        </p:nvPicPr>
        <p:blipFill>
          <a:blip r:embed="rId13"/>
          <a:stretch/>
        </p:blipFill>
        <p:spPr>
          <a:xfrm>
            <a:off x="4846680" y="3708360"/>
            <a:ext cx="1126800" cy="1794960"/>
          </a:xfrm>
          <a:prstGeom prst="rect">
            <a:avLst/>
          </a:prstGeom>
          <a:ln>
            <a:noFill/>
          </a:ln>
        </p:spPr>
      </p:pic>
      <p:pic>
        <p:nvPicPr>
          <p:cNvPr id="143" name="Picture 20"/>
          <p:cNvPicPr/>
          <p:nvPr/>
        </p:nvPicPr>
        <p:blipFill>
          <a:blip r:embed="rId14"/>
          <a:stretch/>
        </p:blipFill>
        <p:spPr>
          <a:xfrm>
            <a:off x="3013200" y="3708360"/>
            <a:ext cx="971280" cy="1923840"/>
          </a:xfrm>
          <a:prstGeom prst="rect">
            <a:avLst/>
          </a:prstGeom>
          <a:ln>
            <a:noFill/>
          </a:ln>
        </p:spPr>
      </p:pic>
      <p:pic>
        <p:nvPicPr>
          <p:cNvPr id="144" name="Picture 21"/>
          <p:cNvPicPr/>
          <p:nvPr/>
        </p:nvPicPr>
        <p:blipFill>
          <a:blip r:embed="rId15"/>
          <a:stretch/>
        </p:blipFill>
        <p:spPr>
          <a:xfrm>
            <a:off x="3890880" y="4178160"/>
            <a:ext cx="1174320" cy="991800"/>
          </a:xfrm>
          <a:prstGeom prst="rect">
            <a:avLst/>
          </a:prstGeom>
          <a:ln>
            <a:noFill/>
          </a:ln>
        </p:spPr>
      </p:pic>
      <p:sp>
        <p:nvSpPr>
          <p:cNvPr id="145" name="CustomShape 6"/>
          <p:cNvSpPr/>
          <p:nvPr/>
        </p:nvSpPr>
        <p:spPr>
          <a:xfrm>
            <a:off x="4357800" y="4365720"/>
            <a:ext cx="244080" cy="4838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3200" b="1" strike="noStrike" spc="-1">
                <a:solidFill>
                  <a:srgbClr val="FF0000"/>
                </a:solidFill>
                <a:latin typeface="Arial"/>
                <a:ea typeface="Microsoft YaHei"/>
              </a:rPr>
              <a:t>=</a:t>
            </a:r>
            <a:endParaRPr lang="ru-RU" sz="3200" b="0" strike="noStrike" spc="-1">
              <a:latin typeface="Aria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CustomShape 1"/>
          <p:cNvSpPr/>
          <p:nvPr/>
        </p:nvSpPr>
        <p:spPr>
          <a:xfrm>
            <a:off x="0" y="620640"/>
            <a:ext cx="5220072" cy="24144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dirty="0">
                <a:latin typeface="Times New Roman" panose="02020603050405020304" pitchFamily="18" charset="0"/>
                <a:cs typeface="Times New Roman" panose="02020603050405020304" pitchFamily="18" charset="0"/>
              </a:rPr>
              <a:t>Обеспечение потребностей населения и экономики городского округа «Вуктыл» в качественных, доступных и безопасных транспортных </a:t>
            </a:r>
            <a:r>
              <a:rPr lang="ru-RU" sz="1200" b="1" dirty="0" smtClean="0">
                <a:latin typeface="Times New Roman" panose="02020603050405020304" pitchFamily="18" charset="0"/>
                <a:cs typeface="Times New Roman" panose="02020603050405020304" pitchFamily="18" charset="0"/>
              </a:rPr>
              <a:t>услугах</a:t>
            </a:r>
          </a:p>
          <a:p>
            <a:pPr algn="just">
              <a:lnSpc>
                <a:spcPct val="100000"/>
              </a:lnSpc>
            </a:pPr>
            <a:r>
              <a:rPr lang="ru-RU" sz="12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b="1" spc="-1" dirty="0">
              <a:latin typeface="Times New Roman" panose="02020603050405020304" pitchFamily="18" charset="0"/>
              <a:cs typeface="Times New Roman" panose="02020603050405020304" pitchFamily="18" charset="0"/>
            </a:endParaRPr>
          </a:p>
          <a:p>
            <a:r>
              <a:rPr lang="ru-RU" sz="1200" b="1" dirty="0">
                <a:latin typeface="Times New Roman" panose="02020603050405020304" pitchFamily="18" charset="0"/>
                <a:cs typeface="Times New Roman" panose="02020603050405020304" pitchFamily="18" charset="0"/>
              </a:rPr>
              <a:t>1. Развитие транспортной инфраструктуры на территории городского округа «Вуктыл», обеспечение устойчивого функционирования  </a:t>
            </a:r>
            <a:r>
              <a:rPr lang="ru-RU" sz="1200" b="1" dirty="0" err="1">
                <a:latin typeface="Times New Roman" panose="02020603050405020304" pitchFamily="18" charset="0"/>
                <a:cs typeface="Times New Roman" panose="02020603050405020304" pitchFamily="18" charset="0"/>
              </a:rPr>
              <a:t>улично</a:t>
            </a:r>
            <a:r>
              <a:rPr lang="ru-RU" sz="1200" b="1" dirty="0">
                <a:latin typeface="Times New Roman" panose="02020603050405020304" pitchFamily="18" charset="0"/>
                <a:cs typeface="Times New Roman" panose="02020603050405020304" pitchFamily="18" charset="0"/>
              </a:rPr>
              <a:t> – дорожной сети, зимних автомобильных дорог и ледовых переправ.</a:t>
            </a:r>
          </a:p>
          <a:p>
            <a:r>
              <a:rPr lang="ru-RU" sz="1200" b="1" dirty="0">
                <a:latin typeface="Times New Roman" panose="02020603050405020304" pitchFamily="18" charset="0"/>
                <a:cs typeface="Times New Roman" panose="02020603050405020304" pitchFamily="18" charset="0"/>
              </a:rPr>
              <a:t>2. Создание условий для предоставления транспортных услуг и организация транспортного обслуживания населения на территории городского округа «Вуктыл».</a:t>
            </a:r>
          </a:p>
          <a:p>
            <a:r>
              <a:rPr lang="ru-RU" sz="1200" b="1" dirty="0">
                <a:latin typeface="Times New Roman" panose="02020603050405020304" pitchFamily="18" charset="0"/>
                <a:cs typeface="Times New Roman" panose="02020603050405020304" pitchFamily="18" charset="0"/>
              </a:rPr>
              <a:t>3. Снижение количества лиц, погибших в результате дорожно-транспортных происшествий</a:t>
            </a:r>
            <a:endParaRPr lang="ru-RU" sz="1200" b="1" strike="noStrike" spc="-1" dirty="0">
              <a:latin typeface="Times New Roman" panose="02020603050405020304" pitchFamily="18" charset="0"/>
              <a:cs typeface="Times New Roman" panose="02020603050405020304" pitchFamily="18" charset="0"/>
            </a:endParaRPr>
          </a:p>
        </p:txBody>
      </p:sp>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a:t>
            </a:r>
            <a:endParaRPr lang="ru-RU" sz="2000" b="0" strike="noStrike" spc="-1" dirty="0">
              <a:latin typeface="Arial"/>
            </a:endParaRPr>
          </a:p>
        </p:txBody>
      </p:sp>
      <p:sp>
        <p:nvSpPr>
          <p:cNvPr id="11" name="TextShape 3"/>
          <p:cNvSpPr txBox="1"/>
          <p:nvPr/>
        </p:nvSpPr>
        <p:spPr>
          <a:xfrm>
            <a:off x="5220072" y="692696"/>
            <a:ext cx="3829304"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557793018"/>
              </p:ext>
            </p:extLst>
          </p:nvPr>
        </p:nvGraphicFramePr>
        <p:xfrm>
          <a:off x="5275483" y="1177408"/>
          <a:ext cx="3696072" cy="159995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320230" y="2758041"/>
            <a:ext cx="457882"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руб.</a:t>
            </a:r>
            <a:endParaRPr lang="ru-RU" sz="1200" b="1" dirty="0">
              <a:latin typeface="Times New Roman" panose="02020603050405020304" pitchFamily="18"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16131211"/>
              </p:ext>
            </p:extLst>
          </p:nvPr>
        </p:nvGraphicFramePr>
        <p:xfrm>
          <a:off x="89572" y="3140968"/>
          <a:ext cx="8964856" cy="3456384"/>
        </p:xfrm>
        <a:graphic>
          <a:graphicData uri="http://schemas.openxmlformats.org/drawingml/2006/table">
            <a:tbl>
              <a:tblPr firstRow="1" bandRow="1">
                <a:tableStyleId>{5C22544A-7EE6-4342-B048-85BDC9FD1C3A}</a:tableStyleId>
              </a:tblPr>
              <a:tblGrid>
                <a:gridCol w="5976664"/>
                <a:gridCol w="1008112"/>
                <a:gridCol w="1008112"/>
                <a:gridCol w="971968"/>
              </a:tblGrid>
              <a:tr h="322707">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41481">
                <a:tc>
                  <a:txBody>
                    <a:bodyPr/>
                    <a:lstStyle/>
                    <a:p>
                      <a:pPr algn="just" fontAlgn="ctr"/>
                      <a:r>
                        <a:rPr lang="ru-RU" sz="1200" b="1" i="0" u="none" strike="noStrike">
                          <a:solidFill>
                            <a:srgbClr val="000000"/>
                          </a:solidFill>
                          <a:effectLst/>
                          <a:latin typeface="Times New Roman"/>
                        </a:rPr>
                        <a:t>Муниципальная программа городского округа «Вуктыл» «Развитие транспортной системы»</a:t>
                      </a:r>
                    </a:p>
                  </a:txBody>
                  <a:tcPr marL="9525" marR="9525" marT="9525" marB="0" anchor="ctr"/>
                </a:tc>
                <a:tc>
                  <a:txBody>
                    <a:bodyPr/>
                    <a:lstStyle/>
                    <a:p>
                      <a:pPr algn="ctr" fontAlgn="ctr"/>
                      <a:r>
                        <a:rPr lang="ru-RU" sz="1200" b="1" i="0" u="none" strike="noStrike">
                          <a:solidFill>
                            <a:srgbClr val="000000"/>
                          </a:solidFill>
                          <a:effectLst/>
                          <a:latin typeface="Times New Roman"/>
                        </a:rPr>
                        <a:t>37 461 649,14</a:t>
                      </a:r>
                    </a:p>
                  </a:txBody>
                  <a:tcPr marL="9525" marR="9525" marT="9525" marB="0" anchor="ctr"/>
                </a:tc>
                <a:tc>
                  <a:txBody>
                    <a:bodyPr/>
                    <a:lstStyle/>
                    <a:p>
                      <a:pPr algn="ctr" fontAlgn="ctr"/>
                      <a:r>
                        <a:rPr lang="ru-RU" sz="1200" b="1" i="0" u="none" strike="noStrike">
                          <a:solidFill>
                            <a:srgbClr val="000000"/>
                          </a:solidFill>
                          <a:effectLst/>
                          <a:latin typeface="Times New Roman"/>
                        </a:rPr>
                        <a:t>36 323 148,68</a:t>
                      </a:r>
                    </a:p>
                  </a:txBody>
                  <a:tcPr marL="9525" marR="9525" marT="9525" marB="0" anchor="ctr"/>
                </a:tc>
                <a:tc>
                  <a:txBody>
                    <a:bodyPr/>
                    <a:lstStyle/>
                    <a:p>
                      <a:pPr algn="ctr" fontAlgn="ctr"/>
                      <a:r>
                        <a:rPr lang="ru-RU" sz="1200" b="1" i="0" u="none" strike="noStrike" dirty="0">
                          <a:solidFill>
                            <a:srgbClr val="000000"/>
                          </a:solidFill>
                          <a:effectLst/>
                          <a:latin typeface="Times New Roman"/>
                        </a:rPr>
                        <a:t>36 640 752,85</a:t>
                      </a:r>
                    </a:p>
                  </a:txBody>
                  <a:tcPr marL="9525" marR="9525" marT="9525" marB="0" anchor="ctr"/>
                </a:tc>
              </a:tr>
              <a:tr h="280858">
                <a:tc>
                  <a:txBody>
                    <a:bodyPr/>
                    <a:lstStyle/>
                    <a:p>
                      <a:pPr algn="just" fontAlgn="ctr"/>
                      <a:r>
                        <a:rPr lang="ru-RU" sz="1200" b="1" i="0" u="none" strike="noStrike">
                          <a:solidFill>
                            <a:srgbClr val="000000"/>
                          </a:solidFill>
                          <a:effectLst/>
                          <a:latin typeface="Times New Roman"/>
                        </a:rPr>
                        <a:t>Подпрограмма 1 «Развитие транспортной инфраструктуры и дорожного хозяйства»</a:t>
                      </a:r>
                    </a:p>
                  </a:txBody>
                  <a:tcPr marL="9525" marR="9525" marT="9525" marB="0" anchor="ctr"/>
                </a:tc>
                <a:tc>
                  <a:txBody>
                    <a:bodyPr/>
                    <a:lstStyle/>
                    <a:p>
                      <a:pPr algn="ctr" fontAlgn="ctr"/>
                      <a:r>
                        <a:rPr lang="ru-RU" sz="1200" b="1" i="0" u="none" strike="noStrike">
                          <a:solidFill>
                            <a:srgbClr val="000000"/>
                          </a:solidFill>
                          <a:effectLst/>
                          <a:latin typeface="Times New Roman"/>
                        </a:rPr>
                        <a:t>24 387 053,70</a:t>
                      </a:r>
                    </a:p>
                  </a:txBody>
                  <a:tcPr marL="9525" marR="9525" marT="9525" marB="0" anchor="ctr"/>
                </a:tc>
                <a:tc>
                  <a:txBody>
                    <a:bodyPr/>
                    <a:lstStyle/>
                    <a:p>
                      <a:pPr algn="ctr" fontAlgn="ctr"/>
                      <a:r>
                        <a:rPr lang="ru-RU" sz="1200" b="1" i="0" u="none" strike="noStrike">
                          <a:solidFill>
                            <a:srgbClr val="000000"/>
                          </a:solidFill>
                          <a:effectLst/>
                          <a:latin typeface="Times New Roman"/>
                        </a:rPr>
                        <a:t>23 709 752,62</a:t>
                      </a:r>
                    </a:p>
                  </a:txBody>
                  <a:tcPr marL="9525" marR="9525" marT="9525" marB="0" anchor="ctr"/>
                </a:tc>
                <a:tc>
                  <a:txBody>
                    <a:bodyPr/>
                    <a:lstStyle/>
                    <a:p>
                      <a:pPr algn="ctr" fontAlgn="ctr"/>
                      <a:r>
                        <a:rPr lang="ru-RU" sz="1200" b="1" i="0" u="none" strike="noStrike" dirty="0">
                          <a:solidFill>
                            <a:srgbClr val="000000"/>
                          </a:solidFill>
                          <a:effectLst/>
                          <a:latin typeface="Times New Roman"/>
                        </a:rPr>
                        <a:t>24 000 874,98</a:t>
                      </a:r>
                    </a:p>
                  </a:txBody>
                  <a:tcPr marL="9525" marR="9525" marT="9525" marB="0" anchor="ctr"/>
                </a:tc>
              </a:tr>
              <a:tr h="871757">
                <a:tc>
                  <a:txBody>
                    <a:bodyPr/>
                    <a:lstStyle/>
                    <a:p>
                      <a:pPr algn="just" fontAlgn="ctr"/>
                      <a:r>
                        <a:rPr lang="ru-RU" sz="1200" b="0" i="0" u="none" strike="noStrike">
                          <a:solidFill>
                            <a:srgbClr val="000000"/>
                          </a:solidFill>
                          <a:effectLst/>
                          <a:latin typeface="Times New Roman"/>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tc>
                <a:tc>
                  <a:txBody>
                    <a:bodyPr/>
                    <a:lstStyle/>
                    <a:p>
                      <a:pPr algn="ctr" fontAlgn="ctr"/>
                      <a:r>
                        <a:rPr lang="ru-RU" sz="1200" b="0" i="0" u="none" strike="noStrike">
                          <a:solidFill>
                            <a:srgbClr val="000000"/>
                          </a:solidFill>
                          <a:effectLst/>
                          <a:latin typeface="Times New Roman"/>
                        </a:rPr>
                        <a:t>590 000,00</a:t>
                      </a:r>
                    </a:p>
                  </a:txBody>
                  <a:tcPr marL="9525" marR="9525" marT="9525" marB="0" anchor="ctr"/>
                </a:tc>
                <a:tc>
                  <a:txBody>
                    <a:bodyPr/>
                    <a:lstStyle/>
                    <a:p>
                      <a:pPr algn="ctr" fontAlgn="ctr"/>
                      <a:r>
                        <a:rPr lang="ru-RU" sz="1200" b="0" i="0" u="none" strike="noStrike">
                          <a:solidFill>
                            <a:srgbClr val="000000"/>
                          </a:solidFill>
                          <a:effectLst/>
                          <a:latin typeface="Times New Roman"/>
                        </a:rPr>
                        <a:t>637 881,60</a:t>
                      </a:r>
                    </a:p>
                  </a:txBody>
                  <a:tcPr marL="9525" marR="9525" marT="9525" marB="0" anchor="ctr"/>
                </a:tc>
                <a:tc>
                  <a:txBody>
                    <a:bodyPr/>
                    <a:lstStyle/>
                    <a:p>
                      <a:pPr algn="ctr" fontAlgn="ctr"/>
                      <a:r>
                        <a:rPr lang="ru-RU" sz="1200" b="0" i="0" u="none" strike="noStrike">
                          <a:solidFill>
                            <a:srgbClr val="000000"/>
                          </a:solidFill>
                          <a:effectLst/>
                          <a:latin typeface="Times New Roman"/>
                        </a:rPr>
                        <a:t>418 609,80</a:t>
                      </a:r>
                    </a:p>
                  </a:txBody>
                  <a:tcPr marL="9525" marR="9525" marT="9525" marB="0" anchor="ctr"/>
                </a:tc>
              </a:tr>
              <a:tr h="441481">
                <a:tc>
                  <a:txBody>
                    <a:bodyPr/>
                    <a:lstStyle/>
                    <a:p>
                      <a:pPr algn="just" fontAlgn="ctr"/>
                      <a:r>
                        <a:rPr lang="ru-RU" sz="1200" b="0" i="0" u="none" strike="noStrike">
                          <a:solidFill>
                            <a:srgbClr val="000000"/>
                          </a:solidFill>
                          <a:effectLst/>
                          <a:latin typeface="Times New Roman"/>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tc>
                <a:tc>
                  <a:txBody>
                    <a:bodyPr/>
                    <a:lstStyle/>
                    <a:p>
                      <a:pPr algn="ctr" fontAlgn="ctr"/>
                      <a:r>
                        <a:rPr lang="ru-RU" sz="1200" b="0" i="0" u="none" strike="noStrike">
                          <a:solidFill>
                            <a:srgbClr val="000000"/>
                          </a:solidFill>
                          <a:effectLst/>
                          <a:latin typeface="Times New Roman"/>
                        </a:rPr>
                        <a:t>10 699 580,01</a:t>
                      </a:r>
                    </a:p>
                  </a:txBody>
                  <a:tcPr marL="9525" marR="9525" marT="9525" marB="0" anchor="ctr"/>
                </a:tc>
                <a:tc>
                  <a:txBody>
                    <a:bodyPr/>
                    <a:lstStyle/>
                    <a:p>
                      <a:pPr algn="ctr" fontAlgn="ctr"/>
                      <a:r>
                        <a:rPr lang="ru-RU" sz="1200" b="0" i="0" u="none" strike="noStrike">
                          <a:solidFill>
                            <a:srgbClr val="000000"/>
                          </a:solidFill>
                          <a:effectLst/>
                          <a:latin typeface="Times New Roman"/>
                        </a:rPr>
                        <a:t>10 349 959,35</a:t>
                      </a:r>
                    </a:p>
                  </a:txBody>
                  <a:tcPr marL="9525" marR="9525" marT="9525" marB="0" anchor="ctr"/>
                </a:tc>
                <a:tc>
                  <a:txBody>
                    <a:bodyPr/>
                    <a:lstStyle/>
                    <a:p>
                      <a:pPr algn="ctr" fontAlgn="ctr"/>
                      <a:r>
                        <a:rPr lang="ru-RU" sz="1200" b="0" i="0" u="none" strike="noStrike">
                          <a:solidFill>
                            <a:srgbClr val="000000"/>
                          </a:solidFill>
                          <a:effectLst/>
                          <a:latin typeface="Times New Roman"/>
                        </a:rPr>
                        <a:t>10 805 091,38</a:t>
                      </a:r>
                    </a:p>
                  </a:txBody>
                  <a:tcPr marL="9525" marR="9525" marT="9525" marB="0" anchor="ctr"/>
                </a:tc>
              </a:tr>
              <a:tr h="441481">
                <a:tc>
                  <a:txBody>
                    <a:bodyPr/>
                    <a:lstStyle/>
                    <a:p>
                      <a:pPr algn="just" fontAlgn="ctr"/>
                      <a:r>
                        <a:rPr lang="ru-RU" sz="1200" b="0" i="0" u="none" strike="noStrike">
                          <a:solidFill>
                            <a:srgbClr val="000000"/>
                          </a:solidFill>
                          <a:effectLst/>
                          <a:latin typeface="Times New Roman"/>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847 473,69</a:t>
                      </a:r>
                    </a:p>
                  </a:txBody>
                  <a:tcPr marL="9525" marR="9525" marT="9525" marB="0" anchor="ctr"/>
                </a:tc>
                <a:tc>
                  <a:txBody>
                    <a:bodyPr/>
                    <a:lstStyle/>
                    <a:p>
                      <a:pPr algn="ctr" fontAlgn="ctr"/>
                      <a:r>
                        <a:rPr lang="ru-RU" sz="1200" b="0" i="0" u="none" strike="noStrike">
                          <a:solidFill>
                            <a:srgbClr val="000000"/>
                          </a:solidFill>
                          <a:effectLst/>
                          <a:latin typeface="Times New Roman"/>
                        </a:rPr>
                        <a:t>847 473,69</a:t>
                      </a:r>
                    </a:p>
                  </a:txBody>
                  <a:tcPr marL="9525" marR="9525" marT="9525" marB="0" anchor="ctr"/>
                </a:tc>
                <a:tc>
                  <a:txBody>
                    <a:bodyPr/>
                    <a:lstStyle/>
                    <a:p>
                      <a:pPr algn="ctr" fontAlgn="ctr"/>
                      <a:r>
                        <a:rPr lang="ru-RU" sz="1200" b="0" i="0" u="none" strike="noStrike">
                          <a:solidFill>
                            <a:srgbClr val="000000"/>
                          </a:solidFill>
                          <a:effectLst/>
                          <a:latin typeface="Times New Roman"/>
                        </a:rPr>
                        <a:t>847 473,69</a:t>
                      </a:r>
                    </a:p>
                  </a:txBody>
                  <a:tcPr marL="9525" marR="9525" marT="9525" marB="0" anchor="ctr"/>
                </a:tc>
              </a:tr>
              <a:tr h="656619">
                <a:tc>
                  <a:txBody>
                    <a:bodyPr/>
                    <a:lstStyle/>
                    <a:p>
                      <a:pPr algn="just" fontAlgn="ctr"/>
                      <a:r>
                        <a:rPr lang="ru-RU" sz="1200" b="0" i="0" u="none" strike="noStrike" dirty="0">
                          <a:solidFill>
                            <a:srgbClr val="000000"/>
                          </a:solidFill>
                          <a:effectLst/>
                          <a:latin typeface="Times New Roman"/>
                        </a:rPr>
                        <a:t>Содержание, ремонт и капитальный ремонт уличной сети городского округа «Вуктыл» и сооружений на них, в том числе тротуаров общего пользования, остановок общественного транспорта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12 250 000,00</a:t>
                      </a:r>
                    </a:p>
                  </a:txBody>
                  <a:tcPr marL="9525" marR="9525" marT="9525" marB="0" anchor="ctr"/>
                </a:tc>
                <a:tc>
                  <a:txBody>
                    <a:bodyPr/>
                    <a:lstStyle/>
                    <a:p>
                      <a:pPr algn="ctr" fontAlgn="ctr"/>
                      <a:r>
                        <a:rPr lang="ru-RU" sz="1200" b="0" i="0" u="none" strike="noStrike">
                          <a:solidFill>
                            <a:srgbClr val="000000"/>
                          </a:solidFill>
                          <a:effectLst/>
                          <a:latin typeface="Times New Roman"/>
                        </a:rPr>
                        <a:t>11 874 437,98</a:t>
                      </a:r>
                    </a:p>
                  </a:txBody>
                  <a:tcPr marL="9525" marR="9525" marT="9525" marB="0" anchor="ctr"/>
                </a:tc>
                <a:tc>
                  <a:txBody>
                    <a:bodyPr/>
                    <a:lstStyle/>
                    <a:p>
                      <a:pPr algn="ctr" fontAlgn="ctr"/>
                      <a:r>
                        <a:rPr lang="ru-RU" sz="1200" b="0" i="0" u="none" strike="noStrike" dirty="0">
                          <a:solidFill>
                            <a:srgbClr val="000000"/>
                          </a:solidFill>
                          <a:effectLst/>
                          <a:latin typeface="Times New Roman"/>
                        </a:rPr>
                        <a:t>11 929 700,11</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CustomShape 2"/>
          <p:cNvSpPr/>
          <p:nvPr/>
        </p:nvSpPr>
        <p:spPr>
          <a:xfrm>
            <a:off x="2379896" y="3761472"/>
            <a:ext cx="4176464" cy="288032"/>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a:t>
            </a:r>
            <a:r>
              <a:rPr lang="ru-RU" sz="1400" b="1" strike="noStrike" spc="-1" dirty="0">
                <a:solidFill>
                  <a:srgbClr val="0000FF"/>
                </a:solidFill>
                <a:latin typeface="Calibri"/>
                <a:ea typeface="Microsoft YaHei"/>
              </a:rPr>
              <a:t>МП</a:t>
            </a:r>
            <a:endParaRPr lang="ru-RU" sz="1400" b="0" strike="noStrike" spc="-1" dirty="0">
              <a:latin typeface="Arial"/>
            </a:endParaRPr>
          </a:p>
        </p:txBody>
      </p:sp>
      <p:graphicFrame>
        <p:nvGraphicFramePr>
          <p:cNvPr id="577" name="Table 4"/>
          <p:cNvGraphicFramePr/>
          <p:nvPr>
            <p:extLst>
              <p:ext uri="{D42A27DB-BD31-4B8C-83A1-F6EECF244321}">
                <p14:modId xmlns:p14="http://schemas.microsoft.com/office/powerpoint/2010/main" val="2406216748"/>
              </p:ext>
            </p:extLst>
          </p:nvPr>
        </p:nvGraphicFramePr>
        <p:xfrm>
          <a:off x="483413" y="4193520"/>
          <a:ext cx="8177174" cy="2484120"/>
        </p:xfrm>
        <a:graphic>
          <a:graphicData uri="http://schemas.openxmlformats.org/drawingml/2006/table">
            <a:tbl>
              <a:tblPr/>
              <a:tblGrid>
                <a:gridCol w="3024385"/>
                <a:gridCol w="880493"/>
                <a:gridCol w="588203"/>
                <a:gridCol w="556898"/>
                <a:gridCol w="609292"/>
                <a:gridCol w="651142"/>
                <a:gridCol w="640926"/>
                <a:gridCol w="546024"/>
                <a:gridCol w="679811"/>
              </a:tblGrid>
              <a:tr h="0">
                <a:tc>
                  <a:txBody>
                    <a:bodyPr/>
                    <a:lstStyle/>
                    <a:p>
                      <a:pPr algn="ctr"/>
                      <a:r>
                        <a:rPr lang="ru-RU" sz="1100" b="1" strike="noStrike" spc="-1" dirty="0">
                          <a:latin typeface="Times New Roman" panose="02020603050405020304" pitchFamily="18" charset="0"/>
                          <a:ea typeface="Microsoft YaHei"/>
                          <a:cs typeface="Times New Roman" panose="02020603050405020304" pitchFamily="18" charset="0"/>
                        </a:rPr>
                        <a:t>Показатель (индикатор) (наименование)</a:t>
                      </a:r>
                      <a:endParaRPr lang="ru-RU" sz="11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r>
                        <a:rPr lang="ru-RU" sz="1100" b="1" strike="noStrike" spc="-1" dirty="0">
                          <a:latin typeface="Times New Roman" panose="02020603050405020304" pitchFamily="18" charset="0"/>
                          <a:ea typeface="Microsoft YaHei"/>
                          <a:cs typeface="Times New Roman" panose="02020603050405020304" pitchFamily="18" charset="0"/>
                        </a:rPr>
                        <a:t>Ед. </a:t>
                      </a:r>
                      <a:r>
                        <a:rPr lang="ru-RU" sz="1100" b="1" strike="noStrike" spc="-1" dirty="0" smtClean="0">
                          <a:latin typeface="Times New Roman" panose="02020603050405020304" pitchFamily="18" charset="0"/>
                          <a:ea typeface="Microsoft YaHei"/>
                          <a:cs typeface="Times New Roman" panose="02020603050405020304" pitchFamily="18" charset="0"/>
                        </a:rPr>
                        <a:t>изм.</a:t>
                      </a:r>
                      <a:endParaRPr lang="ru-RU" sz="11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2019 год</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2020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2021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2022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2023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dirty="0">
                          <a:effectLst/>
                          <a:latin typeface="Times New Roman"/>
                          <a:ea typeface="Times New Roman"/>
                        </a:rPr>
                        <a:t>2024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dirty="0">
                          <a:effectLst/>
                          <a:latin typeface="Times New Roman"/>
                          <a:ea typeface="Times New Roman"/>
                        </a:rPr>
                        <a:t>2025 год</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r>
              <a:tr h="238066">
                <a:tc gridSpan="9">
                  <a:txBody>
                    <a:bodyPr/>
                    <a:lstStyle/>
                    <a:p>
                      <a:pPr algn="ctr"/>
                      <a:r>
                        <a:rPr lang="ru-RU" sz="11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a:t>
                      </a:r>
                      <a:r>
                        <a:rPr lang="ru-RU" sz="1100" b="1" strike="noStrike" spc="-1" dirty="0">
                          <a:latin typeface="Times New Roman" panose="02020603050405020304" pitchFamily="18" charset="0"/>
                          <a:ea typeface="Calibri"/>
                          <a:cs typeface="Times New Roman" panose="02020603050405020304" pitchFamily="18" charset="0"/>
                        </a:rPr>
                        <a:t>Развитие транспортной системы</a:t>
                      </a:r>
                      <a:r>
                        <a:rPr lang="ru-RU" sz="1100" b="1" strike="noStrike" spc="-1" dirty="0">
                          <a:latin typeface="Times New Roman" panose="02020603050405020304" pitchFamily="18" charset="0"/>
                          <a:cs typeface="Times New Roman" panose="02020603050405020304" pitchFamily="18" charset="0"/>
                        </a:rPr>
                        <a:t>»</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pPr algn="ctr"/>
                      <a:endParaRPr lang="ru-RU" sz="10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644179">
                <a:tc>
                  <a:txBody>
                    <a:bodyPr/>
                    <a:lstStyle/>
                    <a:p>
                      <a:pPr marL="36195" marR="36195" algn="just">
                        <a:spcAft>
                          <a:spcPts val="0"/>
                        </a:spcAft>
                        <a:tabLst>
                          <a:tab pos="410210" algn="ctr"/>
                        </a:tabLst>
                      </a:pPr>
                      <a:r>
                        <a:rPr lang="ru-RU" sz="1100">
                          <a:effectLst/>
                          <a:latin typeface="Times New Roman"/>
                          <a:ea typeface="Times New Roman"/>
                        </a:rPr>
                        <a:t>Доля протяженности автомобильных дорог общего пользования местного значения, отвечающих нормативным требованиям, в общей протяженности автомобильных дорог общего пользования местного значения</a:t>
                      </a:r>
                    </a:p>
                  </a:txBody>
                  <a:tcPr marL="0" marR="0" marT="47625" marB="47625"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процент</a:t>
                      </a:r>
                    </a:p>
                  </a:txBody>
                  <a:tcPr marL="0" marR="0" marT="47625" marB="47625"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12</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11,6</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11,6</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11,6</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11,6</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r>
              <a:tr h="504140">
                <a:tc>
                  <a:txBody>
                    <a:bodyPr/>
                    <a:lstStyle/>
                    <a:p>
                      <a:pPr marL="36195" marR="36195" algn="just">
                        <a:spcAft>
                          <a:spcPts val="0"/>
                        </a:spcAft>
                      </a:pPr>
                      <a:r>
                        <a:rPr lang="ru-RU" sz="1100">
                          <a:effectLst/>
                          <a:latin typeface="Times New Roman"/>
                          <a:ea typeface="Times New Roman"/>
                        </a:rPr>
                        <a:t>Доля населенных пунктов, охваченных автобусным   сообщением, в общей численности населенных пунктов (на конец года)</a:t>
                      </a:r>
                    </a:p>
                  </a:txBody>
                  <a:tcPr marL="0" marR="0" marT="47625" marB="47625"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процент</a:t>
                      </a:r>
                    </a:p>
                  </a:txBody>
                  <a:tcPr marL="0" marR="0" marT="47625" marB="47625"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45,5</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45,5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364101">
                <a:tc>
                  <a:txBody>
                    <a:bodyPr/>
                    <a:lstStyle/>
                    <a:p>
                      <a:pPr marL="36195" marR="36195" algn="just">
                        <a:spcAft>
                          <a:spcPts val="0"/>
                        </a:spcAft>
                        <a:tabLst>
                          <a:tab pos="410210" algn="ctr"/>
                        </a:tabLst>
                      </a:pPr>
                      <a:r>
                        <a:rPr lang="ru-RU" sz="1100" dirty="0">
                          <a:effectLst/>
                          <a:latin typeface="Times New Roman"/>
                          <a:ea typeface="Times New Roman"/>
                        </a:rPr>
                        <a:t>Число граждан, погибших в дорожно-транспортных происшествиях</a:t>
                      </a:r>
                    </a:p>
                  </a:txBody>
                  <a:tcPr marL="0" marR="0" marT="47625" marB="47625"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человек</a:t>
                      </a:r>
                    </a:p>
                  </a:txBody>
                  <a:tcPr marL="0" marR="0" marT="47625" marB="47625"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3</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1</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1</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1</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1</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r>
            </a:tbl>
          </a:graphicData>
        </a:graphic>
      </p:graphicFrame>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699801282"/>
              </p:ext>
            </p:extLst>
          </p:nvPr>
        </p:nvGraphicFramePr>
        <p:xfrm>
          <a:off x="35496" y="692696"/>
          <a:ext cx="9038952" cy="2910810"/>
        </p:xfrm>
        <a:graphic>
          <a:graphicData uri="http://schemas.openxmlformats.org/drawingml/2006/table">
            <a:tbl>
              <a:tblPr firstRow="1" bandRow="1">
                <a:tableStyleId>{5C22544A-7EE6-4342-B048-85BDC9FD1C3A}</a:tableStyleId>
              </a:tblPr>
              <a:tblGrid>
                <a:gridCol w="6150111"/>
                <a:gridCol w="962947"/>
                <a:gridCol w="999983"/>
                <a:gridCol w="925911"/>
              </a:tblGrid>
              <a:tr h="183928">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175164">
                <a:tc>
                  <a:txBody>
                    <a:bodyPr/>
                    <a:lstStyle/>
                    <a:p>
                      <a:pPr algn="just" fontAlgn="ctr"/>
                      <a:r>
                        <a:rPr lang="ru-RU" sz="1200" b="1" i="0" u="none" strike="noStrike">
                          <a:solidFill>
                            <a:srgbClr val="000000"/>
                          </a:solidFill>
                          <a:effectLst/>
                          <a:latin typeface="Times New Roman"/>
                        </a:rPr>
                        <a:t>Подпрограмма 2 «Организация транспортного обслуживания»</a:t>
                      </a:r>
                    </a:p>
                  </a:txBody>
                  <a:tcPr marL="9525" marR="9525" marT="9525" marB="0" anchor="ctr"/>
                </a:tc>
                <a:tc>
                  <a:txBody>
                    <a:bodyPr/>
                    <a:lstStyle/>
                    <a:p>
                      <a:pPr algn="ctr" fontAlgn="ctr"/>
                      <a:r>
                        <a:rPr lang="ru-RU" sz="1200" b="1" i="0" u="none" strike="noStrike">
                          <a:solidFill>
                            <a:srgbClr val="000000"/>
                          </a:solidFill>
                          <a:effectLst/>
                          <a:latin typeface="Times New Roman"/>
                        </a:rPr>
                        <a:t>12 517 914,94</a:t>
                      </a:r>
                    </a:p>
                  </a:txBody>
                  <a:tcPr marL="9525" marR="9525" marT="9525" marB="0" anchor="ctr"/>
                </a:tc>
                <a:tc>
                  <a:txBody>
                    <a:bodyPr/>
                    <a:lstStyle/>
                    <a:p>
                      <a:pPr algn="ctr" fontAlgn="ctr"/>
                      <a:r>
                        <a:rPr lang="ru-RU" sz="1200" b="1" i="0" u="none" strike="noStrike">
                          <a:solidFill>
                            <a:srgbClr val="000000"/>
                          </a:solidFill>
                          <a:effectLst/>
                          <a:latin typeface="Times New Roman"/>
                        </a:rPr>
                        <a:t>12 056 715,56</a:t>
                      </a:r>
                    </a:p>
                  </a:txBody>
                  <a:tcPr marL="9525" marR="9525" marT="9525" marB="0" anchor="ctr"/>
                </a:tc>
                <a:tc>
                  <a:txBody>
                    <a:bodyPr/>
                    <a:lstStyle/>
                    <a:p>
                      <a:pPr algn="ctr" fontAlgn="ctr"/>
                      <a:r>
                        <a:rPr lang="ru-RU" sz="1200" b="1" i="0" u="none" strike="noStrike" dirty="0">
                          <a:solidFill>
                            <a:srgbClr val="000000"/>
                          </a:solidFill>
                          <a:effectLst/>
                          <a:latin typeface="Times New Roman"/>
                        </a:rPr>
                        <a:t>12 083 197,37</a:t>
                      </a:r>
                    </a:p>
                  </a:txBody>
                  <a:tcPr marL="9525" marR="9525" marT="9525" marB="0" anchor="ctr"/>
                </a:tc>
              </a:tr>
              <a:tr h="325363">
                <a:tc>
                  <a:txBody>
                    <a:bodyPr/>
                    <a:lstStyle/>
                    <a:p>
                      <a:pPr algn="just" fontAlgn="ctr"/>
                      <a:r>
                        <a:rPr lang="ru-RU" sz="1200" b="0" i="0" u="none" strike="noStrike">
                          <a:solidFill>
                            <a:srgbClr val="000000"/>
                          </a:solidFill>
                          <a:effectLst/>
                          <a:latin typeface="Times New Roman"/>
                        </a:rPr>
                        <a:t>Организация осуществления перевозок пассажиров и багажа автомобильным транспортом</a:t>
                      </a:r>
                    </a:p>
                  </a:txBody>
                  <a:tcPr marL="9525" marR="9525" marT="9525" marB="0" anchor="ctr"/>
                </a:tc>
                <a:tc>
                  <a:txBody>
                    <a:bodyPr/>
                    <a:lstStyle/>
                    <a:p>
                      <a:pPr algn="ctr" fontAlgn="ctr"/>
                      <a:r>
                        <a:rPr lang="ru-RU" sz="1200" b="0" i="0" u="none" strike="noStrike">
                          <a:solidFill>
                            <a:srgbClr val="000000"/>
                          </a:solidFill>
                          <a:effectLst/>
                          <a:latin typeface="Times New Roman"/>
                        </a:rPr>
                        <a:t>3 964 046,00</a:t>
                      </a:r>
                    </a:p>
                  </a:txBody>
                  <a:tcPr marL="9525" marR="9525" marT="9525" marB="0" anchor="ctr"/>
                </a:tc>
                <a:tc>
                  <a:txBody>
                    <a:bodyPr/>
                    <a:lstStyle/>
                    <a:p>
                      <a:pPr algn="ctr" fontAlgn="ctr"/>
                      <a:r>
                        <a:rPr lang="ru-RU" sz="1200" b="0" i="0" u="none" strike="noStrike">
                          <a:solidFill>
                            <a:srgbClr val="000000"/>
                          </a:solidFill>
                          <a:effectLst/>
                          <a:latin typeface="Times New Roman"/>
                        </a:rPr>
                        <a:t>3 964 046,00</a:t>
                      </a:r>
                    </a:p>
                  </a:txBody>
                  <a:tcPr marL="9525" marR="9525" marT="9525" marB="0" anchor="ctr"/>
                </a:tc>
                <a:tc>
                  <a:txBody>
                    <a:bodyPr/>
                    <a:lstStyle/>
                    <a:p>
                      <a:pPr algn="ctr" fontAlgn="ctr"/>
                      <a:r>
                        <a:rPr lang="ru-RU" sz="1200" b="0" i="0" u="none" strike="noStrike">
                          <a:solidFill>
                            <a:srgbClr val="000000"/>
                          </a:solidFill>
                          <a:effectLst/>
                          <a:latin typeface="Times New Roman"/>
                        </a:rPr>
                        <a:t>3 964 046,00</a:t>
                      </a:r>
                    </a:p>
                  </a:txBody>
                  <a:tcPr marL="9525" marR="9525" marT="9525" marB="0" anchor="ctr"/>
                </a:tc>
              </a:tr>
              <a:tr h="341656">
                <a:tc>
                  <a:txBody>
                    <a:bodyPr/>
                    <a:lstStyle/>
                    <a:p>
                      <a:pPr algn="just" fontAlgn="ctr"/>
                      <a:r>
                        <a:rPr lang="ru-RU" sz="1200" b="0" i="0" u="none" strike="noStrike">
                          <a:solidFill>
                            <a:srgbClr val="000000"/>
                          </a:solidFill>
                          <a:effectLst/>
                          <a:latin typeface="Times New Roman"/>
                        </a:rPr>
                        <a:t>Обеспечение деятельности муниципального казенного учреждения «Административно-хозяйственный отдел»</a:t>
                      </a:r>
                    </a:p>
                  </a:txBody>
                  <a:tcPr marL="9525" marR="9525" marT="9525" marB="0" anchor="ctr"/>
                </a:tc>
                <a:tc>
                  <a:txBody>
                    <a:bodyPr/>
                    <a:lstStyle/>
                    <a:p>
                      <a:pPr algn="ctr" fontAlgn="ctr"/>
                      <a:r>
                        <a:rPr lang="ru-RU" sz="1200" b="0" i="0" u="none" strike="noStrike">
                          <a:solidFill>
                            <a:srgbClr val="000000"/>
                          </a:solidFill>
                          <a:effectLst/>
                          <a:latin typeface="Times New Roman"/>
                        </a:rPr>
                        <a:t>8 186 370,68</a:t>
                      </a:r>
                    </a:p>
                  </a:txBody>
                  <a:tcPr marL="9525" marR="9525" marT="9525" marB="0" anchor="ctr"/>
                </a:tc>
                <a:tc>
                  <a:txBody>
                    <a:bodyPr/>
                    <a:lstStyle/>
                    <a:p>
                      <a:pPr algn="ctr" fontAlgn="ctr"/>
                      <a:r>
                        <a:rPr lang="ru-RU" sz="1200" b="0" i="0" u="none" strike="noStrike">
                          <a:solidFill>
                            <a:srgbClr val="000000"/>
                          </a:solidFill>
                          <a:effectLst/>
                          <a:latin typeface="Times New Roman"/>
                        </a:rPr>
                        <a:t>7 713 401,37</a:t>
                      </a:r>
                    </a:p>
                  </a:txBody>
                  <a:tcPr marL="9525" marR="9525" marT="9525" marB="0" anchor="ctr"/>
                </a:tc>
                <a:tc>
                  <a:txBody>
                    <a:bodyPr/>
                    <a:lstStyle/>
                    <a:p>
                      <a:pPr algn="ctr" fontAlgn="ctr"/>
                      <a:r>
                        <a:rPr lang="ru-RU" sz="1200" b="0" i="0" u="none" strike="noStrike">
                          <a:solidFill>
                            <a:srgbClr val="000000"/>
                          </a:solidFill>
                          <a:effectLst/>
                          <a:latin typeface="Times New Roman"/>
                        </a:rPr>
                        <a:t>7 736 651,37</a:t>
                      </a:r>
                    </a:p>
                  </a:txBody>
                  <a:tcPr marL="9525" marR="9525" marT="9525" marB="0" anchor="ctr"/>
                </a:tc>
              </a:tr>
              <a:tr h="333737">
                <a:tc>
                  <a:txBody>
                    <a:bodyPr/>
                    <a:lstStyle/>
                    <a:p>
                      <a:pPr algn="just" fontAlgn="ctr"/>
                      <a:r>
                        <a:rPr lang="ru-RU" sz="1200" b="0" i="0" u="none" strike="noStrike">
                          <a:solidFill>
                            <a:srgbClr val="000000"/>
                          </a:solidFill>
                          <a:effectLst/>
                          <a:latin typeface="Times New Roman"/>
                        </a:rPr>
                        <a:t>Содержание и обустройство остановочных пунктов, расположенных на 1164 км р. Печора в районе местечка Кузьдибож</a:t>
                      </a:r>
                    </a:p>
                  </a:txBody>
                  <a:tcPr marL="9525" marR="9525" marT="9525" marB="0" anchor="ctr"/>
                </a:tc>
                <a:tc>
                  <a:txBody>
                    <a:bodyPr/>
                    <a:lstStyle/>
                    <a:p>
                      <a:pPr algn="ctr" fontAlgn="ctr"/>
                      <a:r>
                        <a:rPr lang="ru-RU" sz="1200" b="0" i="0" u="none" strike="noStrike">
                          <a:solidFill>
                            <a:srgbClr val="000000"/>
                          </a:solidFill>
                          <a:effectLst/>
                          <a:latin typeface="Times New Roman"/>
                        </a:rPr>
                        <a:t>267 498,26</a:t>
                      </a:r>
                    </a:p>
                  </a:txBody>
                  <a:tcPr marL="9525" marR="9525" marT="9525" marB="0" anchor="ctr"/>
                </a:tc>
                <a:tc>
                  <a:txBody>
                    <a:bodyPr/>
                    <a:lstStyle/>
                    <a:p>
                      <a:pPr algn="ctr" fontAlgn="ctr"/>
                      <a:r>
                        <a:rPr lang="ru-RU" sz="1200" b="0" i="0" u="none" strike="noStrike">
                          <a:solidFill>
                            <a:srgbClr val="000000"/>
                          </a:solidFill>
                          <a:effectLst/>
                          <a:latin typeface="Times New Roman"/>
                        </a:rPr>
                        <a:t>279 268,19</a:t>
                      </a:r>
                    </a:p>
                  </a:txBody>
                  <a:tcPr marL="9525" marR="9525" marT="9525" marB="0" anchor="ctr"/>
                </a:tc>
                <a:tc>
                  <a:txBody>
                    <a:bodyPr/>
                    <a:lstStyle/>
                    <a:p>
                      <a:pPr algn="ctr" fontAlgn="ctr"/>
                      <a:r>
                        <a:rPr lang="ru-RU" sz="1200" b="0" i="0" u="none" strike="noStrike">
                          <a:solidFill>
                            <a:srgbClr val="000000"/>
                          </a:solidFill>
                          <a:effectLst/>
                          <a:latin typeface="Times New Roman"/>
                        </a:rPr>
                        <a:t>282 500,00</a:t>
                      </a:r>
                    </a:p>
                  </a:txBody>
                  <a:tcPr marL="9525" marR="9525" marT="9525" marB="0" anchor="ctr"/>
                </a:tc>
              </a:tr>
              <a:tr h="329550">
                <a:tc>
                  <a:txBody>
                    <a:bodyPr/>
                    <a:lstStyle/>
                    <a:p>
                      <a:pPr algn="just" fontAlgn="ctr"/>
                      <a:r>
                        <a:rPr lang="ru-RU" sz="1200" b="0" i="0" u="none" strike="noStrike">
                          <a:solidFill>
                            <a:srgbClr val="000000"/>
                          </a:solidFill>
                          <a:effectLst/>
                          <a:latin typeface="Times New Roman"/>
                        </a:rPr>
                        <a:t>Содержание части участка взлетно-посадочной полосы аэропорта города Вуктыла</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r>
              <a:tr h="288032">
                <a:tc>
                  <a:txBody>
                    <a:bodyPr/>
                    <a:lstStyle/>
                    <a:p>
                      <a:pPr algn="just" fontAlgn="ctr"/>
                      <a:r>
                        <a:rPr lang="ru-RU" sz="1200" b="1" i="0" u="none" strike="noStrike">
                          <a:solidFill>
                            <a:srgbClr val="000000"/>
                          </a:solidFill>
                          <a:effectLst/>
                          <a:latin typeface="Times New Roman"/>
                        </a:rPr>
                        <a:t>Подпрограмма 3 «Повышение безопасности дорожного движения»</a:t>
                      </a:r>
                    </a:p>
                  </a:txBody>
                  <a:tcPr marL="9525" marR="9525" marT="9525" marB="0" anchor="ctr"/>
                </a:tc>
                <a:tc>
                  <a:txBody>
                    <a:bodyPr/>
                    <a:lstStyle/>
                    <a:p>
                      <a:pPr algn="ctr" fontAlgn="ctr"/>
                      <a:r>
                        <a:rPr lang="ru-RU" sz="1200" b="1" i="0" u="none" strike="noStrike">
                          <a:solidFill>
                            <a:srgbClr val="000000"/>
                          </a:solidFill>
                          <a:effectLst/>
                          <a:latin typeface="Times New Roman"/>
                        </a:rPr>
                        <a:t>556 680,50</a:t>
                      </a:r>
                    </a:p>
                  </a:txBody>
                  <a:tcPr marL="9525" marR="9525" marT="9525" marB="0" anchor="ctr"/>
                </a:tc>
                <a:tc>
                  <a:txBody>
                    <a:bodyPr/>
                    <a:lstStyle/>
                    <a:p>
                      <a:pPr algn="ctr" fontAlgn="ctr"/>
                      <a:r>
                        <a:rPr lang="ru-RU" sz="1200" b="1" i="0" u="none" strike="noStrike">
                          <a:solidFill>
                            <a:srgbClr val="000000"/>
                          </a:solidFill>
                          <a:effectLst/>
                          <a:latin typeface="Times New Roman"/>
                        </a:rPr>
                        <a:t>556 680,50</a:t>
                      </a:r>
                    </a:p>
                  </a:txBody>
                  <a:tcPr marL="9525" marR="9525" marT="9525" marB="0" anchor="ctr"/>
                </a:tc>
                <a:tc>
                  <a:txBody>
                    <a:bodyPr/>
                    <a:lstStyle/>
                    <a:p>
                      <a:pPr algn="ctr" fontAlgn="ctr"/>
                      <a:r>
                        <a:rPr lang="ru-RU" sz="1200" b="1" i="0" u="none" strike="noStrike" dirty="0">
                          <a:solidFill>
                            <a:srgbClr val="000000"/>
                          </a:solidFill>
                          <a:effectLst/>
                          <a:latin typeface="Times New Roman"/>
                        </a:rPr>
                        <a:t>556 680,50</a:t>
                      </a:r>
                    </a:p>
                  </a:txBody>
                  <a:tcPr marL="9525" marR="9525" marT="9525" marB="0" anchor="ctr"/>
                </a:tc>
              </a:tr>
              <a:tr h="175164">
                <a:tc>
                  <a:txBody>
                    <a:bodyPr/>
                    <a:lstStyle/>
                    <a:p>
                      <a:pPr algn="just" fontAlgn="ctr"/>
                      <a:r>
                        <a:rPr lang="ru-RU" sz="1200" b="0" i="0" u="none" strike="noStrike">
                          <a:solidFill>
                            <a:srgbClr val="000000"/>
                          </a:solidFill>
                          <a:effectLst/>
                          <a:latin typeface="Times New Roman"/>
                        </a:rPr>
                        <a:t>Обеспечение обустройства и содержания технических средств организации безопасного дорожного движения</a:t>
                      </a:r>
                    </a:p>
                  </a:txBody>
                  <a:tcPr marL="9525" marR="9525" marT="9525" marB="0" anchor="ctr"/>
                </a:tc>
                <a:tc>
                  <a:txBody>
                    <a:bodyPr/>
                    <a:lstStyle/>
                    <a:p>
                      <a:pPr algn="ctr" fontAlgn="ctr"/>
                      <a:r>
                        <a:rPr lang="ru-RU" sz="1200" b="0" i="0" u="none" strike="noStrike">
                          <a:solidFill>
                            <a:srgbClr val="000000"/>
                          </a:solidFill>
                          <a:effectLst/>
                          <a:latin typeface="Times New Roman"/>
                        </a:rPr>
                        <a:t>470 000,00</a:t>
                      </a:r>
                    </a:p>
                  </a:txBody>
                  <a:tcPr marL="9525" marR="9525" marT="9525" marB="0" anchor="ctr"/>
                </a:tc>
                <a:tc>
                  <a:txBody>
                    <a:bodyPr/>
                    <a:lstStyle/>
                    <a:p>
                      <a:pPr algn="ctr" fontAlgn="ctr"/>
                      <a:r>
                        <a:rPr lang="ru-RU" sz="1200" b="0" i="0" u="none" strike="noStrike">
                          <a:solidFill>
                            <a:srgbClr val="000000"/>
                          </a:solidFill>
                          <a:effectLst/>
                          <a:latin typeface="Times New Roman"/>
                        </a:rPr>
                        <a:t>470 000,00</a:t>
                      </a:r>
                    </a:p>
                  </a:txBody>
                  <a:tcPr marL="9525" marR="9525" marT="9525" marB="0" anchor="ctr"/>
                </a:tc>
                <a:tc>
                  <a:txBody>
                    <a:bodyPr/>
                    <a:lstStyle/>
                    <a:p>
                      <a:pPr algn="ctr" fontAlgn="ctr"/>
                      <a:r>
                        <a:rPr lang="ru-RU" sz="1200" b="0" i="0" u="none" strike="noStrike">
                          <a:solidFill>
                            <a:srgbClr val="000000"/>
                          </a:solidFill>
                          <a:effectLst/>
                          <a:latin typeface="Times New Roman"/>
                        </a:rPr>
                        <a:t>470 000,00</a:t>
                      </a:r>
                    </a:p>
                  </a:txBody>
                  <a:tcPr marL="9525" marR="9525" marT="9525" marB="0" anchor="ctr"/>
                </a:tc>
              </a:tr>
              <a:tr h="341656">
                <a:tc>
                  <a:txBody>
                    <a:bodyPr/>
                    <a:lstStyle/>
                    <a:p>
                      <a:pPr algn="just" fontAlgn="ctr"/>
                      <a:r>
                        <a:rPr lang="ru-RU" sz="1200" b="0" i="0" u="none" strike="noStrike" dirty="0">
                          <a:solidFill>
                            <a:srgbClr val="000000"/>
                          </a:solidFill>
                          <a:effectLst/>
                          <a:latin typeface="Times New Roman"/>
                        </a:rPr>
                        <a:t>Эвакуация длительно хранящегося, брошенного (бесхозяйного) и разукомплектованного автотранспорта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86 680,50</a:t>
                      </a:r>
                    </a:p>
                  </a:txBody>
                  <a:tcPr marL="9525" marR="9525" marT="9525" marB="0" anchor="ctr"/>
                </a:tc>
                <a:tc>
                  <a:txBody>
                    <a:bodyPr/>
                    <a:lstStyle/>
                    <a:p>
                      <a:pPr algn="ctr" fontAlgn="ctr"/>
                      <a:r>
                        <a:rPr lang="ru-RU" sz="1200" b="0" i="0" u="none" strike="noStrike">
                          <a:solidFill>
                            <a:srgbClr val="000000"/>
                          </a:solidFill>
                          <a:effectLst/>
                          <a:latin typeface="Times New Roman"/>
                        </a:rPr>
                        <a:t>86 680,50</a:t>
                      </a:r>
                    </a:p>
                  </a:txBody>
                  <a:tcPr marL="9525" marR="9525" marT="9525" marB="0" anchor="ctr"/>
                </a:tc>
                <a:tc>
                  <a:txBody>
                    <a:bodyPr/>
                    <a:lstStyle/>
                    <a:p>
                      <a:pPr algn="ctr" fontAlgn="ctr"/>
                      <a:r>
                        <a:rPr lang="ru-RU" sz="1200" b="0" i="0" u="none" strike="noStrike" dirty="0">
                          <a:solidFill>
                            <a:srgbClr val="000000"/>
                          </a:solidFill>
                          <a:effectLst/>
                          <a:latin typeface="Times New Roman"/>
                        </a:rPr>
                        <a:t>86 680,50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Picture 8"/>
          <p:cNvPicPr/>
          <p:nvPr/>
        </p:nvPicPr>
        <p:blipFill>
          <a:blip r:embed="rId3"/>
          <a:stretch/>
        </p:blipFill>
        <p:spPr>
          <a:xfrm>
            <a:off x="4932040" y="1021120"/>
            <a:ext cx="3384376" cy="2119848"/>
          </a:xfrm>
          <a:prstGeom prst="rect">
            <a:avLst/>
          </a:prstGeom>
          <a:ln>
            <a:noFill/>
          </a:ln>
        </p:spPr>
      </p:pic>
      <p:graphicFrame>
        <p:nvGraphicFramePr>
          <p:cNvPr id="580" name="Table 1"/>
          <p:cNvGraphicFramePr/>
          <p:nvPr>
            <p:extLst>
              <p:ext uri="{D42A27DB-BD31-4B8C-83A1-F6EECF244321}">
                <p14:modId xmlns:p14="http://schemas.microsoft.com/office/powerpoint/2010/main" val="410555969"/>
              </p:ext>
            </p:extLst>
          </p:nvPr>
        </p:nvGraphicFramePr>
        <p:xfrm>
          <a:off x="185616" y="3429000"/>
          <a:ext cx="8778873" cy="2827988"/>
        </p:xfrm>
        <a:graphic>
          <a:graphicData uri="http://schemas.openxmlformats.org/drawingml/2006/table">
            <a:tbl>
              <a:tblPr/>
              <a:tblGrid>
                <a:gridCol w="5075819"/>
                <a:gridCol w="1227170"/>
                <a:gridCol w="1115611"/>
                <a:gridCol w="1360273"/>
              </a:tblGrid>
              <a:tr h="432048">
                <a:tc>
                  <a:txBody>
                    <a:bodyPr/>
                    <a:lstStyle/>
                    <a:p>
                      <a:pPr algn="ctr"/>
                      <a:r>
                        <a:rPr lang="ru-RU" sz="1200" b="1" strike="noStrike" spc="-1" dirty="0">
                          <a:latin typeface="Times New Roman"/>
                        </a:rPr>
                        <a:t>Наименование мероприятия</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200" b="1" strike="noStrike" spc="-1" dirty="0" smtClean="0">
                          <a:latin typeface="Times New Roman"/>
                        </a:rPr>
                        <a:t>2022 </a:t>
                      </a:r>
                      <a:r>
                        <a:rPr lang="ru-RU" sz="1200" b="1" strike="noStrike" spc="-1" dirty="0">
                          <a:latin typeface="Times New Roman"/>
                        </a:rPr>
                        <a:t>год</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200" b="1" strike="noStrike" spc="-1" dirty="0" smtClean="0">
                          <a:latin typeface="Times New Roman"/>
                        </a:rPr>
                        <a:t>2023 </a:t>
                      </a:r>
                      <a:r>
                        <a:rPr lang="ru-RU" sz="1200" b="1" strike="noStrike" spc="-1" dirty="0">
                          <a:latin typeface="Times New Roman"/>
                        </a:rPr>
                        <a:t>год</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200" b="1" strike="noStrike" spc="-1" dirty="0" smtClean="0">
                          <a:latin typeface="Times New Roman"/>
                        </a:rPr>
                        <a:t>2024  </a:t>
                      </a:r>
                      <a:r>
                        <a:rPr lang="ru-RU" sz="1200" b="1" strike="noStrike" spc="-1" dirty="0">
                          <a:latin typeface="Times New Roman"/>
                        </a:rPr>
                        <a:t>год</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r>
              <a:tr h="922673">
                <a:tc>
                  <a:txBody>
                    <a:bodyPr/>
                    <a:lstStyle/>
                    <a:p>
                      <a:pPr algn="just" fontAlgn="ctr"/>
                      <a:r>
                        <a:rPr lang="ru-RU" sz="1200" b="0" i="0" u="none" strike="noStrike" dirty="0" smtClean="0">
                          <a:solidFill>
                            <a:srgbClr val="000000"/>
                          </a:solidFill>
                          <a:effectLst/>
                          <a:latin typeface="Times New Roman"/>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solidFill>
                            <a:srgbClr val="000000"/>
                          </a:solidFill>
                          <a:effectLst/>
                          <a:latin typeface="Times New Roman"/>
                        </a:rPr>
                        <a:t>590,0</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solidFill>
                            <a:srgbClr val="000000"/>
                          </a:solidFill>
                          <a:effectLst/>
                          <a:latin typeface="Times New Roman"/>
                        </a:rPr>
                        <a:t>637,9</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solidFill>
                            <a:srgbClr val="000000"/>
                          </a:solidFill>
                          <a:effectLst/>
                          <a:latin typeface="Times New Roman"/>
                        </a:rPr>
                        <a:t>418,6</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491089">
                <a:tc>
                  <a:txBody>
                    <a:bodyPr/>
                    <a:lstStyle/>
                    <a:p>
                      <a:pPr algn="just" fontAlgn="ctr"/>
                      <a:r>
                        <a:rPr lang="ru-RU" sz="1200" b="0" i="0" u="none" strike="noStrike" dirty="0">
                          <a:solidFill>
                            <a:srgbClr val="000000"/>
                          </a:solidFill>
                          <a:effectLst/>
                          <a:latin typeface="Times New Roman"/>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a:solidFill>
                            <a:srgbClr val="000000"/>
                          </a:solidFill>
                          <a:effectLst/>
                          <a:latin typeface="Times New Roman"/>
                        </a:rPr>
                        <a:t>10 </a:t>
                      </a:r>
                      <a:r>
                        <a:rPr lang="ru-RU" sz="1200" b="0" i="0" u="none" strike="noStrike" dirty="0" smtClean="0">
                          <a:solidFill>
                            <a:srgbClr val="000000"/>
                          </a:solidFill>
                          <a:effectLst/>
                          <a:latin typeface="Times New Roman"/>
                        </a:rPr>
                        <a:t>699,6</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a:solidFill>
                            <a:srgbClr val="000000"/>
                          </a:solidFill>
                          <a:effectLst/>
                          <a:latin typeface="Times New Roman"/>
                        </a:rPr>
                        <a:t>10 </a:t>
                      </a:r>
                      <a:r>
                        <a:rPr lang="ru-RU" sz="1200" b="0" i="0" u="none" strike="noStrike" dirty="0" smtClean="0">
                          <a:solidFill>
                            <a:srgbClr val="000000"/>
                          </a:solidFill>
                          <a:effectLst/>
                          <a:latin typeface="Times New Roman"/>
                        </a:rPr>
                        <a:t>349,9</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a:solidFill>
                            <a:srgbClr val="000000"/>
                          </a:solidFill>
                          <a:effectLst/>
                          <a:latin typeface="Times New Roman"/>
                        </a:rPr>
                        <a:t>10 </a:t>
                      </a:r>
                      <a:r>
                        <a:rPr lang="ru-RU" sz="1200" b="0" i="0" u="none" strike="noStrike" dirty="0" smtClean="0">
                          <a:solidFill>
                            <a:srgbClr val="000000"/>
                          </a:solidFill>
                          <a:effectLst/>
                          <a:latin typeface="Times New Roman"/>
                        </a:rPr>
                        <a:t>805,1</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491089">
                <a:tc>
                  <a:txBody>
                    <a:bodyPr/>
                    <a:lstStyle/>
                    <a:p>
                      <a:pPr algn="just" fontAlgn="ctr"/>
                      <a:r>
                        <a:rPr lang="ru-RU" sz="1200" b="0" i="0" u="none" strike="noStrike" dirty="0">
                          <a:solidFill>
                            <a:srgbClr val="000000"/>
                          </a:solidFill>
                          <a:effectLst/>
                          <a:latin typeface="Times New Roman"/>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smtClean="0">
                          <a:solidFill>
                            <a:srgbClr val="000000"/>
                          </a:solidFill>
                          <a:effectLst/>
                          <a:latin typeface="Times New Roman"/>
                        </a:rPr>
                        <a:t>847,5</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smtClean="0">
                          <a:solidFill>
                            <a:srgbClr val="000000"/>
                          </a:solidFill>
                          <a:effectLst/>
                          <a:latin typeface="Times New Roman"/>
                        </a:rPr>
                        <a:t>847,5</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smtClean="0">
                          <a:solidFill>
                            <a:srgbClr val="000000"/>
                          </a:solidFill>
                          <a:effectLst/>
                          <a:latin typeface="Times New Roman"/>
                        </a:rPr>
                        <a:t>847,5</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491089">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Итого</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1" i="0" u="none" strike="noStrike" dirty="0" smtClean="0">
                          <a:solidFill>
                            <a:srgbClr val="000000"/>
                          </a:solidFill>
                          <a:effectLst/>
                          <a:latin typeface="Times New Roman"/>
                        </a:rPr>
                        <a:t>12 137,1</a:t>
                      </a:r>
                      <a:endParaRPr lang="ru-RU" sz="1000" b="1"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1" i="0" u="none" strike="noStrike" dirty="0" smtClean="0">
                          <a:solidFill>
                            <a:srgbClr val="000000"/>
                          </a:solidFill>
                          <a:effectLst/>
                          <a:latin typeface="Times New Roman"/>
                        </a:rPr>
                        <a:t>11 835,3</a:t>
                      </a:r>
                      <a:endParaRPr lang="ru-RU" sz="1000" b="1"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1" i="0" u="none" strike="noStrike" dirty="0" smtClean="0">
                          <a:solidFill>
                            <a:srgbClr val="000000"/>
                          </a:solidFill>
                          <a:effectLst/>
                          <a:latin typeface="Times New Roman"/>
                        </a:rPr>
                        <a:t>12 071,2</a:t>
                      </a:r>
                      <a:endParaRPr lang="ru-RU" sz="1000" b="1"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bl>
          </a:graphicData>
        </a:graphic>
      </p:graphicFrame>
      <p:sp>
        <p:nvSpPr>
          <p:cNvPr id="582" name="TextShape 2"/>
          <p:cNvSpPr txBox="1"/>
          <p:nvPr/>
        </p:nvSpPr>
        <p:spPr>
          <a:xfrm>
            <a:off x="1187624" y="764736"/>
            <a:ext cx="2448000" cy="576000"/>
          </a:xfrm>
          <a:prstGeom prst="rect">
            <a:avLst/>
          </a:prstGeom>
          <a:noFill/>
          <a:ln>
            <a:noFill/>
          </a:ln>
        </p:spPr>
        <p:txBody>
          <a:bodyPr lIns="90000" tIns="45000" rIns="90000" bIns="45000"/>
          <a:lstStyle/>
          <a:p>
            <a:pPr algn="ctr"/>
            <a:r>
              <a:rPr lang="ru-RU" sz="1800" b="1" i="1" strike="noStrike" spc="-1" dirty="0">
                <a:latin typeface="Times New Roman"/>
              </a:rPr>
              <a:t>Всего предусмотрено</a:t>
            </a:r>
            <a:endParaRPr lang="ru-RU" sz="1800" b="0" strike="noStrike" spc="-1" dirty="0">
              <a:latin typeface="Arial"/>
            </a:endParaRPr>
          </a:p>
        </p:txBody>
      </p:sp>
      <p:sp>
        <p:nvSpPr>
          <p:cNvPr id="7"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Муниципальный дорожный фонд,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685838261"/>
              </p:ext>
            </p:extLst>
          </p:nvPr>
        </p:nvGraphicFramePr>
        <p:xfrm>
          <a:off x="215380" y="1143876"/>
          <a:ext cx="4392488" cy="199709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«Социальная защита населения»,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76300854"/>
              </p:ext>
            </p:extLst>
          </p:nvPr>
        </p:nvGraphicFramePr>
        <p:xfrm>
          <a:off x="71499" y="908720"/>
          <a:ext cx="9001001" cy="5813051"/>
        </p:xfrm>
        <a:graphic>
          <a:graphicData uri="http://schemas.openxmlformats.org/drawingml/2006/table">
            <a:tbl>
              <a:tblPr firstRow="1" bandRow="1">
                <a:tableStyleId>{5C22544A-7EE6-4342-B048-85BDC9FD1C3A}</a:tableStyleId>
              </a:tblPr>
              <a:tblGrid>
                <a:gridCol w="6387806"/>
                <a:gridCol w="871065"/>
                <a:gridCol w="871065"/>
                <a:gridCol w="871065"/>
              </a:tblGrid>
              <a:tr h="251224">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195682">
                <a:tc>
                  <a:txBody>
                    <a:bodyPr/>
                    <a:lstStyle/>
                    <a:p>
                      <a:pPr algn="just" fontAlgn="ctr"/>
                      <a:r>
                        <a:rPr lang="ru-RU" sz="1200" b="1" i="0" u="none" strike="noStrike">
                          <a:solidFill>
                            <a:srgbClr val="000000"/>
                          </a:solidFill>
                          <a:effectLst/>
                          <a:latin typeface="Times New Roman"/>
                        </a:rPr>
                        <a:t>Муниципальная программа городского округа «Вуктыл» «Социальная защита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a:rPr>
                        <a:t>2 366 078,00</a:t>
                      </a:r>
                    </a:p>
                  </a:txBody>
                  <a:tcPr marL="9525" marR="9525" marT="9525" marB="0" anchor="ctr"/>
                </a:tc>
                <a:tc>
                  <a:txBody>
                    <a:bodyPr/>
                    <a:lstStyle/>
                    <a:p>
                      <a:pPr algn="ctr" fontAlgn="ctr"/>
                      <a:r>
                        <a:rPr lang="ru-RU" sz="1200" b="1" i="0" u="none" strike="noStrike">
                          <a:solidFill>
                            <a:srgbClr val="000000"/>
                          </a:solidFill>
                          <a:effectLst/>
                          <a:latin typeface="Times New Roman"/>
                        </a:rPr>
                        <a:t>4 336 271,00</a:t>
                      </a:r>
                    </a:p>
                  </a:txBody>
                  <a:tcPr marL="9525" marR="9525" marT="9525" marB="0" anchor="ctr"/>
                </a:tc>
                <a:tc>
                  <a:txBody>
                    <a:bodyPr/>
                    <a:lstStyle/>
                    <a:p>
                      <a:pPr algn="ctr" fontAlgn="ctr"/>
                      <a:r>
                        <a:rPr lang="ru-RU" sz="1200" b="1" i="0" u="none" strike="noStrike" dirty="0">
                          <a:solidFill>
                            <a:srgbClr val="000000"/>
                          </a:solidFill>
                          <a:effectLst/>
                          <a:latin typeface="Times New Roman"/>
                        </a:rPr>
                        <a:t>4 030 271,00</a:t>
                      </a:r>
                    </a:p>
                  </a:txBody>
                  <a:tcPr marL="9525" marR="9525" marT="9525" marB="0" anchor="ctr"/>
                </a:tc>
              </a:tr>
              <a:tr h="176206">
                <a:tc>
                  <a:txBody>
                    <a:bodyPr/>
                    <a:lstStyle/>
                    <a:p>
                      <a:pPr algn="just" fontAlgn="ctr"/>
                      <a:r>
                        <a:rPr lang="ru-RU" sz="1200" b="1" i="0" u="none" strike="noStrike">
                          <a:solidFill>
                            <a:srgbClr val="000000"/>
                          </a:solidFill>
                          <a:effectLst/>
                          <a:latin typeface="Times New Roman"/>
                        </a:rPr>
                        <a:t>Подпрограмма 1 «Улучшение жилищных условий»</a:t>
                      </a:r>
                    </a:p>
                  </a:txBody>
                  <a:tcPr marL="9525" marR="9525" marT="9525" marB="0" anchor="ctr"/>
                </a:tc>
                <a:tc>
                  <a:txBody>
                    <a:bodyPr/>
                    <a:lstStyle/>
                    <a:p>
                      <a:pPr algn="ctr" fontAlgn="ctr"/>
                      <a:r>
                        <a:rPr lang="ru-RU" sz="1200" b="1" i="0" u="none" strike="noStrike">
                          <a:solidFill>
                            <a:srgbClr val="000000"/>
                          </a:solidFill>
                          <a:effectLst/>
                          <a:latin typeface="Times New Roman"/>
                        </a:rPr>
                        <a:t>1 402 078,00</a:t>
                      </a:r>
                    </a:p>
                  </a:txBody>
                  <a:tcPr marL="9525" marR="9525" marT="9525" marB="0" anchor="ctr"/>
                </a:tc>
                <a:tc>
                  <a:txBody>
                    <a:bodyPr/>
                    <a:lstStyle/>
                    <a:p>
                      <a:pPr algn="ctr" fontAlgn="ctr"/>
                      <a:r>
                        <a:rPr lang="ru-RU" sz="1200" b="1" i="0" u="none" strike="noStrike">
                          <a:solidFill>
                            <a:srgbClr val="000000"/>
                          </a:solidFill>
                          <a:effectLst/>
                          <a:latin typeface="Times New Roman"/>
                        </a:rPr>
                        <a:t>3 262 271,00</a:t>
                      </a:r>
                    </a:p>
                  </a:txBody>
                  <a:tcPr marL="9525" marR="9525" marT="9525" marB="0" anchor="ctr"/>
                </a:tc>
                <a:tc>
                  <a:txBody>
                    <a:bodyPr/>
                    <a:lstStyle/>
                    <a:p>
                      <a:pPr algn="ctr" fontAlgn="ctr"/>
                      <a:r>
                        <a:rPr lang="ru-RU" sz="1200" b="1" i="0" u="none" strike="noStrike" dirty="0">
                          <a:solidFill>
                            <a:srgbClr val="000000"/>
                          </a:solidFill>
                          <a:effectLst/>
                          <a:latin typeface="Times New Roman"/>
                        </a:rPr>
                        <a:t>3 102 271,00</a:t>
                      </a:r>
                    </a:p>
                  </a:txBody>
                  <a:tcPr marL="9525" marR="9525" marT="9525" marB="0" anchor="ctr"/>
                </a:tc>
              </a:tr>
              <a:tr h="234178">
                <a:tc>
                  <a:txBody>
                    <a:bodyPr/>
                    <a:lstStyle/>
                    <a:p>
                      <a:pPr algn="just" fontAlgn="ctr"/>
                      <a:r>
                        <a:rPr lang="ru-RU" sz="1200" b="0" i="0" u="none" strike="noStrike" dirty="0">
                          <a:solidFill>
                            <a:srgbClr val="000000"/>
                          </a:solidFill>
                          <a:effectLst/>
                          <a:latin typeface="Times New Roman"/>
                        </a:rPr>
                        <a:t>Обеспечение жилыми помещениями детей-сирот, детей, оставшихся без попечения </a:t>
                      </a:r>
                      <a:r>
                        <a:rPr lang="ru-RU" sz="1200" b="0" i="0" u="none" strike="noStrike" dirty="0" smtClean="0">
                          <a:solidFill>
                            <a:srgbClr val="000000"/>
                          </a:solidFill>
                          <a:effectLst/>
                          <a:latin typeface="Times New Roman"/>
                        </a:rPr>
                        <a:t>родителей</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a:solidFill>
                            <a:srgbClr val="000000"/>
                          </a:solidFill>
                          <a:effectLst/>
                          <a:latin typeface="Times New Roman"/>
                        </a:rPr>
                        <a:t>59 900,00</a:t>
                      </a:r>
                    </a:p>
                  </a:txBody>
                  <a:tcPr marL="9525" marR="9525" marT="9525" marB="0" anchor="ctr"/>
                </a:tc>
                <a:tc>
                  <a:txBody>
                    <a:bodyPr/>
                    <a:lstStyle/>
                    <a:p>
                      <a:pPr algn="ctr" fontAlgn="ctr"/>
                      <a:r>
                        <a:rPr lang="ru-RU" sz="1200" b="0" i="0" u="none" strike="noStrike">
                          <a:solidFill>
                            <a:srgbClr val="000000"/>
                          </a:solidFill>
                          <a:effectLst/>
                          <a:latin typeface="Times New Roman"/>
                        </a:rPr>
                        <a:t>1 746 294,00</a:t>
                      </a:r>
                    </a:p>
                  </a:txBody>
                  <a:tcPr marL="9525" marR="9525" marT="9525" marB="0" anchor="ctr"/>
                </a:tc>
                <a:tc>
                  <a:txBody>
                    <a:bodyPr/>
                    <a:lstStyle/>
                    <a:p>
                      <a:pPr algn="ctr" fontAlgn="ctr"/>
                      <a:r>
                        <a:rPr lang="ru-RU" sz="1200" b="0" i="0" u="none" strike="noStrike">
                          <a:solidFill>
                            <a:srgbClr val="000000"/>
                          </a:solidFill>
                          <a:effectLst/>
                          <a:latin typeface="Times New Roman"/>
                        </a:rPr>
                        <a:t>1 746 294,00</a:t>
                      </a:r>
                    </a:p>
                  </a:txBody>
                  <a:tcPr marL="9525" marR="9525" marT="9525" marB="0" anchor="ctr"/>
                </a:tc>
              </a:tr>
              <a:tr h="678653">
                <a:tc>
                  <a:txBody>
                    <a:bodyPr/>
                    <a:lstStyle/>
                    <a:p>
                      <a:pPr algn="just" fontAlgn="ctr"/>
                      <a:r>
                        <a:rPr lang="ru-RU" sz="1200" b="0" i="0" u="none" strike="noStrike">
                          <a:solidFill>
                            <a:srgbClr val="000000"/>
                          </a:solidFill>
                          <a:effectLst/>
                          <a:latin typeface="Times New Roman"/>
                        </a:rPr>
                        <a:t>Предоставление единовременных денежных выплат на строительство или приобретение жилого помещения отдельным категориям граждан, установленных федеральными законами от 12 января 1995 г. № 5-ФЗ «О ветеранах» и от 24 ноября 1995 г. № 181-ФЗ «О социальной защите инвалидов в Российской Федерации»</a:t>
                      </a:r>
                    </a:p>
                  </a:txBody>
                  <a:tcPr marL="9525" marR="9525" marT="9525" marB="0" anchor="ctr"/>
                </a:tc>
                <a:tc>
                  <a:txBody>
                    <a:bodyPr/>
                    <a:lstStyle/>
                    <a:p>
                      <a:pPr algn="ctr" fontAlgn="ctr"/>
                      <a:r>
                        <a:rPr lang="ru-RU" sz="1200" b="0" i="0" u="none" strike="noStrike">
                          <a:solidFill>
                            <a:srgbClr val="000000"/>
                          </a:solidFill>
                          <a:effectLst/>
                          <a:latin typeface="Times New Roman"/>
                        </a:rPr>
                        <a:t>890 284,00</a:t>
                      </a:r>
                    </a:p>
                  </a:txBody>
                  <a:tcPr marL="9525" marR="9525" marT="9525" marB="0" anchor="ctr"/>
                </a:tc>
                <a:tc>
                  <a:txBody>
                    <a:bodyPr/>
                    <a:lstStyle/>
                    <a:p>
                      <a:pPr algn="ctr" fontAlgn="ctr"/>
                      <a:r>
                        <a:rPr lang="ru-RU" sz="1200" b="0" i="0" u="none" strike="noStrike">
                          <a:solidFill>
                            <a:srgbClr val="000000"/>
                          </a:solidFill>
                          <a:effectLst/>
                          <a:latin typeface="Times New Roman"/>
                        </a:rPr>
                        <a:t>890 784,00</a:t>
                      </a:r>
                    </a:p>
                  </a:txBody>
                  <a:tcPr marL="9525" marR="9525" marT="9525" marB="0" anchor="ctr"/>
                </a:tc>
                <a:tc>
                  <a:txBody>
                    <a:bodyPr/>
                    <a:lstStyle/>
                    <a:p>
                      <a:pPr algn="ctr" fontAlgn="ctr"/>
                      <a:r>
                        <a:rPr lang="ru-RU" sz="1200" b="0" i="0" u="none" strike="noStrike">
                          <a:solidFill>
                            <a:srgbClr val="000000"/>
                          </a:solidFill>
                          <a:effectLst/>
                          <a:latin typeface="Times New Roman"/>
                        </a:rPr>
                        <a:t>890 784,00</a:t>
                      </a:r>
                    </a:p>
                  </a:txBody>
                  <a:tcPr marL="9525" marR="9525" marT="9525" marB="0" anchor="ctr"/>
                </a:tc>
              </a:tr>
              <a:tr h="846136">
                <a:tc>
                  <a:txBody>
                    <a:bodyPr/>
                    <a:lstStyle/>
                    <a:p>
                      <a:pPr algn="just" fontAlgn="ctr"/>
                      <a:r>
                        <a:rPr lang="ru-RU" sz="1200" b="0" i="0" u="none" strike="noStrike">
                          <a:solidFill>
                            <a:srgbClr val="000000"/>
                          </a:solidFill>
                          <a:effectLst/>
                          <a:latin typeface="Times New Roman"/>
                        </a:rPr>
                        <a:t>Осуществление государственных полномочий по осуществлению контроля за использование и сохранностью жилых помещений, нанимателями или членами семей нанимателей по договорам социального найма либо собственниками которых являются дети-сироты и дети, оставшиеся без попечения родителей, за обеспечением надлежащего санитарного и технического состояния жилых помещений.</a:t>
                      </a:r>
                    </a:p>
                  </a:txBody>
                  <a:tcPr marL="9525" marR="9525" marT="9525" marB="0" anchor="ctr"/>
                </a:tc>
                <a:tc>
                  <a:txBody>
                    <a:bodyPr/>
                    <a:lstStyle/>
                    <a:p>
                      <a:pPr algn="ctr" fontAlgn="ctr"/>
                      <a:r>
                        <a:rPr lang="ru-RU" sz="1200" b="0" i="0" u="none" strike="noStrike">
                          <a:solidFill>
                            <a:srgbClr val="000000"/>
                          </a:solidFill>
                          <a:effectLst/>
                          <a:latin typeface="Times New Roman"/>
                        </a:rPr>
                        <a:t>14 800,00</a:t>
                      </a:r>
                    </a:p>
                  </a:txBody>
                  <a:tcPr marL="9525" marR="9525" marT="9525" marB="0" anchor="ctr"/>
                </a:tc>
                <a:tc>
                  <a:txBody>
                    <a:bodyPr/>
                    <a:lstStyle/>
                    <a:p>
                      <a:pPr algn="ctr" fontAlgn="ctr"/>
                      <a:r>
                        <a:rPr lang="ru-RU" sz="1200" b="0" i="0" u="none" strike="noStrike">
                          <a:solidFill>
                            <a:srgbClr val="000000"/>
                          </a:solidFill>
                          <a:effectLst/>
                          <a:latin typeface="Times New Roman"/>
                        </a:rPr>
                        <a:t>15 300,00</a:t>
                      </a:r>
                    </a:p>
                  </a:txBody>
                  <a:tcPr marL="9525" marR="9525" marT="9525" marB="0" anchor="ctr"/>
                </a:tc>
                <a:tc>
                  <a:txBody>
                    <a:bodyPr/>
                    <a:lstStyle/>
                    <a:p>
                      <a:pPr algn="ctr" fontAlgn="ctr"/>
                      <a:r>
                        <a:rPr lang="ru-RU" sz="1200" b="0" i="0" u="none" strike="noStrike">
                          <a:solidFill>
                            <a:srgbClr val="000000"/>
                          </a:solidFill>
                          <a:effectLst/>
                          <a:latin typeface="Times New Roman"/>
                        </a:rPr>
                        <a:t>15 300,00</a:t>
                      </a:r>
                    </a:p>
                  </a:txBody>
                  <a:tcPr marL="9525" marR="9525" marT="9525" marB="0" anchor="ctr"/>
                </a:tc>
              </a:tr>
              <a:tr h="176206">
                <a:tc>
                  <a:txBody>
                    <a:bodyPr/>
                    <a:lstStyle/>
                    <a:p>
                      <a:pPr algn="just" fontAlgn="ctr"/>
                      <a:r>
                        <a:rPr lang="ru-RU" sz="1200" b="0" i="0" u="none" strike="noStrike">
                          <a:solidFill>
                            <a:srgbClr val="000000"/>
                          </a:solidFill>
                          <a:effectLst/>
                          <a:latin typeface="Times New Roman"/>
                        </a:rPr>
                        <a:t>Предоставление социальных выплат молодым семьям</a:t>
                      </a:r>
                    </a:p>
                  </a:txBody>
                  <a:tcPr marL="9525" marR="9525" marT="9525" marB="0" anchor="ctr"/>
                </a:tc>
                <a:tc>
                  <a:txBody>
                    <a:bodyPr/>
                    <a:lstStyle/>
                    <a:p>
                      <a:pPr algn="ctr" fontAlgn="ctr"/>
                      <a:r>
                        <a:rPr lang="ru-RU" sz="1200" b="0" i="0" u="none" strike="noStrike">
                          <a:solidFill>
                            <a:srgbClr val="000000"/>
                          </a:solidFill>
                          <a:effectLst/>
                          <a:latin typeface="Times New Roman"/>
                        </a:rPr>
                        <a:t>437 094,00</a:t>
                      </a:r>
                    </a:p>
                  </a:txBody>
                  <a:tcPr marL="9525" marR="9525" marT="9525" marB="0" anchor="ctr"/>
                </a:tc>
                <a:tc>
                  <a:txBody>
                    <a:bodyPr/>
                    <a:lstStyle/>
                    <a:p>
                      <a:pPr algn="ctr" fontAlgn="ctr"/>
                      <a:r>
                        <a:rPr lang="ru-RU" sz="1200" b="0" i="0" u="none" strike="noStrike">
                          <a:solidFill>
                            <a:srgbClr val="000000"/>
                          </a:solidFill>
                          <a:effectLst/>
                          <a:latin typeface="Times New Roman"/>
                        </a:rPr>
                        <a:t>609 893,00</a:t>
                      </a:r>
                    </a:p>
                  </a:txBody>
                  <a:tcPr marL="9525" marR="9525" marT="9525" marB="0" anchor="ctr"/>
                </a:tc>
                <a:tc>
                  <a:txBody>
                    <a:bodyPr/>
                    <a:lstStyle/>
                    <a:p>
                      <a:pPr algn="ctr" fontAlgn="ctr"/>
                      <a:r>
                        <a:rPr lang="ru-RU" sz="1200" b="0" i="0" u="none" strike="noStrike">
                          <a:solidFill>
                            <a:srgbClr val="000000"/>
                          </a:solidFill>
                          <a:effectLst/>
                          <a:latin typeface="Times New Roman"/>
                        </a:rPr>
                        <a:t>449 893,00</a:t>
                      </a:r>
                    </a:p>
                  </a:txBody>
                  <a:tcPr marL="9525" marR="9525" marT="9525" marB="0" anchor="ctr"/>
                </a:tc>
              </a:tr>
              <a:tr h="176206">
                <a:tc>
                  <a:txBody>
                    <a:bodyPr/>
                    <a:lstStyle/>
                    <a:p>
                      <a:pPr algn="just" fontAlgn="ctr"/>
                      <a:r>
                        <a:rPr lang="ru-RU" sz="1200" b="1" i="0" u="none" strike="noStrike">
                          <a:solidFill>
                            <a:srgbClr val="000000"/>
                          </a:solidFill>
                          <a:effectLst/>
                          <a:latin typeface="Times New Roman"/>
                        </a:rPr>
                        <a:t>Подпрограмма 2 «Социальная поддержка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a:rPr>
                        <a:t>378 000,00</a:t>
                      </a:r>
                    </a:p>
                  </a:txBody>
                  <a:tcPr marL="9525" marR="9525" marT="9525" marB="0" anchor="ctr"/>
                </a:tc>
                <a:tc>
                  <a:txBody>
                    <a:bodyPr/>
                    <a:lstStyle/>
                    <a:p>
                      <a:pPr algn="ctr" fontAlgn="ctr"/>
                      <a:r>
                        <a:rPr lang="ru-RU" sz="1200" b="1" i="0" u="none" strike="noStrike">
                          <a:solidFill>
                            <a:srgbClr val="000000"/>
                          </a:solidFill>
                          <a:effectLst/>
                          <a:latin typeface="Times New Roman"/>
                        </a:rPr>
                        <a:t>378 000,00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378 000,00</a:t>
                      </a:r>
                    </a:p>
                  </a:txBody>
                  <a:tcPr marL="9525" marR="9525" marT="9525" marB="0" anchor="ctr"/>
                </a:tc>
              </a:tr>
              <a:tr h="176206">
                <a:tc>
                  <a:txBody>
                    <a:bodyPr/>
                    <a:lstStyle/>
                    <a:p>
                      <a:pPr algn="just" fontAlgn="ctr"/>
                      <a:r>
                        <a:rPr lang="ru-RU" sz="1200" b="0" i="0" u="none" strike="noStrike">
                          <a:solidFill>
                            <a:srgbClr val="000000"/>
                          </a:solidFill>
                          <a:effectLst/>
                          <a:latin typeface="Times New Roman"/>
                        </a:rPr>
                        <a:t>Организация и проведение социально значимых мероприятий</a:t>
                      </a:r>
                    </a:p>
                  </a:txBody>
                  <a:tcPr marL="9525" marR="9525" marT="9525" marB="0" anchor="ctr"/>
                </a:tc>
                <a:tc>
                  <a:txBody>
                    <a:bodyPr/>
                    <a:lstStyle/>
                    <a:p>
                      <a:pPr algn="ctr" fontAlgn="ctr"/>
                      <a:r>
                        <a:rPr lang="ru-RU" sz="1200" b="0" i="0" u="none" strike="noStrike">
                          <a:solidFill>
                            <a:srgbClr val="000000"/>
                          </a:solidFill>
                          <a:effectLst/>
                          <a:latin typeface="Times New Roman"/>
                        </a:rPr>
                        <a:t>236 000,00</a:t>
                      </a:r>
                    </a:p>
                  </a:txBody>
                  <a:tcPr marL="9525" marR="9525" marT="9525" marB="0" anchor="ctr"/>
                </a:tc>
                <a:tc>
                  <a:txBody>
                    <a:bodyPr/>
                    <a:lstStyle/>
                    <a:p>
                      <a:pPr algn="ctr" fontAlgn="ctr"/>
                      <a:r>
                        <a:rPr lang="ru-RU" sz="1200" b="0" i="0" u="none" strike="noStrike">
                          <a:solidFill>
                            <a:srgbClr val="000000"/>
                          </a:solidFill>
                          <a:effectLst/>
                          <a:latin typeface="Times New Roman"/>
                        </a:rPr>
                        <a:t>236 000,00</a:t>
                      </a:r>
                    </a:p>
                  </a:txBody>
                  <a:tcPr marL="9525" marR="9525" marT="9525" marB="0" anchor="ctr"/>
                </a:tc>
                <a:tc>
                  <a:txBody>
                    <a:bodyPr/>
                    <a:lstStyle/>
                    <a:p>
                      <a:pPr algn="ctr" fontAlgn="ctr"/>
                      <a:r>
                        <a:rPr lang="ru-RU" sz="1200" b="0" i="0" u="none" strike="noStrike">
                          <a:solidFill>
                            <a:srgbClr val="000000"/>
                          </a:solidFill>
                          <a:effectLst/>
                          <a:latin typeface="Times New Roman"/>
                        </a:rPr>
                        <a:t>236 000,00</a:t>
                      </a:r>
                    </a:p>
                  </a:txBody>
                  <a:tcPr marL="9525" marR="9525" marT="9525" marB="0" anchor="ctr"/>
                </a:tc>
              </a:tr>
              <a:tr h="211116">
                <a:tc>
                  <a:txBody>
                    <a:bodyPr/>
                    <a:lstStyle/>
                    <a:p>
                      <a:pPr algn="just" fontAlgn="ctr"/>
                      <a:r>
                        <a:rPr lang="ru-RU" sz="1200" b="0" i="0" u="none" strike="noStrike">
                          <a:solidFill>
                            <a:srgbClr val="000000"/>
                          </a:solidFill>
                          <a:effectLst/>
                          <a:latin typeface="Times New Roman"/>
                        </a:rPr>
                        <a:t>Оказание адресной помощи населению, а также дополнительных мер социальной поддержки</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r>
              <a:tr h="343688">
                <a:tc>
                  <a:txBody>
                    <a:bodyPr/>
                    <a:lstStyle/>
                    <a:p>
                      <a:pPr algn="just" fontAlgn="ctr"/>
                      <a:r>
                        <a:rPr lang="ru-RU" sz="1200" b="0" i="0" u="none" strike="noStrike">
                          <a:solidFill>
                            <a:srgbClr val="000000"/>
                          </a:solidFill>
                          <a:effectLst/>
                          <a:latin typeface="Times New Roman"/>
                        </a:rPr>
                        <a:t>Обучение граждан в области правовой и компьютерной грамотности, организация деятельности «социального десанта»</a:t>
                      </a:r>
                    </a:p>
                  </a:txBody>
                  <a:tcPr marL="9525" marR="9525" marT="9525" marB="0" anchor="ctr"/>
                </a:tc>
                <a:tc>
                  <a:txBody>
                    <a:bodyPr/>
                    <a:lstStyle/>
                    <a:p>
                      <a:pPr algn="ctr" fontAlgn="ctr"/>
                      <a:r>
                        <a:rPr lang="ru-RU" sz="1200" b="0" i="0" u="none" strike="noStrike">
                          <a:solidFill>
                            <a:srgbClr val="000000"/>
                          </a:solidFill>
                          <a:effectLst/>
                          <a:latin typeface="Times New Roman"/>
                        </a:rPr>
                        <a:t>2 000,00</a:t>
                      </a:r>
                    </a:p>
                  </a:txBody>
                  <a:tcPr marL="9525" marR="9525" marT="9525" marB="0" anchor="ctr"/>
                </a:tc>
                <a:tc>
                  <a:txBody>
                    <a:bodyPr/>
                    <a:lstStyle/>
                    <a:p>
                      <a:pPr algn="ctr" fontAlgn="ctr"/>
                      <a:r>
                        <a:rPr lang="ru-RU" sz="1200" b="0" i="0" u="none" strike="noStrike">
                          <a:solidFill>
                            <a:srgbClr val="000000"/>
                          </a:solidFill>
                          <a:effectLst/>
                          <a:latin typeface="Times New Roman"/>
                        </a:rPr>
                        <a:t>2 000,00</a:t>
                      </a:r>
                    </a:p>
                  </a:txBody>
                  <a:tcPr marL="9525" marR="9525" marT="9525" marB="0" anchor="ctr"/>
                </a:tc>
                <a:tc>
                  <a:txBody>
                    <a:bodyPr/>
                    <a:lstStyle/>
                    <a:p>
                      <a:pPr algn="ctr" fontAlgn="ctr"/>
                      <a:r>
                        <a:rPr lang="ru-RU" sz="1200" b="0" i="0" u="none" strike="noStrike">
                          <a:solidFill>
                            <a:srgbClr val="000000"/>
                          </a:solidFill>
                          <a:effectLst/>
                          <a:latin typeface="Times New Roman"/>
                        </a:rPr>
                        <a:t>2 000,00</a:t>
                      </a:r>
                    </a:p>
                  </a:txBody>
                  <a:tcPr marL="9525" marR="9525" marT="9525" marB="0" anchor="ctr"/>
                </a:tc>
              </a:tr>
              <a:tr h="176206">
                <a:tc>
                  <a:txBody>
                    <a:bodyPr/>
                    <a:lstStyle/>
                    <a:p>
                      <a:pPr algn="just" fontAlgn="ctr"/>
                      <a:r>
                        <a:rPr lang="ru-RU" sz="1200" b="1" i="0" u="none" strike="noStrike">
                          <a:solidFill>
                            <a:srgbClr val="000000"/>
                          </a:solidFill>
                          <a:effectLst/>
                          <a:latin typeface="Times New Roman"/>
                        </a:rPr>
                        <a:t>Подпрограмма 3 «Содействие занятости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a:rPr>
                        <a:t>350 000,00</a:t>
                      </a:r>
                    </a:p>
                  </a:txBody>
                  <a:tcPr marL="9525" marR="9525" marT="9525" marB="0" anchor="ctr"/>
                </a:tc>
                <a:tc>
                  <a:txBody>
                    <a:bodyPr/>
                    <a:lstStyle/>
                    <a:p>
                      <a:pPr algn="ctr" fontAlgn="ctr"/>
                      <a:r>
                        <a:rPr lang="ru-RU" sz="1200" b="1" i="0" u="none" strike="noStrike">
                          <a:solidFill>
                            <a:srgbClr val="000000"/>
                          </a:solidFill>
                          <a:effectLst/>
                          <a:latin typeface="Times New Roman"/>
                        </a:rPr>
                        <a:t>350 000,00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350 000,00</a:t>
                      </a:r>
                    </a:p>
                  </a:txBody>
                  <a:tcPr marL="9525" marR="9525" marT="9525" marB="0" anchor="ctr"/>
                </a:tc>
              </a:tr>
              <a:tr h="176206">
                <a:tc>
                  <a:txBody>
                    <a:bodyPr/>
                    <a:lstStyle/>
                    <a:p>
                      <a:pPr algn="just" fontAlgn="ctr"/>
                      <a:r>
                        <a:rPr lang="ru-RU" sz="1200" b="0" i="0" u="none" strike="noStrike">
                          <a:solidFill>
                            <a:srgbClr val="000000"/>
                          </a:solidFill>
                          <a:effectLst/>
                          <a:latin typeface="Times New Roman"/>
                        </a:rPr>
                        <a:t>Организация общественных (временных) работ на территории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350 000,00</a:t>
                      </a:r>
                    </a:p>
                  </a:txBody>
                  <a:tcPr marL="9525" marR="9525" marT="9525" marB="0" anchor="ctr"/>
                </a:tc>
                <a:tc>
                  <a:txBody>
                    <a:bodyPr/>
                    <a:lstStyle/>
                    <a:p>
                      <a:pPr algn="ctr" fontAlgn="ctr"/>
                      <a:r>
                        <a:rPr lang="ru-RU" sz="1200" b="0" i="0" u="none" strike="noStrike">
                          <a:solidFill>
                            <a:srgbClr val="000000"/>
                          </a:solidFill>
                          <a:effectLst/>
                          <a:latin typeface="Times New Roman"/>
                        </a:rPr>
                        <a:t>350 000,00</a:t>
                      </a:r>
                    </a:p>
                  </a:txBody>
                  <a:tcPr marL="9525" marR="9525" marT="9525" marB="0" anchor="ctr"/>
                </a:tc>
                <a:tc>
                  <a:txBody>
                    <a:bodyPr/>
                    <a:lstStyle/>
                    <a:p>
                      <a:pPr algn="ctr" fontAlgn="ctr"/>
                      <a:r>
                        <a:rPr lang="ru-RU" sz="1200" b="0" i="0" u="none" strike="noStrike">
                          <a:solidFill>
                            <a:srgbClr val="000000"/>
                          </a:solidFill>
                          <a:effectLst/>
                          <a:latin typeface="Times New Roman"/>
                        </a:rPr>
                        <a:t>350 000,00</a:t>
                      </a:r>
                    </a:p>
                  </a:txBody>
                  <a:tcPr marL="9525" marR="9525" marT="9525" marB="0" anchor="ctr"/>
                </a:tc>
              </a:tr>
              <a:tr h="176206">
                <a:tc>
                  <a:txBody>
                    <a:bodyPr/>
                    <a:lstStyle/>
                    <a:p>
                      <a:pPr algn="just" fontAlgn="ctr"/>
                      <a:r>
                        <a:rPr lang="ru-RU" sz="1200" b="1" i="0" u="none" strike="noStrike">
                          <a:solidFill>
                            <a:srgbClr val="000000"/>
                          </a:solidFill>
                          <a:effectLst/>
                          <a:latin typeface="Times New Roman"/>
                        </a:rPr>
                        <a:t>Подпрограмма 5 «Доступная среда»</a:t>
                      </a:r>
                    </a:p>
                  </a:txBody>
                  <a:tcPr marL="9525" marR="9525" marT="9525" marB="0" anchor="ctr"/>
                </a:tc>
                <a:tc>
                  <a:txBody>
                    <a:bodyPr/>
                    <a:lstStyle/>
                    <a:p>
                      <a:pPr algn="ctr" fontAlgn="ctr"/>
                      <a:r>
                        <a:rPr lang="ru-RU" sz="1200" b="1" i="0" u="none" strike="noStrike">
                          <a:solidFill>
                            <a:srgbClr val="000000"/>
                          </a:solidFill>
                          <a:effectLst/>
                          <a:latin typeface="Times New Roman"/>
                        </a:rPr>
                        <a:t>86 000,00</a:t>
                      </a:r>
                    </a:p>
                  </a:txBody>
                  <a:tcPr marL="9525" marR="9525" marT="9525" marB="0" anchor="ctr"/>
                </a:tc>
                <a:tc>
                  <a:txBody>
                    <a:bodyPr/>
                    <a:lstStyle/>
                    <a:p>
                      <a:pPr algn="ctr" fontAlgn="ctr"/>
                      <a:r>
                        <a:rPr lang="ru-RU" sz="1200" b="1" i="0" u="none" strike="noStrike">
                          <a:solidFill>
                            <a:srgbClr val="000000"/>
                          </a:solidFill>
                          <a:effectLst/>
                          <a:latin typeface="Times New Roman"/>
                        </a:rPr>
                        <a:t>196 000,00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50 000,00</a:t>
                      </a:r>
                    </a:p>
                  </a:txBody>
                  <a:tcPr marL="9525" marR="9525" marT="9525" marB="0" anchor="ctr"/>
                </a:tc>
              </a:tr>
              <a:tr h="343688">
                <a:tc>
                  <a:txBody>
                    <a:bodyPr/>
                    <a:lstStyle/>
                    <a:p>
                      <a:pPr algn="just" fontAlgn="ctr"/>
                      <a:r>
                        <a:rPr lang="ru-RU" sz="1200" b="0" i="0" u="none" strike="noStrike">
                          <a:solidFill>
                            <a:srgbClr val="000000"/>
                          </a:solidFill>
                          <a:effectLst/>
                          <a:latin typeface="Times New Roman"/>
                        </a:rPr>
                        <a:t>Оснащение зданий учреждений сферы образования пандусами, поручнями, пандусными съездами, специальным оборудованием</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366695">
                <a:tc>
                  <a:txBody>
                    <a:bodyPr/>
                    <a:lstStyle/>
                    <a:p>
                      <a:pPr algn="just" fontAlgn="ctr"/>
                      <a:r>
                        <a:rPr lang="ru-RU" sz="1200" b="0" i="0" u="none" strike="noStrike" dirty="0">
                          <a:solidFill>
                            <a:srgbClr val="000000"/>
                          </a:solidFill>
                          <a:effectLst/>
                          <a:latin typeface="Times New Roman"/>
                        </a:rPr>
                        <a:t>Адаптация </a:t>
                      </a:r>
                      <a:r>
                        <a:rPr lang="ru-RU" sz="1200" b="0" i="0" u="none" strike="noStrike" dirty="0" smtClean="0">
                          <a:solidFill>
                            <a:srgbClr val="000000"/>
                          </a:solidFill>
                          <a:effectLst/>
                          <a:latin typeface="Times New Roman"/>
                        </a:rPr>
                        <a:t>МУ сферы </a:t>
                      </a:r>
                      <a:r>
                        <a:rPr lang="ru-RU" sz="1200" b="0" i="0" u="none" strike="noStrike" dirty="0">
                          <a:solidFill>
                            <a:srgbClr val="000000"/>
                          </a:solidFill>
                          <a:effectLst/>
                          <a:latin typeface="Times New Roman"/>
                        </a:rPr>
                        <a:t>культуры путем ремонта, дооборудования техническими средствами адаптации, а также путем организации альтернативного формата предоставления услуг</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60 000,00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43688">
                <a:tc>
                  <a:txBody>
                    <a:bodyPr/>
                    <a:lstStyle/>
                    <a:p>
                      <a:pPr algn="just" fontAlgn="ctr"/>
                      <a:r>
                        <a:rPr lang="ru-RU" sz="1200" b="0" i="0" u="none" strike="noStrike" dirty="0">
                          <a:solidFill>
                            <a:srgbClr val="000000"/>
                          </a:solidFill>
                          <a:effectLst/>
                          <a:latin typeface="Times New Roman"/>
                        </a:rPr>
                        <a:t>Адаптация объектов жилого фонда и дворовых территорий к потребностям инвалидов и других маломобильных групп </a:t>
                      </a:r>
                      <a:r>
                        <a:rPr lang="ru-RU" sz="1200" b="0" i="0" u="none" strike="noStrike" dirty="0" smtClean="0">
                          <a:solidFill>
                            <a:srgbClr val="000000"/>
                          </a:solidFill>
                          <a:effectLst/>
                          <a:latin typeface="Times New Roman"/>
                        </a:rPr>
                        <a:t>населения</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a:solidFill>
                            <a:srgbClr val="000000"/>
                          </a:solidFill>
                          <a:effectLst/>
                          <a:latin typeface="Times New Roman"/>
                        </a:rPr>
                        <a:t>86 000,00</a:t>
                      </a:r>
                    </a:p>
                  </a:txBody>
                  <a:tcPr marL="9525" marR="9525" marT="9525" marB="0" anchor="ctr"/>
                </a:tc>
                <a:tc>
                  <a:txBody>
                    <a:bodyPr/>
                    <a:lstStyle/>
                    <a:p>
                      <a:pPr algn="ctr" fontAlgn="ctr"/>
                      <a:r>
                        <a:rPr lang="ru-RU" sz="1200" b="0" i="0" u="none" strike="noStrike">
                          <a:solidFill>
                            <a:srgbClr val="000000"/>
                          </a:solidFill>
                          <a:effectLst/>
                          <a:latin typeface="Times New Roman"/>
                        </a:rPr>
                        <a:t>86 000,00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176206">
                <a:tc>
                  <a:txBody>
                    <a:bodyPr/>
                    <a:lstStyle/>
                    <a:p>
                      <a:pPr algn="just" fontAlgn="ctr"/>
                      <a:r>
                        <a:rPr lang="ru-RU" sz="1200" b="1" i="0" u="none" strike="noStrike">
                          <a:solidFill>
                            <a:srgbClr val="000000"/>
                          </a:solidFill>
                          <a:effectLst/>
                          <a:latin typeface="Times New Roman"/>
                        </a:rPr>
                        <a:t>Подпрограмма 6 «Поддержка социально ориентированных некоммерческих организаций»</a:t>
                      </a:r>
                    </a:p>
                  </a:txBody>
                  <a:tcPr marL="9525" marR="9525" marT="9525" marB="0" anchor="ctr"/>
                </a:tc>
                <a:tc>
                  <a:txBody>
                    <a:bodyPr/>
                    <a:lstStyle/>
                    <a:p>
                      <a:pPr algn="ctr" fontAlgn="ctr"/>
                      <a:r>
                        <a:rPr lang="ru-RU" sz="1200" b="1" i="0" u="none" strike="noStrike">
                          <a:solidFill>
                            <a:srgbClr val="000000"/>
                          </a:solidFill>
                          <a:effectLst/>
                          <a:latin typeface="Times New Roman"/>
                        </a:rPr>
                        <a:t>150 000,00</a:t>
                      </a:r>
                    </a:p>
                  </a:txBody>
                  <a:tcPr marL="9525" marR="9525" marT="9525" marB="0" anchor="ctr"/>
                </a:tc>
                <a:tc>
                  <a:txBody>
                    <a:bodyPr/>
                    <a:lstStyle/>
                    <a:p>
                      <a:pPr algn="ctr" fontAlgn="ctr"/>
                      <a:r>
                        <a:rPr lang="ru-RU" sz="1200" b="1" i="0" u="none" strike="noStrike">
                          <a:solidFill>
                            <a:srgbClr val="000000"/>
                          </a:solidFill>
                          <a:effectLst/>
                          <a:latin typeface="Times New Roman"/>
                        </a:rPr>
                        <a:t>150 000,00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150 000,00</a:t>
                      </a:r>
                    </a:p>
                  </a:txBody>
                  <a:tcPr marL="9525" marR="9525" marT="9525" marB="0" anchor="ctr"/>
                </a:tc>
              </a:tr>
              <a:tr h="176206">
                <a:tc>
                  <a:txBody>
                    <a:bodyPr/>
                    <a:lstStyle/>
                    <a:p>
                      <a:pPr algn="just" fontAlgn="ctr"/>
                      <a:r>
                        <a:rPr lang="ru-RU" sz="1200" b="0" i="0" u="none" strike="noStrike" dirty="0">
                          <a:solidFill>
                            <a:srgbClr val="000000"/>
                          </a:solidFill>
                          <a:effectLst/>
                          <a:latin typeface="Times New Roman"/>
                        </a:rPr>
                        <a:t>Финансовая поддержка социально ориентированных некоммерческих организаций</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150 000,00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CustomShape 1"/>
          <p:cNvSpPr/>
          <p:nvPr/>
        </p:nvSpPr>
        <p:spPr>
          <a:xfrm>
            <a:off x="129400" y="667208"/>
            <a:ext cx="8928000" cy="187220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1" dirty="0">
                <a:latin typeface="Times New Roman" panose="02020603050405020304" pitchFamily="18" charset="0"/>
                <a:cs typeface="Times New Roman" panose="02020603050405020304" pitchFamily="18" charset="0"/>
              </a:rPr>
              <a:t>Повышение социальной защищенности граждан</a:t>
            </a:r>
          </a:p>
          <a:p>
            <a:pPr algn="just">
              <a:lnSpc>
                <a:spcPct val="100000"/>
              </a:lnSpc>
            </a:pPr>
            <a:r>
              <a:rPr lang="ru-RU" sz="1100" b="1" strike="noStrike"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100" b="1" strike="noStrike" spc="-1" dirty="0">
              <a:latin typeface="Times New Roman" panose="02020603050405020304" pitchFamily="18" charset="0"/>
              <a:cs typeface="Times New Roman" panose="02020603050405020304" pitchFamily="18" charset="0"/>
            </a:endParaRPr>
          </a:p>
          <a:p>
            <a:pPr lvl="0"/>
            <a:r>
              <a:rPr lang="ru-RU" sz="1100" b="1" dirty="0" smtClean="0">
                <a:latin typeface="Times New Roman" panose="02020603050405020304" pitchFamily="18" charset="0"/>
                <a:cs typeface="Times New Roman" panose="02020603050405020304" pitchFamily="18" charset="0"/>
              </a:rPr>
              <a:t>1. Создание </a:t>
            </a:r>
            <a:r>
              <a:rPr lang="ru-RU" sz="1100" b="1" dirty="0">
                <a:latin typeface="Times New Roman" panose="02020603050405020304" pitchFamily="18" charset="0"/>
                <a:cs typeface="Times New Roman" panose="02020603050405020304" pitchFamily="18" charset="0"/>
              </a:rPr>
              <a:t>условий для повышения удовлетворения потребностей на­селения в жилье.</a:t>
            </a:r>
          </a:p>
          <a:p>
            <a:pPr lvl="0"/>
            <a:r>
              <a:rPr lang="ru-RU" sz="1100" b="1" dirty="0" smtClean="0">
                <a:latin typeface="Times New Roman" panose="02020603050405020304" pitchFamily="18" charset="0"/>
                <a:cs typeface="Times New Roman" panose="02020603050405020304" pitchFamily="18" charset="0"/>
              </a:rPr>
              <a:t>2. Формирование </a:t>
            </a:r>
            <a:r>
              <a:rPr lang="ru-RU" sz="1100" b="1" dirty="0">
                <a:latin typeface="Times New Roman" panose="02020603050405020304" pitchFamily="18" charset="0"/>
                <a:cs typeface="Times New Roman" panose="02020603050405020304" pitchFamily="18" charset="0"/>
              </a:rPr>
              <a:t>социально-экономических условий для осуществле­ния мер по поддержанию уровня жизни граждан старшего поколения, инвалидов, граждан и семей, оказавшихся в трудной жизненной ситуа­ции.</a:t>
            </a:r>
          </a:p>
          <a:p>
            <a:pPr lvl="0"/>
            <a:r>
              <a:rPr lang="ru-RU" sz="1100" b="1" dirty="0" smtClean="0">
                <a:latin typeface="Times New Roman" panose="02020603050405020304" pitchFamily="18" charset="0"/>
                <a:cs typeface="Times New Roman" panose="02020603050405020304" pitchFamily="18" charset="0"/>
              </a:rPr>
              <a:t>3. Содействие </a:t>
            </a:r>
            <a:r>
              <a:rPr lang="ru-RU" sz="1100" b="1" dirty="0">
                <a:latin typeface="Times New Roman" panose="02020603050405020304" pitchFamily="18" charset="0"/>
                <a:cs typeface="Times New Roman" panose="02020603050405020304" pitchFamily="18" charset="0"/>
              </a:rPr>
              <a:t>занятости населения.</a:t>
            </a:r>
          </a:p>
          <a:p>
            <a:pPr lvl="0"/>
            <a:r>
              <a:rPr lang="ru-RU" sz="1100" b="1" dirty="0" smtClean="0">
                <a:latin typeface="Times New Roman" panose="02020603050405020304" pitchFamily="18" charset="0"/>
                <a:cs typeface="Times New Roman" panose="02020603050405020304" pitchFamily="18" charset="0"/>
              </a:rPr>
              <a:t>4. Улучшение </a:t>
            </a:r>
            <a:r>
              <a:rPr lang="ru-RU" sz="1100" b="1" dirty="0">
                <a:latin typeface="Times New Roman" panose="02020603050405020304" pitchFamily="18" charset="0"/>
                <a:cs typeface="Times New Roman" panose="02020603050405020304" pitchFamily="18" charset="0"/>
              </a:rPr>
              <a:t>состояния здоровья населения городского округа «Вуктыл».</a:t>
            </a:r>
          </a:p>
          <a:p>
            <a:pPr lvl="0"/>
            <a:r>
              <a:rPr lang="ru-RU" sz="1100" b="1" dirty="0" smtClean="0">
                <a:latin typeface="Times New Roman" panose="02020603050405020304" pitchFamily="18" charset="0"/>
                <a:cs typeface="Times New Roman" panose="02020603050405020304" pitchFamily="18" charset="0"/>
              </a:rPr>
              <a:t>5. Создание </a:t>
            </a:r>
            <a:r>
              <a:rPr lang="ru-RU" sz="1100" b="1" dirty="0">
                <a:latin typeface="Times New Roman" panose="02020603050405020304" pitchFamily="18" charset="0"/>
                <a:cs typeface="Times New Roman" panose="02020603050405020304" pitchFamily="18" charset="0"/>
              </a:rPr>
              <a:t>условий для беспрепятственного доступа к приоритетным объектам и услугам в приоритетных сферах жизнедеятельности инва­лидов (инвалидов – колясочников, детей-инвалидов) и других маломо­бильных групп населения.</a:t>
            </a:r>
          </a:p>
          <a:p>
            <a:r>
              <a:rPr lang="ru-RU" sz="1100" b="1" dirty="0" smtClean="0">
                <a:latin typeface="Times New Roman" panose="02020603050405020304" pitchFamily="18" charset="0"/>
                <a:cs typeface="Times New Roman" panose="02020603050405020304" pitchFamily="18" charset="0"/>
              </a:rPr>
              <a:t>6. Развитие </a:t>
            </a:r>
            <a:r>
              <a:rPr lang="ru-RU" sz="1100" b="1" dirty="0">
                <a:latin typeface="Times New Roman" panose="02020603050405020304" pitchFamily="18" charset="0"/>
                <a:cs typeface="Times New Roman" panose="02020603050405020304" pitchFamily="18" charset="0"/>
              </a:rPr>
              <a:t>социально ориентированных некоммерческих организаций, деятельность которых направлена на решение социальных проблем</a:t>
            </a:r>
            <a:endParaRPr lang="ru-RU" sz="1100" b="1" strike="noStrike" spc="-1" dirty="0">
              <a:latin typeface="Times New Roman" panose="02020603050405020304" pitchFamily="18" charset="0"/>
              <a:cs typeface="Times New Roman" panose="02020603050405020304" pitchFamily="18" charset="0"/>
            </a:endParaRPr>
          </a:p>
        </p:txBody>
      </p:sp>
      <p:graphicFrame>
        <p:nvGraphicFramePr>
          <p:cNvPr id="594" name="Table 3"/>
          <p:cNvGraphicFramePr/>
          <p:nvPr>
            <p:extLst>
              <p:ext uri="{D42A27DB-BD31-4B8C-83A1-F6EECF244321}">
                <p14:modId xmlns:p14="http://schemas.microsoft.com/office/powerpoint/2010/main" val="206153368"/>
              </p:ext>
            </p:extLst>
          </p:nvPr>
        </p:nvGraphicFramePr>
        <p:xfrm>
          <a:off x="364167" y="2857464"/>
          <a:ext cx="8230137" cy="2651760"/>
        </p:xfrm>
        <a:graphic>
          <a:graphicData uri="http://schemas.openxmlformats.org/drawingml/2006/table">
            <a:tbl>
              <a:tblPr/>
              <a:tblGrid>
                <a:gridCol w="3250907"/>
                <a:gridCol w="713712"/>
                <a:gridCol w="651053"/>
                <a:gridCol w="629608"/>
                <a:gridCol w="661440"/>
                <a:gridCol w="598446"/>
                <a:gridCol w="587723"/>
                <a:gridCol w="525064"/>
                <a:gridCol w="612184"/>
              </a:tblGrid>
              <a:tr h="249304">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ед</a:t>
                      </a:r>
                      <a:r>
                        <a:rPr lang="ru-RU" sz="1200" b="1" strike="noStrike" spc="-1" dirty="0" smtClean="0">
                          <a:latin typeface="Times New Roman" panose="02020603050405020304" pitchFamily="18" charset="0"/>
                          <a:cs typeface="Times New Roman" panose="02020603050405020304" pitchFamily="18" charset="0"/>
                        </a:rPr>
                        <a:t>. изм</a:t>
                      </a:r>
                      <a:r>
                        <a:rPr lang="ru-RU" sz="1200" b="1" strike="noStrike" spc="-1" dirty="0">
                          <a:latin typeface="Times New Roman" panose="02020603050405020304" pitchFamily="18" charset="0"/>
                          <a:cs typeface="Times New Roman" panose="02020603050405020304" pitchFamily="18" charset="0"/>
                        </a:rPr>
                        <a:t>.</a:t>
                      </a: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2019 </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год</a:t>
                      </a:r>
                      <a:endParaRPr lang="ru-RU" sz="1000" b="1"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2020</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год</a:t>
                      </a:r>
                      <a:endParaRPr lang="ru-RU" sz="1000" b="1"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2021 </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год</a:t>
                      </a:r>
                      <a:endParaRPr lang="ru-RU" sz="1000" b="1"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2022 </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2023</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 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2024</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 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2025</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 год </a:t>
                      </a:r>
                      <a:endParaRPr lang="ru-RU" sz="1000" b="1" dirty="0">
                        <a:solidFill>
                          <a:srgbClr val="00000A"/>
                        </a:solidFill>
                        <a:effectLst/>
                        <a:latin typeface="Times New Roman"/>
                        <a:ea typeface="Times New Roman"/>
                        <a:cs typeface="Lucida Sans"/>
                      </a:endParaRP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B3B3B3"/>
                    </a:solidFill>
                  </a:tcPr>
                </a:tc>
              </a:tr>
              <a:tr h="186978">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«Социальное развитие и защита населения»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623260">
                <a:tc>
                  <a:txBody>
                    <a:bodyPr/>
                    <a:lstStyle/>
                    <a:p>
                      <a:pPr algn="just">
                        <a:spcAft>
                          <a:spcPts val="0"/>
                        </a:spcAft>
                      </a:pPr>
                      <a:r>
                        <a:rPr lang="ru-RU" sz="1200">
                          <a:solidFill>
                            <a:srgbClr val="00000A"/>
                          </a:solidFill>
                          <a:effectLst/>
                          <a:latin typeface="Times New Roman"/>
                          <a:ea typeface="Times New Roman"/>
                          <a:cs typeface="Lucida Sans"/>
                        </a:rPr>
                        <a:t>Доля населения, получившего жилые помещения и улучшив­шего жилищные условия в отчетном году, в общей численно­сти населения, состоящего на учете в качестве нуждающегося в жилых помещениях</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4,4</a:t>
                      </a: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E6E6E6"/>
                    </a:solidFill>
                  </a:tcPr>
                </a:tc>
              </a:tr>
              <a:tr h="276050">
                <a:tc>
                  <a:txBody>
                    <a:bodyPr/>
                    <a:lstStyle/>
                    <a:p>
                      <a:pPr algn="just">
                        <a:spcAft>
                          <a:spcPts val="0"/>
                        </a:spcAft>
                      </a:pPr>
                      <a:r>
                        <a:rPr lang="ru-RU" sz="1200">
                          <a:solidFill>
                            <a:srgbClr val="00000A"/>
                          </a:solidFill>
                          <a:effectLst/>
                          <a:latin typeface="Times New Roman"/>
                          <a:ea typeface="Times New Roman"/>
                          <a:cs typeface="Lucida Sans"/>
                        </a:rPr>
                        <a:t>Число организованных оплачиваемых общественных (времен­ных) рабочих мест</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единиц</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dirty="0">
                          <a:solidFill>
                            <a:srgbClr val="00000A"/>
                          </a:solidFill>
                          <a:effectLst/>
                          <a:latin typeface="Times New Roman"/>
                          <a:ea typeface="Times New Roman"/>
                          <a:cs typeface="Lucida Sans"/>
                        </a:rPr>
                        <a:t>35</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dirty="0">
                          <a:solidFill>
                            <a:srgbClr val="00000A"/>
                          </a:solidFill>
                          <a:effectLst/>
                          <a:latin typeface="Times New Roman"/>
                          <a:ea typeface="Times New Roman"/>
                          <a:cs typeface="Lucida Sans"/>
                        </a:rPr>
                        <a:t>35</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dirty="0">
                          <a:solidFill>
                            <a:srgbClr val="00000A"/>
                          </a:solidFill>
                          <a:effectLst/>
                          <a:latin typeface="Times New Roman"/>
                          <a:ea typeface="Times New Roman"/>
                          <a:cs typeface="Lucida Sans"/>
                        </a:rPr>
                        <a:t>35</a:t>
                      </a:r>
                      <a:endParaRPr lang="ru-RU" sz="1000" dirty="0">
                        <a:solidFill>
                          <a:srgbClr val="00000A"/>
                        </a:solidFill>
                        <a:effectLst/>
                        <a:latin typeface="Times New Roman"/>
                        <a:ea typeface="Times New Roman"/>
                        <a:cs typeface="Lucida Sans"/>
                      </a:endParaRP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498608">
                <a:tc>
                  <a:txBody>
                    <a:bodyPr/>
                    <a:lstStyle/>
                    <a:p>
                      <a:pPr algn="just">
                        <a:spcAft>
                          <a:spcPts val="0"/>
                        </a:spcAft>
                      </a:pPr>
                      <a:r>
                        <a:rPr lang="ru-RU" sz="1200" dirty="0">
                          <a:solidFill>
                            <a:srgbClr val="00000A"/>
                          </a:solidFill>
                          <a:effectLst/>
                          <a:latin typeface="Times New Roman"/>
                          <a:ea typeface="Calibri"/>
                          <a:cs typeface="Lucida Sans"/>
                        </a:rPr>
                        <a:t>Доля граждан охваченных дополнительной социальной под­держкой (помощью) от общего количества обратившихся гра­ждан в администрацию городского округа «Вуктыл»</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82,22</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82,98</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82,98</a:t>
                      </a:r>
                      <a:endParaRPr lang="ru-RU" sz="1000" dirty="0">
                        <a:solidFill>
                          <a:srgbClr val="00000A"/>
                        </a:solidFill>
                        <a:effectLst/>
                        <a:latin typeface="Times New Roman"/>
                        <a:ea typeface="Times New Roman"/>
                        <a:cs typeface="Lucida Sans"/>
                      </a:endParaRP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77470" h="12700" prst="softRound"/>
                      <a:lightRig rig="flood" dir="t"/>
                    </a:cell3D>
                    <a:solidFill>
                      <a:srgbClr val="E6E6E6"/>
                    </a:solidFill>
                  </a:tcPr>
                </a:tc>
              </a:tr>
            </a:tbl>
          </a:graphicData>
        </a:graphic>
      </p:graphicFrame>
      <p:sp>
        <p:nvSpPr>
          <p:cNvPr id="595" name="CustomShape 4"/>
          <p:cNvSpPr/>
          <p:nvPr/>
        </p:nvSpPr>
        <p:spPr>
          <a:xfrm>
            <a:off x="2455496" y="2539416"/>
            <a:ext cx="404748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0000FF"/>
                </a:solidFill>
                <a:latin typeface="Calibri"/>
                <a:ea typeface="Microsoft YaHei"/>
              </a:rPr>
              <a:t>Основные целевые индикаторы и показатели МП</a:t>
            </a:r>
            <a:endParaRPr lang="ru-RU" sz="1400" b="0" strike="noStrike" spc="-1" dirty="0">
              <a:latin typeface="Arial"/>
            </a:endParaRPr>
          </a:p>
        </p:txBody>
      </p:sp>
      <p:sp>
        <p:nvSpPr>
          <p:cNvPr id="8"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a:t>
            </a:r>
            <a:endParaRPr lang="ru-RU" sz="2000" b="0" strike="noStrike" spc="-1" dirty="0">
              <a:latin typeface="Arial"/>
            </a:endParaRPr>
          </a:p>
        </p:txBody>
      </p:sp>
      <p:sp>
        <p:nvSpPr>
          <p:cNvPr id="7" name="TextShape 2"/>
          <p:cNvSpPr txBox="1"/>
          <p:nvPr/>
        </p:nvSpPr>
        <p:spPr>
          <a:xfrm>
            <a:off x="107200" y="6093296"/>
            <a:ext cx="4032904" cy="570780"/>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723688512"/>
              </p:ext>
            </p:extLst>
          </p:nvPr>
        </p:nvGraphicFramePr>
        <p:xfrm>
          <a:off x="4054704" y="5722726"/>
          <a:ext cx="4896544" cy="10238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CustomShape 1"/>
          <p:cNvSpPr/>
          <p:nvPr/>
        </p:nvSpPr>
        <p:spPr>
          <a:xfrm>
            <a:off x="18000" y="5554080"/>
            <a:ext cx="3484080" cy="630000"/>
          </a:xfrm>
          <a:prstGeom prst="roundRect">
            <a:avLst>
              <a:gd name="adj" fmla="val 16667"/>
            </a:avLst>
          </a:prstGeom>
          <a:noFill/>
          <a:ln>
            <a:noFill/>
          </a:ln>
        </p:spPr>
        <p:style>
          <a:lnRef idx="0">
            <a:scrgbClr r="0" g="0" b="0"/>
          </a:lnRef>
          <a:fillRef idx="0">
            <a:scrgbClr r="0" g="0" b="0"/>
          </a:fillRef>
          <a:effectRef idx="0">
            <a:scrgbClr r="0" g="0" b="0"/>
          </a:effectRef>
          <a:fontRef idx="minor"/>
        </p:style>
      </p:sp>
      <p:sp>
        <p:nvSpPr>
          <p:cNvPr id="598" name="CustomShape 2"/>
          <p:cNvSpPr/>
          <p:nvPr/>
        </p:nvSpPr>
        <p:spPr>
          <a:xfrm>
            <a:off x="3433320" y="1829160"/>
            <a:ext cx="393480" cy="279000"/>
          </a:xfrm>
          <a:prstGeom prst="rect">
            <a:avLst/>
          </a:prstGeom>
          <a:noFill/>
          <a:ln>
            <a:noFill/>
          </a:ln>
        </p:spPr>
        <p:style>
          <a:lnRef idx="0">
            <a:scrgbClr r="0" g="0" b="0"/>
          </a:lnRef>
          <a:fillRef idx="0">
            <a:scrgbClr r="0" g="0" b="0"/>
          </a:fillRef>
          <a:effectRef idx="0">
            <a:scrgbClr r="0" g="0" b="0"/>
          </a:effectRef>
          <a:fontRef idx="minor"/>
        </p:style>
      </p:sp>
      <p:sp>
        <p:nvSpPr>
          <p:cNvPr id="599" name="CustomShape 3"/>
          <p:cNvSpPr/>
          <p:nvPr/>
        </p:nvSpPr>
        <p:spPr>
          <a:xfrm>
            <a:off x="4032000" y="2455920"/>
            <a:ext cx="5003280" cy="568080"/>
          </a:xfrm>
          <a:prstGeom prst="rect">
            <a:avLst/>
          </a:prstGeom>
          <a:noFill/>
          <a:ln>
            <a:noFill/>
          </a:ln>
        </p:spPr>
        <p:style>
          <a:lnRef idx="0">
            <a:scrgbClr r="0" g="0" b="0"/>
          </a:lnRef>
          <a:fillRef idx="0">
            <a:scrgbClr r="0" g="0" b="0"/>
          </a:fillRef>
          <a:effectRef idx="0">
            <a:scrgbClr r="0" g="0" b="0"/>
          </a:effectRef>
          <a:fontRef idx="minor"/>
        </p:style>
      </p:sp>
      <p:sp>
        <p:nvSpPr>
          <p:cNvPr id="600" name="CustomShape 4"/>
          <p:cNvSpPr/>
          <p:nvPr/>
        </p:nvSpPr>
        <p:spPr>
          <a:xfrm>
            <a:off x="193320" y="2521440"/>
            <a:ext cx="3190680" cy="415440"/>
          </a:xfrm>
          <a:prstGeom prst="roundRect">
            <a:avLst>
              <a:gd name="adj" fmla="val 16667"/>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600" b="1" strike="noStrike" spc="-1">
                <a:solidFill>
                  <a:srgbClr val="0000FF"/>
                </a:solidFill>
                <a:latin typeface="Arial"/>
                <a:ea typeface="Microsoft YaHei"/>
              </a:rPr>
              <a:t> </a:t>
            </a:r>
            <a:endParaRPr lang="ru-RU" sz="1600" b="0" strike="noStrike" spc="-1">
              <a:latin typeface="Arial"/>
            </a:endParaRPr>
          </a:p>
        </p:txBody>
      </p:sp>
      <p:sp>
        <p:nvSpPr>
          <p:cNvPr id="601" name="CustomShape 5"/>
          <p:cNvSpPr/>
          <p:nvPr/>
        </p:nvSpPr>
        <p:spPr>
          <a:xfrm>
            <a:off x="3452400" y="3378600"/>
            <a:ext cx="361440" cy="342720"/>
          </a:xfrm>
          <a:prstGeom prst="rect">
            <a:avLst/>
          </a:prstGeom>
          <a:noFill/>
          <a:ln>
            <a:noFill/>
          </a:ln>
        </p:spPr>
        <p:style>
          <a:lnRef idx="0">
            <a:scrgbClr r="0" g="0" b="0"/>
          </a:lnRef>
          <a:fillRef idx="0">
            <a:scrgbClr r="0" g="0" b="0"/>
          </a:fillRef>
          <a:effectRef idx="0">
            <a:scrgbClr r="0" g="0" b="0"/>
          </a:effectRef>
          <a:fontRef idx="minor"/>
        </p:style>
      </p:sp>
      <p:sp>
        <p:nvSpPr>
          <p:cNvPr id="602" name="CustomShape 6"/>
          <p:cNvSpPr/>
          <p:nvPr/>
        </p:nvSpPr>
        <p:spPr>
          <a:xfrm>
            <a:off x="3455640" y="4358160"/>
            <a:ext cx="355320" cy="352080"/>
          </a:xfrm>
          <a:prstGeom prst="rect">
            <a:avLst/>
          </a:prstGeom>
          <a:noFill/>
          <a:ln>
            <a:noFill/>
          </a:ln>
        </p:spPr>
        <p:style>
          <a:lnRef idx="0">
            <a:scrgbClr r="0" g="0" b="0"/>
          </a:lnRef>
          <a:fillRef idx="0">
            <a:scrgbClr r="0" g="0" b="0"/>
          </a:fillRef>
          <a:effectRef idx="0">
            <a:scrgbClr r="0" g="0" b="0"/>
          </a:effectRef>
          <a:fontRef idx="minor"/>
        </p:style>
      </p:sp>
      <p:sp>
        <p:nvSpPr>
          <p:cNvPr id="603" name="CustomShape 7"/>
          <p:cNvSpPr/>
          <p:nvPr/>
        </p:nvSpPr>
        <p:spPr>
          <a:xfrm>
            <a:off x="3455640" y="5193000"/>
            <a:ext cx="348840" cy="352080"/>
          </a:xfrm>
          <a:prstGeom prst="rect">
            <a:avLst/>
          </a:prstGeom>
          <a:noFill/>
          <a:ln>
            <a:noFill/>
          </a:ln>
        </p:spPr>
        <p:style>
          <a:lnRef idx="0">
            <a:scrgbClr r="0" g="0" b="0"/>
          </a:lnRef>
          <a:fillRef idx="0">
            <a:scrgbClr r="0" g="0" b="0"/>
          </a:fillRef>
          <a:effectRef idx="0">
            <a:scrgbClr r="0" g="0" b="0"/>
          </a:effectRef>
          <a:fontRef idx="minor"/>
        </p:style>
      </p:sp>
      <p:sp>
        <p:nvSpPr>
          <p:cNvPr id="604" name="CustomShape 8"/>
          <p:cNvSpPr/>
          <p:nvPr/>
        </p:nvSpPr>
        <p:spPr>
          <a:xfrm>
            <a:off x="4088880" y="3218040"/>
            <a:ext cx="4987440" cy="711000"/>
          </a:xfrm>
          <a:prstGeom prst="rect">
            <a:avLst/>
          </a:prstGeom>
          <a:noFill/>
          <a:ln>
            <a:noFill/>
          </a:ln>
        </p:spPr>
        <p:style>
          <a:lnRef idx="0">
            <a:scrgbClr r="0" g="0" b="0"/>
          </a:lnRef>
          <a:fillRef idx="0">
            <a:scrgbClr r="0" g="0" b="0"/>
          </a:fillRef>
          <a:effectRef idx="0">
            <a:scrgbClr r="0" g="0" b="0"/>
          </a:effectRef>
          <a:fontRef idx="minor"/>
        </p:style>
      </p:sp>
      <p:sp>
        <p:nvSpPr>
          <p:cNvPr id="605" name="CustomShape 9"/>
          <p:cNvSpPr/>
          <p:nvPr/>
        </p:nvSpPr>
        <p:spPr>
          <a:xfrm>
            <a:off x="4104000" y="4170240"/>
            <a:ext cx="4978080" cy="653760"/>
          </a:xfrm>
          <a:prstGeom prst="rect">
            <a:avLst/>
          </a:prstGeom>
          <a:noFill/>
          <a:ln>
            <a:noFill/>
          </a:ln>
        </p:spPr>
        <p:style>
          <a:lnRef idx="0">
            <a:scrgbClr r="0" g="0" b="0"/>
          </a:lnRef>
          <a:fillRef idx="0">
            <a:scrgbClr r="0" g="0" b="0"/>
          </a:fillRef>
          <a:effectRef idx="0">
            <a:scrgbClr r="0" g="0" b="0"/>
          </a:effectRef>
          <a:fontRef idx="minor"/>
        </p:style>
      </p:sp>
      <p:sp>
        <p:nvSpPr>
          <p:cNvPr id="606" name="CustomShape 10"/>
          <p:cNvSpPr/>
          <p:nvPr/>
        </p:nvSpPr>
        <p:spPr>
          <a:xfrm>
            <a:off x="4173840" y="5049000"/>
            <a:ext cx="4970160" cy="711000"/>
          </a:xfrm>
          <a:prstGeom prst="rect">
            <a:avLst/>
          </a:prstGeom>
          <a:noFill/>
          <a:ln>
            <a:noFill/>
          </a:ln>
        </p:spPr>
        <p:style>
          <a:lnRef idx="0">
            <a:scrgbClr r="0" g="0" b="0"/>
          </a:lnRef>
          <a:fillRef idx="0">
            <a:scrgbClr r="0" g="0" b="0"/>
          </a:fillRef>
          <a:effectRef idx="0">
            <a:scrgbClr r="0" g="0" b="0"/>
          </a:effectRef>
          <a:fontRef idx="minor"/>
        </p:style>
      </p:sp>
      <p:sp>
        <p:nvSpPr>
          <p:cNvPr id="15"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6"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 руб.</a:t>
            </a:r>
            <a:endParaRPr lang="ru-RU" sz="2000" b="0" strike="noStrike" spc="-1" dirty="0">
              <a:latin typeface="Arial"/>
            </a:endParaRPr>
          </a:p>
        </p:txBody>
      </p:sp>
      <p:graphicFrame>
        <p:nvGraphicFramePr>
          <p:cNvPr id="17" name="Таблица 16"/>
          <p:cNvGraphicFramePr>
            <a:graphicFrameLocks noGrp="1"/>
          </p:cNvGraphicFramePr>
          <p:nvPr>
            <p:extLst>
              <p:ext uri="{D42A27DB-BD31-4B8C-83A1-F6EECF244321}">
                <p14:modId xmlns:p14="http://schemas.microsoft.com/office/powerpoint/2010/main" val="2417752617"/>
              </p:ext>
            </p:extLst>
          </p:nvPr>
        </p:nvGraphicFramePr>
        <p:xfrm>
          <a:off x="186416" y="1052736"/>
          <a:ext cx="8771168" cy="5690883"/>
        </p:xfrm>
        <a:graphic>
          <a:graphicData uri="http://schemas.openxmlformats.org/drawingml/2006/table">
            <a:tbl>
              <a:tblPr firstRow="1" bandRow="1">
                <a:tableStyleId>{5C22544A-7EE6-4342-B048-85BDC9FD1C3A}</a:tableStyleId>
              </a:tblPr>
              <a:tblGrid>
                <a:gridCol w="5183705"/>
                <a:gridCol w="1224987"/>
                <a:gridCol w="1152568"/>
                <a:gridCol w="1209908"/>
              </a:tblGrid>
              <a:tr h="357142">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26984">
                <a:tc>
                  <a:txBody>
                    <a:bodyPr/>
                    <a:lstStyle/>
                    <a:p>
                      <a:pPr algn="just" fontAlgn="ctr"/>
                      <a:r>
                        <a:rPr lang="ru-RU" sz="1200" b="1" i="0" u="none" strike="noStrike">
                          <a:solidFill>
                            <a:srgbClr val="000000"/>
                          </a:solidFill>
                          <a:effectLst/>
                          <a:latin typeface="Times New Roman"/>
                        </a:rPr>
                        <a:t>Муниципальная программа городского округа «Вуктыл» «Муниципальное управление»</a:t>
                      </a:r>
                    </a:p>
                  </a:txBody>
                  <a:tcPr marL="9525" marR="9525" marT="9525" marB="0" anchor="ctr"/>
                </a:tc>
                <a:tc>
                  <a:txBody>
                    <a:bodyPr/>
                    <a:lstStyle/>
                    <a:p>
                      <a:pPr algn="ctr" fontAlgn="ctr"/>
                      <a:r>
                        <a:rPr lang="ru-RU" sz="1200" b="1" i="0" u="none" strike="noStrike">
                          <a:solidFill>
                            <a:srgbClr val="000000"/>
                          </a:solidFill>
                          <a:effectLst/>
                          <a:latin typeface="Times New Roman"/>
                        </a:rPr>
                        <a:t>95 940 604,58</a:t>
                      </a:r>
                    </a:p>
                  </a:txBody>
                  <a:tcPr marL="9525" marR="9525" marT="9525" marB="0" anchor="ctr"/>
                </a:tc>
                <a:tc>
                  <a:txBody>
                    <a:bodyPr/>
                    <a:lstStyle/>
                    <a:p>
                      <a:pPr algn="ctr" fontAlgn="ctr"/>
                      <a:r>
                        <a:rPr lang="ru-RU" sz="1200" b="1" i="0" u="none" strike="noStrike">
                          <a:solidFill>
                            <a:srgbClr val="000000"/>
                          </a:solidFill>
                          <a:effectLst/>
                          <a:latin typeface="Times New Roman"/>
                        </a:rPr>
                        <a:t>89 029 153,51</a:t>
                      </a:r>
                    </a:p>
                  </a:txBody>
                  <a:tcPr marL="9525" marR="9525" marT="9525" marB="0" anchor="ctr"/>
                </a:tc>
                <a:tc>
                  <a:txBody>
                    <a:bodyPr/>
                    <a:lstStyle/>
                    <a:p>
                      <a:pPr algn="ctr" fontAlgn="ctr"/>
                      <a:r>
                        <a:rPr lang="ru-RU" sz="1200" b="1" i="0" u="none" strike="noStrike" dirty="0">
                          <a:solidFill>
                            <a:srgbClr val="000000"/>
                          </a:solidFill>
                          <a:effectLst/>
                          <a:latin typeface="Times New Roman"/>
                        </a:rPr>
                        <a:t>89 387 168,69</a:t>
                      </a:r>
                    </a:p>
                  </a:txBody>
                  <a:tcPr marL="9525" marR="9525" marT="9525" marB="0" anchor="ctr"/>
                </a:tc>
              </a:tr>
              <a:tr h="247868">
                <a:tc>
                  <a:txBody>
                    <a:bodyPr/>
                    <a:lstStyle/>
                    <a:p>
                      <a:pPr algn="just" fontAlgn="ctr"/>
                      <a:r>
                        <a:rPr lang="ru-RU" sz="1200" b="1" i="0" u="none" strike="noStrike">
                          <a:solidFill>
                            <a:srgbClr val="000000"/>
                          </a:solidFill>
                          <a:effectLst/>
                          <a:latin typeface="Times New Roman"/>
                        </a:rPr>
                        <a:t>Подпрограмма 1 «Открытый муниципалитет»</a:t>
                      </a:r>
                    </a:p>
                  </a:txBody>
                  <a:tcPr marL="9525" marR="9525" marT="9525" marB="0" anchor="ct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50 000,00</a:t>
                      </a:r>
                    </a:p>
                  </a:txBody>
                  <a:tcPr marL="9525" marR="9525" marT="9525" marB="0" anchor="ctr"/>
                </a:tc>
              </a:tr>
              <a:tr h="1259279">
                <a:tc>
                  <a:txBody>
                    <a:bodyPr/>
                    <a:lstStyle/>
                    <a:p>
                      <a:pPr algn="just" fontAlgn="ctr"/>
                      <a:r>
                        <a:rPr lang="ru-RU" sz="1200" b="0" i="0" u="none" strike="noStrike">
                          <a:solidFill>
                            <a:srgbClr val="000000"/>
                          </a:solidFill>
                          <a:effectLst/>
                          <a:latin typeface="Times New Roman"/>
                        </a:rPr>
                        <a:t>Размещение официальных пресс-релизов на официальном сайте администрации городского округа «Вуктыл»; проведение «прямых линий»; проведение встреч с населением городского округа «Вуктыл»; проведение встреч сотрудников администрации городского округа «Вуктыл» с представителями общественных объединений, трудовых коллективов, молодежных и прочих организаций; информирование о деятельности органов местного самоуправления</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260768">
                <a:tc>
                  <a:txBody>
                    <a:bodyPr/>
                    <a:lstStyle/>
                    <a:p>
                      <a:pPr algn="just" fontAlgn="ctr"/>
                      <a:r>
                        <a:rPr lang="ru-RU" sz="1200" b="1" i="0" u="none" strike="noStrike">
                          <a:solidFill>
                            <a:srgbClr val="000000"/>
                          </a:solidFill>
                          <a:effectLst/>
                          <a:latin typeface="Times New Roman"/>
                        </a:rPr>
                        <a:t>Подпрограмма 2 «Развитие кадрового потенциала»</a:t>
                      </a:r>
                    </a:p>
                  </a:txBody>
                  <a:tcPr marL="9525" marR="9525" marT="9525" marB="0" anchor="ctr"/>
                </a:tc>
                <a:tc>
                  <a:txBody>
                    <a:bodyPr/>
                    <a:lstStyle/>
                    <a:p>
                      <a:pPr algn="ctr" fontAlgn="ctr"/>
                      <a:r>
                        <a:rPr lang="ru-RU" sz="1200" b="1" i="0" u="none" strike="noStrike">
                          <a:solidFill>
                            <a:srgbClr val="000000"/>
                          </a:solidFill>
                          <a:effectLst/>
                          <a:latin typeface="Times New Roman"/>
                        </a:rPr>
                        <a:t>10 000,00</a:t>
                      </a:r>
                    </a:p>
                  </a:txBody>
                  <a:tcPr marL="9525" marR="9525" marT="9525" marB="0" anchor="ctr"/>
                </a:tc>
                <a:tc>
                  <a:txBody>
                    <a:bodyPr/>
                    <a:lstStyle/>
                    <a:p>
                      <a:pPr algn="ctr" fontAlgn="ctr"/>
                      <a:r>
                        <a:rPr lang="ru-RU" sz="1200" b="1" i="0" u="none" strike="noStrike">
                          <a:solidFill>
                            <a:srgbClr val="000000"/>
                          </a:solidFill>
                          <a:effectLst/>
                          <a:latin typeface="Times New Roman"/>
                        </a:rPr>
                        <a:t>10 000,00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10 000,00</a:t>
                      </a:r>
                    </a:p>
                  </a:txBody>
                  <a:tcPr marL="9525" marR="9525" marT="9525" marB="0" anchor="ctr"/>
                </a:tc>
              </a:tr>
              <a:tr h="1051205">
                <a:tc>
                  <a:txBody>
                    <a:bodyPr/>
                    <a:lstStyle/>
                    <a:p>
                      <a:pPr algn="just" fontAlgn="ctr"/>
                      <a:r>
                        <a:rPr lang="ru-RU" sz="1200" b="0" i="0" u="none" strike="noStrike">
                          <a:solidFill>
                            <a:srgbClr val="000000"/>
                          </a:solidFill>
                          <a:effectLst/>
                          <a:latin typeface="Times New Roman"/>
                        </a:rPr>
                        <a:t>Организация обучения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 по программам дополнительного профессионального образования, в том числе с применением дистанционных и модульных технологий</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259232">
                <a:tc>
                  <a:txBody>
                    <a:bodyPr/>
                    <a:lstStyle/>
                    <a:p>
                      <a:pPr algn="just" fontAlgn="ctr"/>
                      <a:r>
                        <a:rPr lang="ru-RU" sz="1200" b="1" i="0" u="none" strike="noStrike">
                          <a:solidFill>
                            <a:srgbClr val="000000"/>
                          </a:solidFill>
                          <a:effectLst/>
                          <a:latin typeface="Times New Roman"/>
                        </a:rPr>
                        <a:t>Подпрограмма 3 «Обеспечение органов местного самоуправления»</a:t>
                      </a:r>
                    </a:p>
                  </a:txBody>
                  <a:tcPr marL="9525" marR="9525" marT="9525" marB="0" anchor="ctr"/>
                </a:tc>
                <a:tc>
                  <a:txBody>
                    <a:bodyPr/>
                    <a:lstStyle/>
                    <a:p>
                      <a:pPr algn="ctr" fontAlgn="ctr"/>
                      <a:r>
                        <a:rPr lang="ru-RU" sz="1200" b="1" i="0" u="none" strike="noStrike">
                          <a:solidFill>
                            <a:srgbClr val="000000"/>
                          </a:solidFill>
                          <a:effectLst/>
                          <a:latin typeface="Times New Roman"/>
                        </a:rPr>
                        <a:t>83 361 384,84</a:t>
                      </a:r>
                    </a:p>
                  </a:txBody>
                  <a:tcPr marL="9525" marR="9525" marT="9525" marB="0" anchor="ctr"/>
                </a:tc>
                <a:tc>
                  <a:txBody>
                    <a:bodyPr/>
                    <a:lstStyle/>
                    <a:p>
                      <a:pPr algn="ctr" fontAlgn="ctr"/>
                      <a:r>
                        <a:rPr lang="ru-RU" sz="1200" b="1" i="0" u="none" strike="noStrike">
                          <a:solidFill>
                            <a:srgbClr val="000000"/>
                          </a:solidFill>
                          <a:effectLst/>
                          <a:latin typeface="Times New Roman"/>
                        </a:rPr>
                        <a:t>77 569 354,52</a:t>
                      </a:r>
                    </a:p>
                  </a:txBody>
                  <a:tcPr marL="9525" marR="9525" marT="9525" marB="0" anchor="ctr"/>
                </a:tc>
                <a:tc>
                  <a:txBody>
                    <a:bodyPr/>
                    <a:lstStyle/>
                    <a:p>
                      <a:pPr algn="ctr" fontAlgn="ctr"/>
                      <a:r>
                        <a:rPr lang="ru-RU" sz="1200" b="1" i="0" u="none" strike="noStrike" dirty="0">
                          <a:solidFill>
                            <a:srgbClr val="000000"/>
                          </a:solidFill>
                          <a:effectLst/>
                          <a:latin typeface="Times New Roman"/>
                        </a:rPr>
                        <a:t>77 810 369,70</a:t>
                      </a:r>
                    </a:p>
                  </a:txBody>
                  <a:tcPr marL="9525" marR="9525" marT="9525" marB="0" anchor="ctr"/>
                </a:tc>
              </a:tr>
              <a:tr h="413278">
                <a:tc>
                  <a:txBody>
                    <a:bodyPr/>
                    <a:lstStyle/>
                    <a:p>
                      <a:pPr algn="just" fontAlgn="ctr"/>
                      <a:r>
                        <a:rPr lang="ru-RU" sz="1200" b="0" i="0" u="none" strike="noStrike">
                          <a:solidFill>
                            <a:srgbClr val="000000"/>
                          </a:solidFill>
                          <a:effectLst/>
                          <a:latin typeface="Times New Roman"/>
                        </a:rPr>
                        <a:t>Выполнение функций и полномочий органов местного самоуправления</a:t>
                      </a:r>
                    </a:p>
                  </a:txBody>
                  <a:tcPr marL="9525" marR="9525" marT="9525" marB="0" anchor="ctr"/>
                </a:tc>
                <a:tc>
                  <a:txBody>
                    <a:bodyPr/>
                    <a:lstStyle/>
                    <a:p>
                      <a:pPr algn="ctr" fontAlgn="ctr"/>
                      <a:r>
                        <a:rPr lang="ru-RU" sz="1200" b="0" i="0" u="none" strike="noStrike">
                          <a:solidFill>
                            <a:srgbClr val="000000"/>
                          </a:solidFill>
                          <a:effectLst/>
                          <a:latin typeface="Times New Roman"/>
                        </a:rPr>
                        <a:t>80 094 175,57</a:t>
                      </a:r>
                    </a:p>
                  </a:txBody>
                  <a:tcPr marL="9525" marR="9525" marT="9525" marB="0" anchor="ctr"/>
                </a:tc>
                <a:tc>
                  <a:txBody>
                    <a:bodyPr/>
                    <a:lstStyle/>
                    <a:p>
                      <a:pPr algn="ctr" fontAlgn="ctr"/>
                      <a:r>
                        <a:rPr lang="ru-RU" sz="1200" b="0" i="0" u="none" strike="noStrike">
                          <a:solidFill>
                            <a:srgbClr val="000000"/>
                          </a:solidFill>
                          <a:effectLst/>
                          <a:latin typeface="Times New Roman"/>
                        </a:rPr>
                        <a:t>74 612 242,92</a:t>
                      </a:r>
                    </a:p>
                  </a:txBody>
                  <a:tcPr marL="9525" marR="9525" marT="9525" marB="0" anchor="ctr"/>
                </a:tc>
                <a:tc>
                  <a:txBody>
                    <a:bodyPr/>
                    <a:lstStyle/>
                    <a:p>
                      <a:pPr algn="ctr" fontAlgn="ctr"/>
                      <a:r>
                        <a:rPr lang="ru-RU" sz="1200" b="0" i="0" u="none" strike="noStrike">
                          <a:solidFill>
                            <a:srgbClr val="000000"/>
                          </a:solidFill>
                          <a:effectLst/>
                          <a:latin typeface="Times New Roman"/>
                        </a:rPr>
                        <a:t>74 841 258,10</a:t>
                      </a:r>
                    </a:p>
                  </a:txBody>
                  <a:tcPr marL="9525" marR="9525" marT="9525" marB="0" anchor="ctr"/>
                </a:tc>
              </a:tr>
              <a:tr h="413278">
                <a:tc>
                  <a:txBody>
                    <a:bodyPr/>
                    <a:lstStyle/>
                    <a:p>
                      <a:pPr algn="just" fontAlgn="ctr"/>
                      <a:r>
                        <a:rPr lang="ru-RU" sz="1200" b="0" i="0" u="none" strike="noStrike">
                          <a:solidFill>
                            <a:srgbClr val="000000"/>
                          </a:solidFill>
                          <a:effectLst/>
                          <a:latin typeface="Times New Roman"/>
                        </a:rPr>
                        <a:t>Глава муниципального образования городского округа "Вуктыл" - руководитель администрации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3 267 209,27</a:t>
                      </a:r>
                    </a:p>
                  </a:txBody>
                  <a:tcPr marL="9525" marR="9525" marT="9525" marB="0" anchor="ctr"/>
                </a:tc>
                <a:tc>
                  <a:txBody>
                    <a:bodyPr/>
                    <a:lstStyle/>
                    <a:p>
                      <a:pPr algn="ctr" fontAlgn="ctr"/>
                      <a:r>
                        <a:rPr lang="ru-RU" sz="1200" b="0" i="0" u="none" strike="noStrike">
                          <a:solidFill>
                            <a:srgbClr val="000000"/>
                          </a:solidFill>
                          <a:effectLst/>
                          <a:latin typeface="Times New Roman"/>
                        </a:rPr>
                        <a:t>2 957 111,60</a:t>
                      </a:r>
                    </a:p>
                  </a:txBody>
                  <a:tcPr marL="9525" marR="9525" marT="9525" marB="0" anchor="ctr"/>
                </a:tc>
                <a:tc>
                  <a:txBody>
                    <a:bodyPr/>
                    <a:lstStyle/>
                    <a:p>
                      <a:pPr algn="ctr" fontAlgn="ctr"/>
                      <a:r>
                        <a:rPr lang="ru-RU" sz="1200" b="0" i="0" u="none" strike="noStrike">
                          <a:solidFill>
                            <a:srgbClr val="000000"/>
                          </a:solidFill>
                          <a:effectLst/>
                          <a:latin typeface="Times New Roman"/>
                        </a:rPr>
                        <a:t>2 969 111,60</a:t>
                      </a:r>
                    </a:p>
                  </a:txBody>
                  <a:tcPr marL="9525" marR="9525" marT="9525" marB="0" anchor="ctr"/>
                </a:tc>
              </a:tr>
              <a:tr h="413278">
                <a:tc>
                  <a:txBody>
                    <a:bodyPr/>
                    <a:lstStyle/>
                    <a:p>
                      <a:pPr algn="just" fontAlgn="ctr"/>
                      <a:r>
                        <a:rPr lang="ru-RU" sz="1200" b="1" i="0" u="none" strike="noStrike">
                          <a:solidFill>
                            <a:srgbClr val="000000"/>
                          </a:solidFill>
                          <a:effectLst/>
                          <a:latin typeface="Times New Roman"/>
                        </a:rPr>
                        <a:t>Подпрограмма 4 «Содержание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1" i="0" u="none" strike="noStrike">
                          <a:solidFill>
                            <a:srgbClr val="000000"/>
                          </a:solidFill>
                          <a:effectLst/>
                          <a:latin typeface="Times New Roman"/>
                        </a:rPr>
                        <a:t>12 519 219,74</a:t>
                      </a:r>
                    </a:p>
                  </a:txBody>
                  <a:tcPr marL="9525" marR="9525" marT="9525" marB="0" anchor="ctr"/>
                </a:tc>
                <a:tc>
                  <a:txBody>
                    <a:bodyPr/>
                    <a:lstStyle/>
                    <a:p>
                      <a:pPr algn="ctr" fontAlgn="ctr"/>
                      <a:r>
                        <a:rPr lang="ru-RU" sz="1200" b="1" i="0" u="none" strike="noStrike">
                          <a:solidFill>
                            <a:srgbClr val="000000"/>
                          </a:solidFill>
                          <a:effectLst/>
                          <a:latin typeface="Times New Roman"/>
                        </a:rPr>
                        <a:t>11 399 798,99</a:t>
                      </a:r>
                    </a:p>
                  </a:txBody>
                  <a:tcPr marL="9525" marR="9525" marT="9525" marB="0" anchor="ctr"/>
                </a:tc>
                <a:tc>
                  <a:txBody>
                    <a:bodyPr/>
                    <a:lstStyle/>
                    <a:p>
                      <a:pPr algn="ctr" fontAlgn="ctr"/>
                      <a:r>
                        <a:rPr lang="ru-RU" sz="1200" b="1" i="0" u="none" strike="noStrike" dirty="0">
                          <a:solidFill>
                            <a:srgbClr val="000000"/>
                          </a:solidFill>
                          <a:effectLst/>
                          <a:latin typeface="Times New Roman"/>
                        </a:rPr>
                        <a:t>11 516 798,99</a:t>
                      </a:r>
                    </a:p>
                  </a:txBody>
                  <a:tcPr marL="9525" marR="9525" marT="9525" marB="0" anchor="ctr"/>
                </a:tc>
              </a:tr>
              <a:tr h="413278">
                <a:tc>
                  <a:txBody>
                    <a:bodyPr/>
                    <a:lstStyle/>
                    <a:p>
                      <a:pPr algn="just" fontAlgn="ctr"/>
                      <a:r>
                        <a:rPr lang="ru-RU" sz="1200" b="0" i="0" u="none" strike="noStrike" dirty="0">
                          <a:solidFill>
                            <a:srgbClr val="000000"/>
                          </a:solidFill>
                          <a:effectLst/>
                          <a:latin typeface="Times New Roman"/>
                        </a:rPr>
                        <a:t>Обеспечение деятельности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12 519 219,74</a:t>
                      </a:r>
                    </a:p>
                  </a:txBody>
                  <a:tcPr marL="9525" marR="9525" marT="9525" marB="0" anchor="ctr"/>
                </a:tc>
                <a:tc>
                  <a:txBody>
                    <a:bodyPr/>
                    <a:lstStyle/>
                    <a:p>
                      <a:pPr algn="ctr" fontAlgn="ctr"/>
                      <a:r>
                        <a:rPr lang="ru-RU" sz="1200" b="0" i="0" u="none" strike="noStrike">
                          <a:solidFill>
                            <a:srgbClr val="000000"/>
                          </a:solidFill>
                          <a:effectLst/>
                          <a:latin typeface="Times New Roman"/>
                        </a:rPr>
                        <a:t>11 399 798,99</a:t>
                      </a:r>
                    </a:p>
                  </a:txBody>
                  <a:tcPr marL="9525" marR="9525" marT="9525" marB="0" anchor="ctr"/>
                </a:tc>
                <a:tc>
                  <a:txBody>
                    <a:bodyPr/>
                    <a:lstStyle/>
                    <a:p>
                      <a:pPr algn="ctr" fontAlgn="ctr"/>
                      <a:r>
                        <a:rPr lang="ru-RU" sz="1200" b="0" i="0" u="none" strike="noStrike" dirty="0">
                          <a:solidFill>
                            <a:srgbClr val="000000"/>
                          </a:solidFill>
                          <a:effectLst/>
                          <a:latin typeface="Times New Roman"/>
                        </a:rPr>
                        <a:t>11 516 798,99</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CustomShape 1"/>
          <p:cNvSpPr/>
          <p:nvPr/>
        </p:nvSpPr>
        <p:spPr>
          <a:xfrm>
            <a:off x="6608" y="641520"/>
            <a:ext cx="8928992" cy="113129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05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50" b="1" dirty="0">
                <a:latin typeface="Times New Roman" panose="02020603050405020304" pitchFamily="18" charset="0"/>
                <a:cs typeface="Times New Roman" panose="02020603050405020304" pitchFamily="18" charset="0"/>
              </a:rPr>
              <a:t>Совершенствование муниципального управления городского округа «Вуктыл</a:t>
            </a:r>
            <a:r>
              <a:rPr lang="ru-RU" sz="1050" b="1" dirty="0" smtClean="0">
                <a:latin typeface="Times New Roman" panose="02020603050405020304" pitchFamily="18" charset="0"/>
                <a:cs typeface="Times New Roman" panose="02020603050405020304" pitchFamily="18" charset="0"/>
              </a:rPr>
              <a:t>»</a:t>
            </a:r>
          </a:p>
          <a:p>
            <a:pPr algn="just">
              <a:lnSpc>
                <a:spcPct val="100000"/>
              </a:lnSpc>
            </a:pPr>
            <a:r>
              <a:rPr lang="ru-RU" sz="1200" b="1" strike="noStrike" spc="-1" dirty="0" smtClean="0">
                <a:solidFill>
                  <a:srgbClr val="FF0000"/>
                </a:solidFill>
                <a:latin typeface="Times New Roman" panose="02020603050405020304" pitchFamily="18" charset="0"/>
                <a:ea typeface="Microsoft YaHei"/>
                <a:cs typeface="Times New Roman" panose="02020603050405020304" pitchFamily="18" charset="0"/>
              </a:rPr>
              <a:t>Задачи </a:t>
            </a: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b="1" strike="noStrike" spc="-1" dirty="0">
              <a:solidFill>
                <a:srgbClr val="FF0000"/>
              </a:solidFill>
              <a:latin typeface="Times New Roman" panose="02020603050405020304" pitchFamily="18" charset="0"/>
              <a:cs typeface="Times New Roman" panose="02020603050405020304" pitchFamily="18" charset="0"/>
            </a:endParaRPr>
          </a:p>
          <a:p>
            <a:pPr lvl="0"/>
            <a:r>
              <a:rPr lang="ru-RU" sz="1050" b="1" dirty="0" smtClean="0">
                <a:latin typeface="Times New Roman" panose="02020603050405020304" pitchFamily="18" charset="0"/>
                <a:cs typeface="Times New Roman" panose="02020603050405020304" pitchFamily="18" charset="0"/>
              </a:rPr>
              <a:t>1. Повышение </a:t>
            </a:r>
            <a:r>
              <a:rPr lang="ru-RU" sz="1050" b="1" dirty="0">
                <a:latin typeface="Times New Roman" panose="02020603050405020304" pitchFamily="18" charset="0"/>
                <a:cs typeface="Times New Roman" panose="02020603050405020304" pitchFamily="18" charset="0"/>
              </a:rPr>
              <a:t>открытости и прозрачности деятельности органов местного самоуправления городского округа «Вуктыл».</a:t>
            </a:r>
          </a:p>
          <a:p>
            <a:pPr lvl="0"/>
            <a:r>
              <a:rPr lang="ru-RU" sz="1050" b="1" dirty="0" smtClean="0">
                <a:latin typeface="Times New Roman" panose="02020603050405020304" pitchFamily="18" charset="0"/>
                <a:cs typeface="Times New Roman" panose="02020603050405020304" pitchFamily="18" charset="0"/>
              </a:rPr>
              <a:t>2. Формирование </a:t>
            </a:r>
            <a:r>
              <a:rPr lang="ru-RU" sz="1050" b="1" dirty="0">
                <a:latin typeface="Times New Roman" panose="02020603050405020304" pitchFamily="18" charset="0"/>
                <a:cs typeface="Times New Roman" panose="02020603050405020304" pitchFamily="18" charset="0"/>
              </a:rPr>
              <a:t>компактного, высокопрофессионального, оптимально сбалансированного и эффективного аппарата органов местного самоуправления городского округа «Вуктыл».</a:t>
            </a:r>
          </a:p>
          <a:p>
            <a:r>
              <a:rPr lang="ru-RU" sz="1050" b="1" dirty="0" smtClean="0">
                <a:latin typeface="Times New Roman" panose="02020603050405020304" pitchFamily="18" charset="0"/>
                <a:cs typeface="Times New Roman" panose="02020603050405020304" pitchFamily="18" charset="0"/>
              </a:rPr>
              <a:t>3. Повышение </a:t>
            </a:r>
            <a:r>
              <a:rPr lang="ru-RU" sz="1050" b="1" dirty="0">
                <a:latin typeface="Times New Roman" panose="02020603050405020304" pitchFamily="18" charset="0"/>
                <a:cs typeface="Times New Roman" panose="02020603050405020304" pitchFamily="18" charset="0"/>
              </a:rPr>
              <a:t>эффективности и результативности деятельности органов местного самоуправления  муниципального образования городского округа «Вуктыл</a:t>
            </a:r>
            <a:r>
              <a:rPr lang="ru-RU" sz="1050" b="1" dirty="0" smtClean="0">
                <a:latin typeface="Times New Roman" panose="02020603050405020304" pitchFamily="18" charset="0"/>
                <a:cs typeface="Times New Roman" panose="02020603050405020304" pitchFamily="18" charset="0"/>
              </a:rPr>
              <a:t>». </a:t>
            </a:r>
            <a:endParaRPr lang="ru-RU" sz="1050" b="1" strike="noStrike" spc="-1" dirty="0">
              <a:latin typeface="Times New Roman" panose="02020603050405020304" pitchFamily="18" charset="0"/>
              <a:cs typeface="Times New Roman" panose="02020603050405020304" pitchFamily="18" charset="0"/>
            </a:endParaRPr>
          </a:p>
        </p:txBody>
      </p:sp>
      <p:sp>
        <p:nvSpPr>
          <p:cNvPr id="615" name="TextShape 5"/>
          <p:cNvSpPr txBox="1"/>
          <p:nvPr/>
        </p:nvSpPr>
        <p:spPr>
          <a:xfrm>
            <a:off x="2383104" y="1689644"/>
            <a:ext cx="4176000" cy="299384"/>
          </a:xfrm>
          <a:prstGeom prst="rect">
            <a:avLst/>
          </a:prstGeom>
          <a:noFill/>
          <a:ln>
            <a:noFill/>
          </a:ln>
        </p:spPr>
        <p:txBody>
          <a:bodyPr lIns="90000" tIns="45000" rIns="90000" bIns="45000"/>
          <a:lstStyle/>
          <a:p>
            <a:pPr algn="just">
              <a:lnSpc>
                <a:spcPct val="100000"/>
              </a:lnSpc>
            </a:pPr>
            <a:r>
              <a:rPr lang="ru-RU" sz="1400" b="1" strike="noStrike" spc="-1" dirty="0">
                <a:solidFill>
                  <a:srgbClr val="FF0000"/>
                </a:solidFill>
                <a:latin typeface="Calibri"/>
                <a:ea typeface="Microsoft YaHei"/>
              </a:rPr>
              <a:t>Основные целевые индикаторы и показатели МП</a:t>
            </a:r>
            <a:endParaRPr lang="ru-RU" sz="1400" b="0" strike="noStrike" spc="-1" dirty="0">
              <a:solidFill>
                <a:srgbClr val="FF0000"/>
              </a:solidFill>
              <a:latin typeface="Arial"/>
            </a:endParaRPr>
          </a:p>
        </p:txBody>
      </p:sp>
      <p:sp>
        <p:nvSpPr>
          <p:cNvPr id="617" name="TextShape 6"/>
          <p:cNvSpPr txBox="1"/>
          <p:nvPr/>
        </p:nvSpPr>
        <p:spPr>
          <a:xfrm>
            <a:off x="2267744" y="6237312"/>
            <a:ext cx="2952328"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a:t>
            </a:r>
            <a:endParaRPr lang="ru-RU" sz="1200" b="1" strike="noStrike" spc="-1" dirty="0" smtClean="0">
              <a:solidFill>
                <a:srgbClr val="CE181E"/>
              </a:solidFill>
              <a:latin typeface="Times New Roman" panose="02020603050405020304" pitchFamily="18" charset="0"/>
              <a:ea typeface="DejaVu Sans"/>
              <a:cs typeface="Times New Roman" panose="02020603050405020304" pitchFamily="18" charset="0"/>
            </a:endParaRPr>
          </a:p>
          <a:p>
            <a:pPr algn="ctr">
              <a:lnSpc>
                <a:spcPct val="100000"/>
              </a:lnSpc>
            </a:pPr>
            <a:r>
              <a:rPr lang="ru-RU" sz="1200" b="1" strike="noStrike" spc="-1" dirty="0" smtClean="0">
                <a:solidFill>
                  <a:srgbClr val="CE181E"/>
                </a:solidFill>
                <a:latin typeface="Times New Roman" panose="02020603050405020304" pitchFamily="18" charset="0"/>
                <a:ea typeface="DejaVu Sans"/>
                <a:cs typeface="Times New Roman" panose="02020603050405020304" pitchFamily="18" charset="0"/>
              </a:rPr>
              <a:t>программы в </a:t>
            </a: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109720208"/>
              </p:ext>
            </p:extLst>
          </p:nvPr>
        </p:nvGraphicFramePr>
        <p:xfrm>
          <a:off x="107503" y="1989028"/>
          <a:ext cx="8828097" cy="647567"/>
        </p:xfrm>
        <a:graphic>
          <a:graphicData uri="http://schemas.openxmlformats.org/drawingml/2006/table">
            <a:tbl>
              <a:tblPr/>
              <a:tblGrid>
                <a:gridCol w="4824536"/>
                <a:gridCol w="576064"/>
                <a:gridCol w="432048"/>
                <a:gridCol w="504056"/>
                <a:gridCol w="432048"/>
                <a:gridCol w="504056"/>
                <a:gridCol w="432048"/>
                <a:gridCol w="576064"/>
                <a:gridCol w="547177"/>
              </a:tblGrid>
              <a:tr h="274822">
                <a:tc rowSpan="2">
                  <a:txBody>
                    <a:bodyPr/>
                    <a:lstStyle/>
                    <a:p>
                      <a:pPr algn="ctr" rtl="0">
                        <a:lnSpc>
                          <a:spcPct val="100000"/>
                        </a:lnSpc>
                      </a:pPr>
                      <a:r>
                        <a:rPr lang="ru-RU" sz="900" b="1" dirty="0">
                          <a:solidFill>
                            <a:srgbClr val="000000"/>
                          </a:solidFill>
                          <a:effectLst/>
                          <a:latin typeface="Times New Roman" panose="02020603050405020304" pitchFamily="18" charset="0"/>
                          <a:cs typeface="Times New Roman" panose="02020603050405020304" pitchFamily="18" charset="0"/>
                        </a:rPr>
                        <a:t>Показатель (индикатор) (наименование)</a:t>
                      </a:r>
                    </a:p>
                  </a:txBody>
                  <a:tcPr marL="57857" marR="57857" marT="57857" marB="5785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rowSpan="2">
                  <a:txBody>
                    <a:bodyPr/>
                    <a:lstStyle/>
                    <a:p>
                      <a:pPr algn="ctr" rtl="0">
                        <a:lnSpc>
                          <a:spcPct val="100000"/>
                        </a:lnSpc>
                      </a:pPr>
                      <a:r>
                        <a:rPr lang="ru-RU" sz="900" b="1" dirty="0">
                          <a:solidFill>
                            <a:srgbClr val="000000"/>
                          </a:solidFill>
                          <a:effectLst/>
                          <a:latin typeface="Times New Roman" panose="02020603050405020304" pitchFamily="18" charset="0"/>
                          <a:cs typeface="Times New Roman" panose="02020603050405020304" pitchFamily="18" charset="0"/>
                        </a:rPr>
                        <a:t>Ед. </a:t>
                      </a:r>
                      <a:br>
                        <a:rPr lang="ru-RU" sz="900" b="1" dirty="0">
                          <a:solidFill>
                            <a:srgbClr val="000000"/>
                          </a:solidFill>
                          <a:effectLst/>
                          <a:latin typeface="Times New Roman" panose="02020603050405020304" pitchFamily="18" charset="0"/>
                          <a:cs typeface="Times New Roman" panose="02020603050405020304" pitchFamily="18" charset="0"/>
                        </a:rPr>
                      </a:br>
                      <a:r>
                        <a:rPr lang="ru-RU" sz="900" b="1" dirty="0">
                          <a:solidFill>
                            <a:srgbClr val="000000"/>
                          </a:solidFill>
                          <a:effectLst/>
                          <a:latin typeface="Times New Roman" panose="02020603050405020304" pitchFamily="18" charset="0"/>
                          <a:cs typeface="Times New Roman" panose="02020603050405020304" pitchFamily="18" charset="0"/>
                        </a:rPr>
                        <a:t>измерения</a:t>
                      </a:r>
                    </a:p>
                  </a:txBody>
                  <a:tcPr marL="57857" marR="57857" marT="57857" marB="5785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gridSpan="7">
                  <a:txBody>
                    <a:bodyPr/>
                    <a:lstStyle/>
                    <a:p>
                      <a:pPr algn="ctr" rtl="0">
                        <a:lnSpc>
                          <a:spcPct val="100000"/>
                        </a:lnSpc>
                      </a:pPr>
                      <a:r>
                        <a:rPr lang="ru-RU" sz="900" b="1" dirty="0">
                          <a:solidFill>
                            <a:srgbClr val="000000"/>
                          </a:solidFill>
                          <a:effectLst/>
                          <a:latin typeface="Times New Roman" panose="02020603050405020304" pitchFamily="18" charset="0"/>
                          <a:cs typeface="Times New Roman" panose="02020603050405020304" pitchFamily="18" charset="0"/>
                        </a:rPr>
                        <a:t>Значения показателей</a:t>
                      </a:r>
                    </a:p>
                  </a:txBody>
                  <a:tcPr marL="57857" marR="57857" marT="57857" marB="5785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72745">
                <a:tc vMerge="1">
                  <a:txBody>
                    <a:bodyPr/>
                    <a:lstStyle/>
                    <a:p>
                      <a:endParaRPr lang="ru-RU"/>
                    </a:p>
                  </a:txBody>
                  <a:tcPr/>
                </a:tc>
                <a:tc vMerge="1">
                  <a:txBody>
                    <a:bodyPr/>
                    <a:lstStyle/>
                    <a:p>
                      <a:endParaRPr lang="ru-RU"/>
                    </a:p>
                  </a:txBody>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2019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2020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2021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2022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2023</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 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2024</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2025</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 </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106383539"/>
              </p:ext>
            </p:extLst>
          </p:nvPr>
        </p:nvGraphicFramePr>
        <p:xfrm>
          <a:off x="107503" y="2620708"/>
          <a:ext cx="8828097" cy="3405176"/>
        </p:xfrm>
        <a:graphic>
          <a:graphicData uri="http://schemas.openxmlformats.org/drawingml/2006/table">
            <a:tbl>
              <a:tblPr/>
              <a:tblGrid>
                <a:gridCol w="4824537"/>
                <a:gridCol w="576064"/>
                <a:gridCol w="432048"/>
                <a:gridCol w="504056"/>
                <a:gridCol w="432048"/>
                <a:gridCol w="504056"/>
                <a:gridCol w="432048"/>
                <a:gridCol w="576064"/>
                <a:gridCol w="547176"/>
              </a:tblGrid>
              <a:tr h="248316">
                <a:tc gridSpan="9">
                  <a:txBody>
                    <a:bodyPr/>
                    <a:lstStyle/>
                    <a:p>
                      <a:pPr algn="ctr" rtl="0">
                        <a:lnSpc>
                          <a:spcPct val="100000"/>
                        </a:lnSpc>
                      </a:pPr>
                      <a:r>
                        <a:rPr lang="ru-RU" sz="1000" b="1" dirty="0" smtClean="0">
                          <a:solidFill>
                            <a:srgbClr val="000000"/>
                          </a:solidFill>
                          <a:effectLst/>
                          <a:latin typeface="Times New Roman" panose="02020603050405020304" pitchFamily="18" charset="0"/>
                          <a:cs typeface="Times New Roman" panose="02020603050405020304" pitchFamily="18" charset="0"/>
                        </a:rPr>
                        <a:t>Муниципальная </a:t>
                      </a:r>
                      <a:r>
                        <a:rPr lang="ru-RU" sz="1000" b="1" dirty="0">
                          <a:solidFill>
                            <a:srgbClr val="000000"/>
                          </a:solidFill>
                          <a:effectLst/>
                          <a:latin typeface="Times New Roman" panose="02020603050405020304" pitchFamily="18" charset="0"/>
                          <a:cs typeface="Times New Roman" panose="02020603050405020304" pitchFamily="18" charset="0"/>
                        </a:rPr>
                        <a:t>программа «Муниципальное управление</a:t>
                      </a:r>
                      <a:r>
                        <a:rPr lang="ru-RU" sz="1000" b="1" dirty="0" smtClean="0">
                          <a:solidFill>
                            <a:srgbClr val="000000"/>
                          </a:solidFill>
                          <a:effectLst/>
                          <a:latin typeface="Times New Roman" panose="02020603050405020304" pitchFamily="18" charset="0"/>
                          <a:cs typeface="Times New Roman" panose="02020603050405020304" pitchFamily="18" charset="0"/>
                        </a:rPr>
                        <a:t>»</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11020">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Удовлетворенность населения деятельностью органов местного само-управления городского округа </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процент</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549974">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Доля специалистов, прошедших обучение по программам дополнительного профессионального образования за счет средств бюджетов всех уровней, от общей численности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процент</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311020">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Доля муниципальных служащих, прошедших аттестацию в отчетном периоде, от общей численности муниципальных служащих, подлежащих аттестации</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процент</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549974">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Количество  просветительных мероприятий, направленных на повышение профессиональной деятельности работников  администрации городского округа «Вуктыл», отраслевых (функциональных) органов администрации городского округа «Вуктыл», являющихся юридическими лицами</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кол-во</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549974">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Количество мероприятий, направленных на повышение  эффективности и результативности работы отдела кадров и трудовых отношений администрации городского округа «Вуктыл», ответственных работников за кадровое делопроизводство отраслевых (функциональных) органов администрации городского округа «Вуктыл», являющихся юридическими лицами </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кол-во</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bl>
          </a:graphicData>
        </a:graphic>
      </p:graphicFrame>
      <p:graphicFrame>
        <p:nvGraphicFramePr>
          <p:cNvPr id="4" name="Диаграмма 3"/>
          <p:cNvGraphicFramePr/>
          <p:nvPr>
            <p:extLst>
              <p:ext uri="{D42A27DB-BD31-4B8C-83A1-F6EECF244321}">
                <p14:modId xmlns:p14="http://schemas.microsoft.com/office/powerpoint/2010/main" val="3239302720"/>
              </p:ext>
            </p:extLst>
          </p:nvPr>
        </p:nvGraphicFramePr>
        <p:xfrm>
          <a:off x="4607944" y="5895926"/>
          <a:ext cx="4308552" cy="979996"/>
        </p:xfrm>
        <a:graphic>
          <a:graphicData uri="http://schemas.openxmlformats.org/drawingml/2006/chart">
            <c:chart xmlns:c="http://schemas.openxmlformats.org/drawingml/2006/chart" xmlns:r="http://schemas.openxmlformats.org/officeDocument/2006/relationships" r:id="rId3"/>
          </a:graphicData>
        </a:graphic>
      </p:graphicFrame>
      <p:sp>
        <p:nvSpPr>
          <p:cNvPr id="14"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5"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107504" y="15098"/>
            <a:ext cx="8928992"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726618648"/>
              </p:ext>
            </p:extLst>
          </p:nvPr>
        </p:nvGraphicFramePr>
        <p:xfrm>
          <a:off x="107503" y="1124745"/>
          <a:ext cx="8928993" cy="5400598"/>
        </p:xfrm>
        <a:graphic>
          <a:graphicData uri="http://schemas.openxmlformats.org/drawingml/2006/table">
            <a:tbl>
              <a:tblPr firstRow="1" bandRow="1">
                <a:tableStyleId>{5C22544A-7EE6-4342-B048-85BDC9FD1C3A}</a:tableStyleId>
              </a:tblPr>
              <a:tblGrid>
                <a:gridCol w="5486025"/>
                <a:gridCol w="1244204"/>
                <a:gridCol w="1171015"/>
                <a:gridCol w="1027749"/>
              </a:tblGrid>
              <a:tr h="281010">
                <a:tc>
                  <a:txBody>
                    <a:bodyPr/>
                    <a:lstStyle/>
                    <a:p>
                      <a:pPr algn="ct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2022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2023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2024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r>
              <a:tr h="605412">
                <a:tc>
                  <a:txBody>
                    <a:bodyPr/>
                    <a:lstStyle/>
                    <a:p>
                      <a:pPr algn="just" fontAlgn="ctr"/>
                      <a:r>
                        <a:rPr lang="ru-RU" sz="1200" b="1" i="0" u="none" strike="noStrike">
                          <a:solidFill>
                            <a:srgbClr val="000000"/>
                          </a:solidFill>
                          <a:effectLst/>
                          <a:latin typeface="Times New Roman"/>
                        </a:rPr>
                        <a:t>Муниципальная программа городского округа «Вуктыл» «Развитие строительства и жилищно-коммунального комплекса, энергосбережение и повышение энергоэффективности»</a:t>
                      </a:r>
                    </a:p>
                  </a:txBody>
                  <a:tcPr marL="9525" marR="9525" marT="9525" marB="0" anchor="ctr"/>
                </a:tc>
                <a:tc>
                  <a:txBody>
                    <a:bodyPr/>
                    <a:lstStyle/>
                    <a:p>
                      <a:pPr algn="ctr" fontAlgn="ctr"/>
                      <a:r>
                        <a:rPr lang="ru-RU" sz="1200" b="1" i="0" u="none" strike="noStrike">
                          <a:solidFill>
                            <a:srgbClr val="000000"/>
                          </a:solidFill>
                          <a:effectLst/>
                          <a:latin typeface="Times New Roman"/>
                        </a:rPr>
                        <a:t>51 919 403,67</a:t>
                      </a:r>
                    </a:p>
                  </a:txBody>
                  <a:tcPr marL="9525" marR="9525" marT="9525" marB="0" anchor="ctr"/>
                </a:tc>
                <a:tc>
                  <a:txBody>
                    <a:bodyPr/>
                    <a:lstStyle/>
                    <a:p>
                      <a:pPr algn="ctr" fontAlgn="ctr"/>
                      <a:r>
                        <a:rPr lang="ru-RU" sz="1200" b="1" i="0" u="none" strike="noStrike">
                          <a:solidFill>
                            <a:srgbClr val="000000"/>
                          </a:solidFill>
                          <a:effectLst/>
                          <a:latin typeface="Times New Roman"/>
                        </a:rPr>
                        <a:t>45 521 182,55</a:t>
                      </a:r>
                    </a:p>
                  </a:txBody>
                  <a:tcPr marL="9525" marR="9525" marT="9525" marB="0" anchor="ctr"/>
                </a:tc>
                <a:tc>
                  <a:txBody>
                    <a:bodyPr/>
                    <a:lstStyle/>
                    <a:p>
                      <a:pPr algn="ctr" fontAlgn="ctr"/>
                      <a:r>
                        <a:rPr lang="ru-RU" sz="1200" b="1" i="0" u="none" strike="noStrike" dirty="0">
                          <a:solidFill>
                            <a:srgbClr val="000000"/>
                          </a:solidFill>
                          <a:effectLst/>
                          <a:latin typeface="Times New Roman"/>
                        </a:rPr>
                        <a:t>45 363 289,35</a:t>
                      </a:r>
                    </a:p>
                  </a:txBody>
                  <a:tcPr marL="9525" marR="9525" marT="9525" marB="0" anchor="ctr"/>
                </a:tc>
              </a:tr>
              <a:tr h="407052">
                <a:tc>
                  <a:txBody>
                    <a:bodyPr/>
                    <a:lstStyle/>
                    <a:p>
                      <a:pPr algn="just" fontAlgn="ctr"/>
                      <a:r>
                        <a:rPr lang="ru-RU" sz="1200" b="1" i="0" u="none" strike="noStrike">
                          <a:solidFill>
                            <a:srgbClr val="000000"/>
                          </a:solidFill>
                          <a:effectLst/>
                          <a:latin typeface="Times New Roman"/>
                        </a:rPr>
                        <a:t>Подпрограмма 1 «Содержание и развитие жилищно-коммунального и городского хозяйства»</a:t>
                      </a:r>
                    </a:p>
                  </a:txBody>
                  <a:tcPr marL="9525" marR="9525" marT="9525" marB="0" anchor="ctr"/>
                </a:tc>
                <a:tc>
                  <a:txBody>
                    <a:bodyPr/>
                    <a:lstStyle/>
                    <a:p>
                      <a:pPr algn="ctr" fontAlgn="ctr"/>
                      <a:r>
                        <a:rPr lang="ru-RU" sz="1200" b="1" i="0" u="none" strike="noStrike">
                          <a:solidFill>
                            <a:srgbClr val="000000"/>
                          </a:solidFill>
                          <a:effectLst/>
                          <a:latin typeface="Times New Roman"/>
                        </a:rPr>
                        <a:t>51 041 903,67</a:t>
                      </a:r>
                    </a:p>
                  </a:txBody>
                  <a:tcPr marL="9525" marR="9525" marT="9525" marB="0" anchor="ctr"/>
                </a:tc>
                <a:tc>
                  <a:txBody>
                    <a:bodyPr/>
                    <a:lstStyle/>
                    <a:p>
                      <a:pPr algn="ctr" fontAlgn="ctr"/>
                      <a:r>
                        <a:rPr lang="ru-RU" sz="1200" b="1" i="0" u="none" strike="noStrike">
                          <a:solidFill>
                            <a:srgbClr val="000000"/>
                          </a:solidFill>
                          <a:effectLst/>
                          <a:latin typeface="Times New Roman"/>
                        </a:rPr>
                        <a:t>44 653 682,55</a:t>
                      </a:r>
                    </a:p>
                  </a:txBody>
                  <a:tcPr marL="9525" marR="9525" marT="9525" marB="0" anchor="ctr"/>
                </a:tc>
                <a:tc>
                  <a:txBody>
                    <a:bodyPr/>
                    <a:lstStyle/>
                    <a:p>
                      <a:pPr algn="ctr" fontAlgn="ctr"/>
                      <a:r>
                        <a:rPr lang="ru-RU" sz="1200" b="1" i="0" u="none" strike="noStrike" dirty="0">
                          <a:solidFill>
                            <a:srgbClr val="000000"/>
                          </a:solidFill>
                          <a:effectLst/>
                          <a:latin typeface="Times New Roman"/>
                        </a:rPr>
                        <a:t>44 495 789,35</a:t>
                      </a:r>
                    </a:p>
                  </a:txBody>
                  <a:tcPr marL="9525" marR="9525" marT="9525" marB="0" anchor="ctr"/>
                </a:tc>
              </a:tr>
              <a:tr h="208692">
                <a:tc>
                  <a:txBody>
                    <a:bodyPr/>
                    <a:lstStyle/>
                    <a:p>
                      <a:pPr algn="just" fontAlgn="ctr"/>
                      <a:r>
                        <a:rPr lang="ru-RU" sz="1200" b="0" i="0" u="none" strike="noStrike">
                          <a:solidFill>
                            <a:srgbClr val="000000"/>
                          </a:solidFill>
                          <a:effectLst/>
                          <a:latin typeface="Times New Roman"/>
                        </a:rPr>
                        <a:t>Благоустройство территории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7 922 861,30</a:t>
                      </a:r>
                    </a:p>
                  </a:txBody>
                  <a:tcPr marL="9525" marR="9525" marT="9525" marB="0" anchor="ctr"/>
                </a:tc>
                <a:tc>
                  <a:txBody>
                    <a:bodyPr/>
                    <a:lstStyle/>
                    <a:p>
                      <a:pPr algn="ctr" fontAlgn="ctr"/>
                      <a:r>
                        <a:rPr lang="ru-RU" sz="1200" b="0" i="0" u="none" strike="noStrike">
                          <a:solidFill>
                            <a:srgbClr val="000000"/>
                          </a:solidFill>
                          <a:effectLst/>
                          <a:latin typeface="Times New Roman"/>
                        </a:rPr>
                        <a:t>5 465 942,20</a:t>
                      </a:r>
                    </a:p>
                  </a:txBody>
                  <a:tcPr marL="9525" marR="9525" marT="9525" marB="0" anchor="ctr"/>
                </a:tc>
                <a:tc>
                  <a:txBody>
                    <a:bodyPr/>
                    <a:lstStyle/>
                    <a:p>
                      <a:pPr algn="ctr" fontAlgn="ctr"/>
                      <a:r>
                        <a:rPr lang="ru-RU" sz="1200" b="0" i="0" u="none" strike="noStrike">
                          <a:solidFill>
                            <a:srgbClr val="000000"/>
                          </a:solidFill>
                          <a:effectLst/>
                          <a:latin typeface="Times New Roman"/>
                        </a:rPr>
                        <a:t>5 289 649,00</a:t>
                      </a:r>
                    </a:p>
                  </a:txBody>
                  <a:tcPr marL="9525" marR="9525" marT="9525" marB="0" anchor="ctr"/>
                </a:tc>
              </a:tr>
              <a:tr h="407052">
                <a:tc>
                  <a:txBody>
                    <a:bodyPr/>
                    <a:lstStyle/>
                    <a:p>
                      <a:pPr algn="just" fontAlgn="ctr"/>
                      <a:r>
                        <a:rPr lang="ru-RU" sz="1200" b="0" i="0" u="none" strike="noStrike">
                          <a:solidFill>
                            <a:srgbClr val="000000"/>
                          </a:solidFill>
                          <a:effectLst/>
                          <a:latin typeface="Times New Roman"/>
                        </a:rPr>
                        <a:t>Реализация социально-значимых проектов МО ГО «Вуктыл» в рамках проекта «Народный бюджет»</a:t>
                      </a:r>
                    </a:p>
                  </a:txBody>
                  <a:tcPr marL="9525" marR="9525" marT="9525" marB="0" anchor="ctr"/>
                </a:tc>
                <a:tc>
                  <a:txBody>
                    <a:bodyPr/>
                    <a:lstStyle/>
                    <a:p>
                      <a:pPr algn="ctr" fontAlgn="ctr"/>
                      <a:r>
                        <a:rPr lang="ru-RU" sz="1200" b="0" i="0" u="none" strike="noStrike">
                          <a:solidFill>
                            <a:srgbClr val="000000"/>
                          </a:solidFill>
                          <a:effectLst/>
                          <a:latin typeface="Times New Roman"/>
                        </a:rPr>
                        <a:t>663 782,25</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290705">
                <a:tc>
                  <a:txBody>
                    <a:bodyPr/>
                    <a:lstStyle/>
                    <a:p>
                      <a:pPr algn="just" fontAlgn="ctr"/>
                      <a:r>
                        <a:rPr lang="ru-RU" sz="1200" b="0" i="0" u="none" strike="noStrike">
                          <a:solidFill>
                            <a:srgbClr val="000000"/>
                          </a:solidFill>
                          <a:effectLst/>
                          <a:latin typeface="Times New Roman"/>
                        </a:rPr>
                        <a:t>Обеспечение деятельности муниципального бюджетного учреждения «Локомотив»</a:t>
                      </a:r>
                    </a:p>
                  </a:txBody>
                  <a:tcPr marL="9525" marR="9525" marT="9525" marB="0" anchor="ctr"/>
                </a:tc>
                <a:tc>
                  <a:txBody>
                    <a:bodyPr/>
                    <a:lstStyle/>
                    <a:p>
                      <a:pPr algn="ctr" fontAlgn="ctr"/>
                      <a:r>
                        <a:rPr lang="ru-RU" sz="1200" b="0" i="0" u="none" strike="noStrike">
                          <a:solidFill>
                            <a:srgbClr val="000000"/>
                          </a:solidFill>
                          <a:effectLst/>
                          <a:latin typeface="Times New Roman"/>
                        </a:rPr>
                        <a:t>41 344 616,12</a:t>
                      </a:r>
                    </a:p>
                  </a:txBody>
                  <a:tcPr marL="9525" marR="9525" marT="9525" marB="0" anchor="ctr"/>
                </a:tc>
                <a:tc>
                  <a:txBody>
                    <a:bodyPr/>
                    <a:lstStyle/>
                    <a:p>
                      <a:pPr algn="ctr" fontAlgn="ctr"/>
                      <a:r>
                        <a:rPr lang="ru-RU" sz="1200" b="0" i="0" u="none" strike="noStrike">
                          <a:solidFill>
                            <a:srgbClr val="000000"/>
                          </a:solidFill>
                          <a:effectLst/>
                          <a:latin typeface="Times New Roman"/>
                        </a:rPr>
                        <a:t>38 547 740,35</a:t>
                      </a:r>
                    </a:p>
                  </a:txBody>
                  <a:tcPr marL="9525" marR="9525" marT="9525" marB="0" anchor="ctr"/>
                </a:tc>
                <a:tc>
                  <a:txBody>
                    <a:bodyPr/>
                    <a:lstStyle/>
                    <a:p>
                      <a:pPr algn="ctr" fontAlgn="ctr"/>
                      <a:r>
                        <a:rPr lang="ru-RU" sz="1200" b="0" i="0" u="none" strike="noStrike">
                          <a:solidFill>
                            <a:srgbClr val="000000"/>
                          </a:solidFill>
                          <a:effectLst/>
                          <a:latin typeface="Times New Roman"/>
                        </a:rPr>
                        <a:t>38 596 140,35</a:t>
                      </a:r>
                    </a:p>
                  </a:txBody>
                  <a:tcPr marL="9525" marR="9525" marT="9525" marB="0" anchor="ctr"/>
                </a:tc>
              </a:tr>
              <a:tr h="407052">
                <a:tc>
                  <a:txBody>
                    <a:bodyPr/>
                    <a:lstStyle/>
                    <a:p>
                      <a:pPr algn="just" fontAlgn="ctr"/>
                      <a:r>
                        <a:rPr lang="ru-RU" sz="1200" b="0" i="0" u="none" strike="noStrike">
                          <a:solidFill>
                            <a:srgbClr val="000000"/>
                          </a:solidFill>
                          <a:effectLst/>
                          <a:latin typeface="Times New Roman"/>
                        </a:rPr>
                        <a:t>Укрепление материально-технической базы муниципального бюджетного учреждения «Локомотив»</a:t>
                      </a:r>
                    </a:p>
                  </a:txBody>
                  <a:tcPr marL="9525" marR="9525" marT="9525" marB="0" anchor="ctr"/>
                </a:tc>
                <a:tc>
                  <a:txBody>
                    <a:bodyPr/>
                    <a:lstStyle/>
                    <a:p>
                      <a:pPr algn="ctr" fontAlgn="ctr"/>
                      <a:r>
                        <a:rPr lang="ru-RU" sz="1200" b="0" i="0" u="none" strike="noStrike">
                          <a:solidFill>
                            <a:srgbClr val="000000"/>
                          </a:solidFill>
                          <a:effectLst/>
                          <a:latin typeface="Times New Roman"/>
                        </a:rPr>
                        <a:t>302 444,00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803772">
                <a:tc>
                  <a:txBody>
                    <a:bodyPr/>
                    <a:lstStyle/>
                    <a:p>
                      <a:pPr algn="just" fontAlgn="ctr"/>
                      <a:r>
                        <a:rPr lang="ru-RU" sz="1200" b="0" i="0" u="none" strike="noStrike">
                          <a:solidFill>
                            <a:srgbClr val="000000"/>
                          </a:solidFill>
                          <a:effectLst/>
                          <a:latin typeface="Times New Roman"/>
                        </a:rPr>
                        <a:t>Капитальный ремонт (ремонт) объектов коммунального хозяйства и инженерной инфраструктуры, в том числе сетей электро-, тепло-, водоснабжения, водоотведения, ливневой и дренажной канализации (в том числе ремонт и восстановление колодцев, решеток ливневой канализации)</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r>
              <a:tr h="722915">
                <a:tc>
                  <a:txBody>
                    <a:bodyPr/>
                    <a:lstStyle/>
                    <a:p>
                      <a:pPr algn="just" fontAlgn="ctr"/>
                      <a:r>
                        <a:rPr lang="ru-RU" sz="1200" b="0" i="0" u="none" strike="noStrike">
                          <a:solidFill>
                            <a:srgbClr val="000000"/>
                          </a:solidFill>
                          <a:effectLst/>
                          <a:latin typeface="Times New Roman"/>
                        </a:rPr>
                        <a:t>Оснащение объектов муниципальной собственности приборами учета энергетических ресурсов</a:t>
                      </a:r>
                    </a:p>
                  </a:txBody>
                  <a:tcPr marL="9525" marR="9525" marT="9525" marB="0" anchor="ctr"/>
                </a:tc>
                <a:tc>
                  <a:txBody>
                    <a:bodyPr/>
                    <a:lstStyle/>
                    <a:p>
                      <a:pPr algn="ctr" fontAlgn="ctr"/>
                      <a:r>
                        <a:rPr lang="ru-RU" sz="1200" b="0" i="0" u="none" strike="noStrike">
                          <a:solidFill>
                            <a:srgbClr val="000000"/>
                          </a:solidFill>
                          <a:effectLst/>
                          <a:latin typeface="Times New Roman"/>
                        </a:rPr>
                        <a:t>308 200,00</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c>
                  <a:txBody>
                    <a:bodyPr/>
                    <a:lstStyle/>
                    <a:p>
                      <a:pPr algn="ctr" fontAlgn="ctr"/>
                      <a:r>
                        <a:rPr lang="ru-RU" sz="1200" b="0" i="0" u="none" strike="noStrike">
                          <a:solidFill>
                            <a:srgbClr val="000000"/>
                          </a:solidFill>
                          <a:effectLst/>
                          <a:latin typeface="Times New Roman"/>
                        </a:rPr>
                        <a:t>110 000,00</a:t>
                      </a:r>
                    </a:p>
                  </a:txBody>
                  <a:tcPr marL="9525" marR="9525" marT="9525" marB="0" anchor="ctr"/>
                </a:tc>
              </a:tr>
              <a:tr h="407052">
                <a:tc>
                  <a:txBody>
                    <a:bodyPr/>
                    <a:lstStyle/>
                    <a:p>
                      <a:pPr algn="just" fontAlgn="ctr"/>
                      <a:r>
                        <a:rPr lang="ru-RU" sz="1200" b="1" i="0" u="none" strike="noStrike">
                          <a:solidFill>
                            <a:srgbClr val="000000"/>
                          </a:solidFill>
                          <a:effectLst/>
                          <a:latin typeface="Times New Roman"/>
                        </a:rPr>
                        <a:t>Подпрограмма 2 «Строительство, реконструкция объектов социальной и коммунальной сферы»</a:t>
                      </a:r>
                    </a:p>
                  </a:txBody>
                  <a:tcPr marL="9525" marR="9525" marT="9525" marB="0" anchor="ctr"/>
                </a:tc>
                <a:tc>
                  <a:txBody>
                    <a:bodyPr/>
                    <a:lstStyle/>
                    <a:p>
                      <a:pPr algn="ctr" fontAlgn="ctr"/>
                      <a:r>
                        <a:rPr lang="ru-RU" sz="1200" b="1" i="0" u="none" strike="noStrike">
                          <a:solidFill>
                            <a:srgbClr val="000000"/>
                          </a:solidFill>
                          <a:effectLst/>
                          <a:latin typeface="Times New Roman"/>
                        </a:rPr>
                        <a:t>877 500,00</a:t>
                      </a:r>
                    </a:p>
                  </a:txBody>
                  <a:tcPr marL="9525" marR="9525" marT="9525" marB="0" anchor="ctr"/>
                </a:tc>
                <a:tc>
                  <a:txBody>
                    <a:bodyPr/>
                    <a:lstStyle/>
                    <a:p>
                      <a:pPr algn="ctr" fontAlgn="ctr"/>
                      <a:r>
                        <a:rPr lang="ru-RU" sz="1200" b="1" i="0" u="none" strike="noStrike">
                          <a:solidFill>
                            <a:srgbClr val="000000"/>
                          </a:solidFill>
                          <a:effectLst/>
                          <a:latin typeface="Times New Roman"/>
                        </a:rPr>
                        <a:t>867 500,00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867 500,00</a:t>
                      </a:r>
                    </a:p>
                  </a:txBody>
                  <a:tcPr marL="9525" marR="9525" marT="9525" marB="0" anchor="ctr"/>
                </a:tc>
              </a:tr>
              <a:tr h="605412">
                <a:tc>
                  <a:txBody>
                    <a:bodyPr/>
                    <a:lstStyle/>
                    <a:p>
                      <a:pPr algn="just" fontAlgn="ctr"/>
                      <a:r>
                        <a:rPr lang="ru-RU" sz="1200" b="0" i="0" u="none" strike="noStrike">
                          <a:solidFill>
                            <a:srgbClr val="000000"/>
                          </a:solidFill>
                          <a:effectLst/>
                          <a:latin typeface="Times New Roman"/>
                        </a:rPr>
                        <a:t>Оборудование жилых домов внутридомовым (внутриквартирным) оборудованием, разработка проектно-сметной документации, в том числе получение технических условий</a:t>
                      </a:r>
                    </a:p>
                  </a:txBody>
                  <a:tcPr marL="9525" marR="9525" marT="9525" marB="0" anchor="ctr"/>
                </a:tc>
                <a:tc>
                  <a:txBody>
                    <a:bodyPr/>
                    <a:lstStyle/>
                    <a:p>
                      <a:pPr algn="ctr" fontAlgn="ctr"/>
                      <a:r>
                        <a:rPr lang="ru-RU" sz="1200" b="0" i="0" u="none" strike="noStrike">
                          <a:solidFill>
                            <a:srgbClr val="000000"/>
                          </a:solidFill>
                          <a:effectLst/>
                          <a:latin typeface="Times New Roman"/>
                        </a:rPr>
                        <a:t>817 500,00</a:t>
                      </a:r>
                    </a:p>
                  </a:txBody>
                  <a:tcPr marL="9525" marR="9525" marT="9525" marB="0" anchor="ctr"/>
                </a:tc>
                <a:tc>
                  <a:txBody>
                    <a:bodyPr/>
                    <a:lstStyle/>
                    <a:p>
                      <a:pPr algn="ctr" fontAlgn="ctr"/>
                      <a:r>
                        <a:rPr lang="ru-RU" sz="1200" b="0" i="0" u="none" strike="noStrike">
                          <a:solidFill>
                            <a:srgbClr val="000000"/>
                          </a:solidFill>
                          <a:effectLst/>
                          <a:latin typeface="Times New Roman"/>
                        </a:rPr>
                        <a:t>817 500,00</a:t>
                      </a:r>
                    </a:p>
                  </a:txBody>
                  <a:tcPr marL="9525" marR="9525" marT="9525" marB="0" anchor="ctr"/>
                </a:tc>
                <a:tc>
                  <a:txBody>
                    <a:bodyPr/>
                    <a:lstStyle/>
                    <a:p>
                      <a:pPr algn="ctr" fontAlgn="ctr"/>
                      <a:r>
                        <a:rPr lang="ru-RU" sz="1200" b="0" i="0" u="none" strike="noStrike">
                          <a:solidFill>
                            <a:srgbClr val="000000"/>
                          </a:solidFill>
                          <a:effectLst/>
                          <a:latin typeface="Times New Roman"/>
                        </a:rPr>
                        <a:t>817 500,00</a:t>
                      </a:r>
                    </a:p>
                  </a:txBody>
                  <a:tcPr marL="9525" marR="9525" marT="9525" marB="0" anchor="ctr"/>
                </a:tc>
              </a:tr>
              <a:tr h="254472">
                <a:tc>
                  <a:txBody>
                    <a:bodyPr/>
                    <a:lstStyle/>
                    <a:p>
                      <a:pPr algn="just" fontAlgn="ctr"/>
                      <a:r>
                        <a:rPr lang="ru-RU" sz="1200" b="0" i="0" u="none" strike="noStrike" dirty="0">
                          <a:solidFill>
                            <a:srgbClr val="000000"/>
                          </a:solidFill>
                          <a:effectLst/>
                          <a:latin typeface="Times New Roman"/>
                        </a:rPr>
                        <a:t>Актуализация схем теплоснабжения, водоснабжения и водоотведения</a:t>
                      </a:r>
                    </a:p>
                  </a:txBody>
                  <a:tcPr marL="9525" marR="9525" marT="9525" marB="0" anchor="ctr"/>
                </a:tc>
                <a:tc>
                  <a:txBody>
                    <a:bodyPr/>
                    <a:lstStyle/>
                    <a:p>
                      <a:pPr algn="ctr" fontAlgn="ctr"/>
                      <a:r>
                        <a:rPr lang="ru-RU" sz="1200" b="0" i="0" u="none" strike="noStrike">
                          <a:solidFill>
                            <a:srgbClr val="000000"/>
                          </a:solidFill>
                          <a:effectLst/>
                          <a:latin typeface="Times New Roman"/>
                        </a:rPr>
                        <a:t>60 000,00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50 000,00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CustomShape 1"/>
          <p:cNvSpPr/>
          <p:nvPr/>
        </p:nvSpPr>
        <p:spPr>
          <a:xfrm>
            <a:off x="34296" y="1119320"/>
            <a:ext cx="9143640" cy="1877632"/>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Повышение качества и надежности предоставления жилищно-коммунальных и бытовых услуг, стимулирование энергосбережения и повышения энергетической эффективности, активизация процессов строительства и обновления коммунальной инфраструктуры в городском округе «Вуктыл</a:t>
            </a:r>
            <a:r>
              <a:rPr lang="ru-RU" sz="1400" b="1" dirty="0" smtClean="0">
                <a:latin typeface="Times New Roman" panose="02020603050405020304" pitchFamily="18" charset="0"/>
                <a:cs typeface="Times New Roman" panose="02020603050405020304" pitchFamily="18" charset="0"/>
              </a:rPr>
              <a:t>».</a:t>
            </a:r>
          </a:p>
          <a:p>
            <a:pPr algn="just">
              <a:lnSpc>
                <a:spcPct val="100000"/>
              </a:lnSpc>
            </a:pPr>
            <a:r>
              <a:rPr lang="ru-RU" sz="1400" b="1" strike="noStrike" spc="-1" dirty="0" smtClean="0">
                <a:solidFill>
                  <a:srgbClr val="FF0000"/>
                </a:solidFill>
                <a:latin typeface="Times New Roman" panose="02020603050405020304" pitchFamily="18" charset="0"/>
                <a:ea typeface="Microsoft YaHei"/>
                <a:cs typeface="Times New Roman" panose="02020603050405020304" pitchFamily="18" charset="0"/>
              </a:rPr>
              <a:t>Задачи </a:t>
            </a: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муниципальной программы</a:t>
            </a:r>
            <a:r>
              <a:rPr lang="ru-RU" sz="1400" b="1" strike="noStrike" spc="-1" dirty="0">
                <a:solidFill>
                  <a:srgbClr val="FFFF00"/>
                </a:solidFill>
                <a:latin typeface="Times New Roman" panose="02020603050405020304" pitchFamily="18" charset="0"/>
                <a:ea typeface="Microsoft YaHei"/>
                <a:cs typeface="Times New Roman" panose="02020603050405020304" pitchFamily="18" charset="0"/>
              </a:rPr>
              <a:t>:</a:t>
            </a:r>
            <a:endParaRPr lang="ru-RU" sz="1400" b="1" strike="noStrike" spc="-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1. Повышение качества и надежности предоставления жилищно-коммунальных и бытовых услуг.</a:t>
            </a:r>
          </a:p>
          <a:p>
            <a:r>
              <a:rPr lang="ru-RU" sz="1400" b="1" dirty="0">
                <a:latin typeface="Times New Roman" panose="02020603050405020304" pitchFamily="18" charset="0"/>
                <a:cs typeface="Times New Roman" panose="02020603050405020304" pitchFamily="18" charset="0"/>
              </a:rPr>
              <a:t>2. Создание комфортных условий гражданам, проживающим на селе, создание условий для активизации процессов обновления коммунальной </a:t>
            </a:r>
            <a:r>
              <a:rPr lang="ru-RU" sz="1400" b="1" dirty="0" smtClean="0">
                <a:latin typeface="Times New Roman" panose="02020603050405020304" pitchFamily="18" charset="0"/>
                <a:cs typeface="Times New Roman" panose="02020603050405020304" pitchFamily="18" charset="0"/>
              </a:rPr>
              <a:t>инфраструктуры.</a:t>
            </a:r>
            <a:endParaRPr lang="ru-RU" sz="1400" b="1" strike="noStrike" spc="-1" dirty="0">
              <a:latin typeface="Times New Roman" panose="02020603050405020304" pitchFamily="18" charset="0"/>
              <a:cs typeface="Times New Roman" panose="02020603050405020304" pitchFamily="18" charset="0"/>
            </a:endParaRPr>
          </a:p>
        </p:txBody>
      </p:sp>
      <p:sp>
        <p:nvSpPr>
          <p:cNvPr id="624" name="CustomShape 2"/>
          <p:cNvSpPr/>
          <p:nvPr/>
        </p:nvSpPr>
        <p:spPr>
          <a:xfrm>
            <a:off x="1860480" y="2939512"/>
            <a:ext cx="469080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программы</a:t>
            </a:r>
            <a:endParaRPr lang="ru-RU" sz="14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627" name="Table 4"/>
          <p:cNvGraphicFramePr/>
          <p:nvPr>
            <p:extLst>
              <p:ext uri="{D42A27DB-BD31-4B8C-83A1-F6EECF244321}">
                <p14:modId xmlns:p14="http://schemas.microsoft.com/office/powerpoint/2010/main" val="940121127"/>
              </p:ext>
            </p:extLst>
          </p:nvPr>
        </p:nvGraphicFramePr>
        <p:xfrm>
          <a:off x="396000" y="3245872"/>
          <a:ext cx="8352001" cy="1596240"/>
        </p:xfrm>
        <a:graphic>
          <a:graphicData uri="http://schemas.openxmlformats.org/drawingml/2006/table">
            <a:tbl>
              <a:tblPr/>
              <a:tblGrid>
                <a:gridCol w="3311904"/>
                <a:gridCol w="826901"/>
                <a:gridCol w="665242"/>
                <a:gridCol w="591325"/>
                <a:gridCol w="521535"/>
                <a:gridCol w="640856"/>
                <a:gridCol w="640856"/>
                <a:gridCol w="640856"/>
                <a:gridCol w="512526"/>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err="1">
                          <a:latin typeface="Times New Roman" panose="02020603050405020304" pitchFamily="18" charset="0"/>
                          <a:cs typeface="Times New Roman" panose="02020603050405020304" pitchFamily="18" charset="0"/>
                        </a:rPr>
                        <a:t>ед.из</a:t>
                      </a:r>
                      <a:r>
                        <a:rPr lang="ru-RU" sz="1200" b="1"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2019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2020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2021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2022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2023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a:effectLst/>
                          <a:latin typeface="Times New Roman"/>
                          <a:ea typeface="Times New Roman"/>
                        </a:rPr>
                        <a:t>2024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2025 год</a:t>
                      </a:r>
                    </a:p>
                  </a:txBody>
                  <a:tcPr marL="47625" marR="47625"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r>
              <a:tr h="432360">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«Развитие строительства и жилищно-коммунального комплекса, </a:t>
                      </a:r>
                      <a:endParaRPr lang="ru-RU" sz="1200" b="1" strike="noStrike" spc="-1" dirty="0" smtClean="0">
                        <a:latin typeface="Times New Roman" panose="02020603050405020304" pitchFamily="18" charset="0"/>
                        <a:cs typeface="Times New Roman" panose="02020603050405020304" pitchFamily="18" charset="0"/>
                      </a:endParaRPr>
                    </a:p>
                    <a:p>
                      <a:pPr algn="ctr"/>
                      <a:r>
                        <a:rPr lang="ru-RU" sz="1200" b="1" strike="noStrike" spc="-1" dirty="0" smtClean="0">
                          <a:latin typeface="Times New Roman" panose="02020603050405020304" pitchFamily="18" charset="0"/>
                          <a:cs typeface="Times New Roman" panose="02020603050405020304" pitchFamily="18" charset="0"/>
                        </a:rPr>
                        <a:t>энергосбережение </a:t>
                      </a:r>
                      <a:r>
                        <a:rPr lang="ru-RU" sz="1200" b="1" strike="noStrike" spc="-1" dirty="0">
                          <a:latin typeface="Times New Roman" panose="02020603050405020304" pitchFamily="18" charset="0"/>
                          <a:cs typeface="Times New Roman" panose="02020603050405020304" pitchFamily="18" charset="0"/>
                        </a:rPr>
                        <a:t>и повышение </a:t>
                      </a:r>
                      <a:r>
                        <a:rPr lang="ru-RU" sz="1200" b="1" strike="noStrike" spc="-1" dirty="0" err="1">
                          <a:latin typeface="Times New Roman" panose="02020603050405020304" pitchFamily="18" charset="0"/>
                          <a:cs typeface="Times New Roman" panose="02020603050405020304" pitchFamily="18" charset="0"/>
                        </a:rPr>
                        <a:t>энергоэффективности</a:t>
                      </a:r>
                      <a:r>
                        <a:rPr lang="ru-RU" sz="1200" b="1"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263160">
                <a:tc>
                  <a:txBody>
                    <a:bodyPr/>
                    <a:lstStyle/>
                    <a:p>
                      <a:pPr algn="ctr">
                        <a:spcAft>
                          <a:spcPts val="0"/>
                        </a:spcAft>
                      </a:pPr>
                      <a:r>
                        <a:rPr lang="ru-RU" sz="1200" dirty="0">
                          <a:effectLst/>
                          <a:latin typeface="Times New Roman"/>
                          <a:ea typeface="Times New Roman"/>
                        </a:rPr>
                        <a:t>Доля тепловых сетей, нуждающихся в замене</a:t>
                      </a: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32,7</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26,59</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10,4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8,4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6,4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4,4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2,4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r>
              <a:tr h="432360">
                <a:tc>
                  <a:txBody>
                    <a:bodyPr/>
                    <a:lstStyle/>
                    <a:p>
                      <a:pPr algn="ctr">
                        <a:spcAft>
                          <a:spcPts val="0"/>
                        </a:spcAft>
                      </a:pPr>
                      <a:r>
                        <a:rPr lang="ru-RU" sz="1200" dirty="0">
                          <a:effectLst/>
                          <a:latin typeface="Times New Roman"/>
                          <a:ea typeface="Times New Roman"/>
                        </a:rPr>
                        <a:t>Доля уличных водопроводных сетей, нуждающихся в замене</a:t>
                      </a: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3,8</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4,8</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3,26</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2,9</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2,54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2,18</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dirty="0">
                          <a:effectLst/>
                          <a:latin typeface="Times New Roman"/>
                          <a:ea typeface="Times New Roman"/>
                        </a:rPr>
                        <a:t>1,82</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r>
            </a:tbl>
          </a:graphicData>
        </a:graphic>
      </p:graphicFrame>
      <p:sp>
        <p:nvSpPr>
          <p:cNvPr id="8"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a:t>
            </a:r>
            <a:endParaRPr lang="ru-RU" sz="2000" b="0" strike="noStrike" spc="-1" dirty="0">
              <a:latin typeface="Arial"/>
            </a:endParaRPr>
          </a:p>
        </p:txBody>
      </p:sp>
      <p:sp>
        <p:nvSpPr>
          <p:cNvPr id="7" name="TextShape 3"/>
          <p:cNvSpPr txBox="1"/>
          <p:nvPr/>
        </p:nvSpPr>
        <p:spPr>
          <a:xfrm>
            <a:off x="899592" y="5229200"/>
            <a:ext cx="3096344" cy="1152128"/>
          </a:xfrm>
          <a:prstGeom prst="rect">
            <a:avLst/>
          </a:prstGeom>
          <a:noFill/>
          <a:ln>
            <a:noFill/>
          </a:ln>
        </p:spPr>
        <p:txBody>
          <a:bodyPr lIns="90000" tIns="45000" rIns="90000" bIns="45000"/>
          <a:lstStyle/>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1084587192"/>
              </p:ext>
            </p:extLst>
          </p:nvPr>
        </p:nvGraphicFramePr>
        <p:xfrm>
          <a:off x="4264936" y="4977160"/>
          <a:ext cx="4416152" cy="188084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Shape 4"/>
          <p:cNvSpPr txBox="1"/>
          <p:nvPr/>
        </p:nvSpPr>
        <p:spPr>
          <a:xfrm>
            <a:off x="1115616" y="4712384"/>
            <a:ext cx="6264696" cy="288032"/>
          </a:xfrm>
          <a:prstGeom prst="rect">
            <a:avLst/>
          </a:prstGeom>
          <a:noFill/>
          <a:ln>
            <a:noFill/>
          </a:ln>
        </p:spPr>
        <p:txBody>
          <a:bodyPr lIns="90000" tIns="45000" rIns="90000" bIns="45000"/>
          <a:lstStyle/>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Доля расходов на реализацию </a:t>
            </a:r>
            <a:r>
              <a:rPr lang="ru-RU" sz="1200" b="1" strike="noStrike" spc="-1" dirty="0" smtClean="0">
                <a:solidFill>
                  <a:srgbClr val="C00000"/>
                </a:solidFill>
                <a:latin typeface="Times New Roman" panose="02020603050405020304" pitchFamily="18" charset="0"/>
                <a:ea typeface="DejaVu Sans"/>
                <a:cs typeface="Times New Roman" panose="02020603050405020304" pitchFamily="18" charset="0"/>
              </a:rPr>
              <a:t>программы в </a:t>
            </a: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расходах бюджета,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113377507"/>
              </p:ext>
            </p:extLst>
          </p:nvPr>
        </p:nvGraphicFramePr>
        <p:xfrm>
          <a:off x="1763688" y="5157192"/>
          <a:ext cx="5400600" cy="1584176"/>
        </p:xfrm>
        <a:graphic>
          <a:graphicData uri="http://schemas.openxmlformats.org/drawingml/2006/chart">
            <c:chart xmlns:c="http://schemas.openxmlformats.org/drawingml/2006/chart" xmlns:r="http://schemas.openxmlformats.org/officeDocument/2006/relationships" r:id="rId3"/>
          </a:graphicData>
        </a:graphic>
      </p:graphicFrame>
      <p:sp>
        <p:nvSpPr>
          <p:cNvPr id="11" name="Заголовок 1"/>
          <p:cNvSpPr txBox="1">
            <a:spLocks/>
          </p:cNvSpPr>
          <p:nvPr/>
        </p:nvSpPr>
        <p:spPr>
          <a:xfrm>
            <a:off x="0" y="3852"/>
            <a:ext cx="9144000" cy="688844"/>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8" name="Table 2"/>
          <p:cNvGraphicFramePr/>
          <p:nvPr>
            <p:extLst>
              <p:ext uri="{D42A27DB-BD31-4B8C-83A1-F6EECF244321}">
                <p14:modId xmlns:p14="http://schemas.microsoft.com/office/powerpoint/2010/main" val="2995176803"/>
              </p:ext>
            </p:extLst>
          </p:nvPr>
        </p:nvGraphicFramePr>
        <p:xfrm>
          <a:off x="107504" y="836713"/>
          <a:ext cx="8928992" cy="3655695"/>
        </p:xfrm>
        <a:graphic>
          <a:graphicData uri="http://schemas.openxmlformats.org/drawingml/2006/table">
            <a:tbl>
              <a:tblPr/>
              <a:tblGrid>
                <a:gridCol w="6120680"/>
                <a:gridCol w="936104"/>
                <a:gridCol w="936104"/>
                <a:gridCol w="936104"/>
              </a:tblGrid>
              <a:tr h="224655">
                <a:tc>
                  <a:txBody>
                    <a:bodyPr/>
                    <a:lstStyle/>
                    <a:p>
                      <a:pPr algn="ct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2022 год</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2023 год</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2024 год</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r>
              <a:tr h="313538">
                <a:tc>
                  <a:txBody>
                    <a:bodyPr/>
                    <a:lstStyle/>
                    <a:p>
                      <a:pPr algn="just" fontAlgn="ctr"/>
                      <a:r>
                        <a:rPr lang="ru-RU" sz="1200" b="1" i="0" u="none" strike="noStrike">
                          <a:solidFill>
                            <a:srgbClr val="000000"/>
                          </a:solidFill>
                          <a:effectLst/>
                          <a:latin typeface="Times New Roman"/>
                        </a:rPr>
                        <a:t>Муниципальная программа городского округа «Вуктыл» «Управление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14 602 045,79</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15 491 775,44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dirty="0">
                          <a:solidFill>
                            <a:srgbClr val="000000"/>
                          </a:solidFill>
                          <a:effectLst/>
                          <a:latin typeface="Times New Roman"/>
                        </a:rPr>
                        <a:t>14 041 098,79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160748">
                <a:tc>
                  <a:txBody>
                    <a:bodyPr/>
                    <a:lstStyle/>
                    <a:p>
                      <a:pPr algn="just" fontAlgn="ctr"/>
                      <a:r>
                        <a:rPr lang="ru-RU" sz="1200" b="1" i="0" u="none" strike="noStrike">
                          <a:solidFill>
                            <a:srgbClr val="000000"/>
                          </a:solidFill>
                          <a:effectLst/>
                          <a:latin typeface="Times New Roman"/>
                        </a:rPr>
                        <a:t>Подпрограмма 1 «Развитие структуры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2 290 969,93</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1 673 187,89</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dirty="0">
                          <a:solidFill>
                            <a:srgbClr val="000000"/>
                          </a:solidFill>
                          <a:effectLst/>
                          <a:latin typeface="Times New Roman"/>
                        </a:rPr>
                        <a:t>222 511,24</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60748">
                <a:tc>
                  <a:txBody>
                    <a:bodyPr/>
                    <a:lstStyle/>
                    <a:p>
                      <a:pPr algn="just" fontAlgn="ctr"/>
                      <a:r>
                        <a:rPr lang="ru-RU" sz="1200" b="0" i="0" u="none" strike="noStrike">
                          <a:solidFill>
                            <a:srgbClr val="000000"/>
                          </a:solidFill>
                          <a:effectLst/>
                          <a:latin typeface="Times New Roman"/>
                        </a:rPr>
                        <a:t>Проведение инвентаризации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112 507,00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37 900,00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466328">
                <a:tc>
                  <a:txBody>
                    <a:bodyPr/>
                    <a:lstStyle/>
                    <a:p>
                      <a:pPr algn="just" fontAlgn="ctr"/>
                      <a:r>
                        <a:rPr lang="ru-RU" sz="1200" b="0" i="0" u="none" strike="noStrike">
                          <a:solidFill>
                            <a:srgbClr val="000000"/>
                          </a:solidFill>
                          <a:effectLst/>
                          <a:latin typeface="Times New Roman"/>
                        </a:rPr>
                        <a:t>Организация постановки на кадастровый учет объектов недвижимого имущества и земельных участков, находящихся в муниципальной собственности, в том числе выявленных бесхозяйных</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172 511,24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120 646,32</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172 511,24</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60748">
                <a:tc>
                  <a:txBody>
                    <a:bodyPr/>
                    <a:lstStyle/>
                    <a:p>
                      <a:pPr algn="just" fontAlgn="ctr"/>
                      <a:r>
                        <a:rPr lang="ru-RU" sz="1200" b="0" i="0" u="none" strike="noStrike">
                          <a:solidFill>
                            <a:srgbClr val="000000"/>
                          </a:solidFill>
                          <a:effectLst/>
                          <a:latin typeface="Times New Roman"/>
                        </a:rPr>
                        <a:t>Проведение приватизации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313538">
                <a:tc>
                  <a:txBody>
                    <a:bodyPr/>
                    <a:lstStyle/>
                    <a:p>
                      <a:pPr algn="just" fontAlgn="ctr"/>
                      <a:r>
                        <a:rPr lang="ru-RU" sz="1200" b="0" i="0" u="none" strike="noStrike">
                          <a:solidFill>
                            <a:srgbClr val="000000"/>
                          </a:solidFill>
                          <a:effectLst/>
                          <a:latin typeface="Times New Roman"/>
                        </a:rPr>
                        <a:t>Приобретение имущества (основных средств, материальных запасов), в муниципальную собственность</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34 747,88</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60748">
                <a:tc>
                  <a:txBody>
                    <a:bodyPr/>
                    <a:lstStyle/>
                    <a:p>
                      <a:pPr algn="just" fontAlgn="ctr"/>
                      <a:r>
                        <a:rPr lang="ru-RU" sz="1200" b="0" i="0" u="none" strike="noStrike">
                          <a:solidFill>
                            <a:srgbClr val="000000"/>
                          </a:solidFill>
                          <a:effectLst/>
                          <a:latin typeface="Times New Roman"/>
                        </a:rPr>
                        <a:t>Комплексные кадастровые работы</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993 703,81</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864 641,57</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160748">
                <a:tc>
                  <a:txBody>
                    <a:bodyPr/>
                    <a:lstStyle/>
                    <a:p>
                      <a:pPr algn="just" fontAlgn="ctr"/>
                      <a:r>
                        <a:rPr lang="ru-RU" sz="1200" b="0" i="0" u="none" strike="noStrike">
                          <a:solidFill>
                            <a:srgbClr val="000000"/>
                          </a:solidFill>
                          <a:effectLst/>
                          <a:latin typeface="Times New Roman"/>
                        </a:rPr>
                        <a:t>Организация работ по разработке проектов межевания территории кадастровых кварталов для обеспечения проведения комплексных кадастровых работ</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927 500,00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600 000,00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60748">
                <a:tc>
                  <a:txBody>
                    <a:bodyPr/>
                    <a:lstStyle/>
                    <a:p>
                      <a:pPr algn="just" fontAlgn="ctr"/>
                      <a:r>
                        <a:rPr lang="ru-RU" sz="1200" b="1" i="0" u="none" strike="noStrike">
                          <a:solidFill>
                            <a:srgbClr val="000000"/>
                          </a:solidFill>
                          <a:effectLst/>
                          <a:latin typeface="Times New Roman"/>
                        </a:rPr>
                        <a:t>Подпрограмма 2 «Использование и распоряжение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12 311 075,86</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13 818 587,55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1" i="0" u="none" strike="noStrike" dirty="0">
                          <a:solidFill>
                            <a:srgbClr val="000000"/>
                          </a:solidFill>
                          <a:effectLst/>
                          <a:latin typeface="Times New Roman"/>
                        </a:rPr>
                        <a:t>13 818 587,55</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r h="186718">
                <a:tc>
                  <a:txBody>
                    <a:bodyPr/>
                    <a:lstStyle/>
                    <a:p>
                      <a:pPr algn="just" fontAlgn="ctr"/>
                      <a:r>
                        <a:rPr lang="ru-RU" sz="1200" b="0" i="0" u="none" strike="noStrike">
                          <a:solidFill>
                            <a:srgbClr val="000000"/>
                          </a:solidFill>
                          <a:effectLst/>
                          <a:latin typeface="Times New Roman"/>
                        </a:rPr>
                        <a:t>Содержание объектов муниципальной собственности, в том числе не переданных пользователям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11 232 575,86</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13 818 587,55</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13 818 587,55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r>
              <a:tr h="313538">
                <a:tc>
                  <a:txBody>
                    <a:bodyPr/>
                    <a:lstStyle/>
                    <a:p>
                      <a:pPr algn="just" fontAlgn="ctr"/>
                      <a:r>
                        <a:rPr lang="ru-RU" sz="1200" b="0" i="0" u="none" strike="noStrike" dirty="0">
                          <a:solidFill>
                            <a:srgbClr val="000000"/>
                          </a:solidFill>
                          <a:effectLst/>
                          <a:latin typeface="Times New Roman"/>
                        </a:rPr>
                        <a:t>Проведение мероприятий по капитальному и текущему ремонту объектов недвижимого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1 078 500,00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
          <p:cNvPicPr/>
          <p:nvPr/>
        </p:nvPicPr>
        <p:blipFill>
          <a:blip r:embed="rId3"/>
          <a:stretch/>
        </p:blipFill>
        <p:spPr>
          <a:xfrm>
            <a:off x="0" y="0"/>
            <a:ext cx="9143640" cy="907560"/>
          </a:xfrm>
          <a:prstGeom prst="rect">
            <a:avLst/>
          </a:prstGeom>
          <a:ln>
            <a:noFill/>
          </a:ln>
        </p:spPr>
      </p:pic>
      <p:pic>
        <p:nvPicPr>
          <p:cNvPr id="147" name="Picture 2"/>
          <p:cNvPicPr/>
          <p:nvPr/>
        </p:nvPicPr>
        <p:blipFill>
          <a:blip r:embed="rId4"/>
          <a:stretch/>
        </p:blipFill>
        <p:spPr>
          <a:xfrm>
            <a:off x="249120" y="353880"/>
            <a:ext cx="8546760" cy="536040"/>
          </a:xfrm>
          <a:prstGeom prst="rect">
            <a:avLst/>
          </a:prstGeom>
          <a:ln>
            <a:noFill/>
          </a:ln>
        </p:spPr>
      </p:pic>
      <p:pic>
        <p:nvPicPr>
          <p:cNvPr id="148" name="Picture 3"/>
          <p:cNvPicPr/>
          <p:nvPr/>
        </p:nvPicPr>
        <p:blipFill>
          <a:blip r:embed="rId5"/>
          <a:stretch/>
        </p:blipFill>
        <p:spPr>
          <a:xfrm>
            <a:off x="3048120" y="1163520"/>
            <a:ext cx="3047760" cy="4382640"/>
          </a:xfrm>
          <a:prstGeom prst="rect">
            <a:avLst/>
          </a:prstGeom>
          <a:ln>
            <a:noFill/>
          </a:ln>
        </p:spPr>
      </p:pic>
      <p:pic>
        <p:nvPicPr>
          <p:cNvPr id="149" name="Picture 4"/>
          <p:cNvPicPr/>
          <p:nvPr/>
        </p:nvPicPr>
        <p:blipFill>
          <a:blip r:embed="rId6"/>
          <a:stretch/>
        </p:blipFill>
        <p:spPr>
          <a:xfrm>
            <a:off x="33480" y="1498680"/>
            <a:ext cx="2895120" cy="1290240"/>
          </a:xfrm>
          <a:prstGeom prst="rect">
            <a:avLst/>
          </a:prstGeom>
          <a:ln>
            <a:noFill/>
          </a:ln>
        </p:spPr>
      </p:pic>
      <p:pic>
        <p:nvPicPr>
          <p:cNvPr id="150" name="Picture 5"/>
          <p:cNvPicPr/>
          <p:nvPr/>
        </p:nvPicPr>
        <p:blipFill>
          <a:blip r:embed="rId6"/>
          <a:stretch/>
        </p:blipFill>
        <p:spPr>
          <a:xfrm>
            <a:off x="6219720" y="1526880"/>
            <a:ext cx="2895120" cy="1290240"/>
          </a:xfrm>
          <a:prstGeom prst="rect">
            <a:avLst/>
          </a:prstGeom>
          <a:ln>
            <a:noFill/>
          </a:ln>
        </p:spPr>
      </p:pic>
      <p:sp>
        <p:nvSpPr>
          <p:cNvPr id="151" name="CustomShape 1"/>
          <p:cNvSpPr/>
          <p:nvPr/>
        </p:nvSpPr>
        <p:spPr>
          <a:xfrm>
            <a:off x="250920" y="1728720"/>
            <a:ext cx="24490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a:solidFill>
                  <a:srgbClr val="000000"/>
                </a:solidFill>
                <a:latin typeface="Arial"/>
                <a:ea typeface="Microsoft YaHei"/>
              </a:rPr>
              <a:t>     </a:t>
            </a:r>
            <a:r>
              <a:rPr lang="ru-RU" sz="1800" b="1" strike="noStrike" spc="-1">
                <a:solidFill>
                  <a:srgbClr val="7030A0"/>
                </a:solidFill>
                <a:latin typeface="Arial"/>
                <a:ea typeface="Microsoft YaHei"/>
              </a:rPr>
              <a:t>ПРОФИЦИТ = </a:t>
            </a:r>
            <a:r>
              <a:rPr lang="ru-RU" sz="1800" b="1" strike="noStrike" spc="-1">
                <a:solidFill>
                  <a:srgbClr val="000000"/>
                </a:solidFill>
                <a:latin typeface="Arial"/>
                <a:ea typeface="Microsoft YaHei"/>
              </a:rPr>
              <a:t>Доходы </a:t>
            </a:r>
            <a:r>
              <a:rPr lang="ru-RU" sz="1800" b="1" strike="noStrike" spc="-1">
                <a:solidFill>
                  <a:srgbClr val="7030A0"/>
                </a:solidFill>
                <a:latin typeface="Arial"/>
                <a:ea typeface="Microsoft YaHei"/>
              </a:rPr>
              <a:t>&gt;</a:t>
            </a:r>
            <a:r>
              <a:rPr lang="ru-RU" sz="1800" b="1" strike="noStrike" spc="-1">
                <a:solidFill>
                  <a:srgbClr val="000000"/>
                </a:solidFill>
                <a:latin typeface="Arial"/>
                <a:ea typeface="Microsoft YaHei"/>
              </a:rPr>
              <a:t> Расходы </a:t>
            </a:r>
            <a:endParaRPr lang="ru-RU" sz="1800" b="0" strike="noStrike" spc="-1">
              <a:latin typeface="Arial"/>
            </a:endParaRPr>
          </a:p>
        </p:txBody>
      </p:sp>
      <p:sp>
        <p:nvSpPr>
          <p:cNvPr id="152" name="CustomShape 2"/>
          <p:cNvSpPr/>
          <p:nvPr/>
        </p:nvSpPr>
        <p:spPr>
          <a:xfrm>
            <a:off x="6414840" y="1728720"/>
            <a:ext cx="25048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dirty="0">
                <a:solidFill>
                  <a:srgbClr val="000000"/>
                </a:solidFill>
                <a:latin typeface="Arial"/>
                <a:ea typeface="Microsoft YaHei"/>
              </a:rPr>
              <a:t>        </a:t>
            </a:r>
            <a:r>
              <a:rPr lang="ru-RU" sz="1800" b="1" strike="noStrike" spc="-1" dirty="0">
                <a:solidFill>
                  <a:srgbClr val="7030A0"/>
                </a:solidFill>
                <a:latin typeface="Arial"/>
                <a:ea typeface="Microsoft YaHei"/>
              </a:rPr>
              <a:t>ДЕФИЦИТ =</a:t>
            </a:r>
            <a:r>
              <a:rPr lang="ru-RU" sz="1800" b="1" strike="noStrike" spc="-1" dirty="0">
                <a:solidFill>
                  <a:srgbClr val="000000"/>
                </a:solidFill>
                <a:latin typeface="Arial"/>
                <a:ea typeface="Microsoft YaHei"/>
              </a:rPr>
              <a:t> </a:t>
            </a:r>
            <a:endParaRPr lang="ru-RU" sz="1800" b="0" strike="noStrike" spc="-1" dirty="0">
              <a:latin typeface="Arial"/>
            </a:endParaRPr>
          </a:p>
          <a:p>
            <a:pPr>
              <a:lnSpc>
                <a:spcPct val="100000"/>
              </a:lnSpc>
            </a:pPr>
            <a:r>
              <a:rPr lang="ru-RU" sz="1800" b="1" strike="noStrike" spc="-1" dirty="0">
                <a:solidFill>
                  <a:srgbClr val="000000"/>
                </a:solidFill>
                <a:latin typeface="Arial"/>
                <a:ea typeface="Microsoft YaHei"/>
              </a:rPr>
              <a:t>Доходы </a:t>
            </a:r>
            <a:r>
              <a:rPr lang="ru-RU" sz="1800" b="1" strike="noStrike" spc="-1" dirty="0">
                <a:solidFill>
                  <a:srgbClr val="7030A0"/>
                </a:solidFill>
                <a:latin typeface="Arial"/>
                <a:ea typeface="Microsoft YaHei"/>
              </a:rPr>
              <a:t>&lt;</a:t>
            </a:r>
            <a:r>
              <a:rPr lang="ru-RU" sz="1800" b="1" strike="noStrike" spc="-1" dirty="0">
                <a:solidFill>
                  <a:srgbClr val="000000"/>
                </a:solidFill>
                <a:latin typeface="Arial"/>
                <a:ea typeface="Microsoft YaHei"/>
              </a:rPr>
              <a:t> Расходы </a:t>
            </a:r>
            <a:endParaRPr lang="ru-RU" sz="1800" b="0" strike="noStrike" spc="-1" dirty="0">
              <a:latin typeface="Arial"/>
            </a:endParaRPr>
          </a:p>
        </p:txBody>
      </p:sp>
      <p:sp>
        <p:nvSpPr>
          <p:cNvPr id="153" name="CustomShape 3"/>
          <p:cNvSpPr/>
          <p:nvPr/>
        </p:nvSpPr>
        <p:spPr>
          <a:xfrm>
            <a:off x="5957640" y="2817120"/>
            <a:ext cx="3157200" cy="4040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0" strike="noStrike" spc="-1" dirty="0">
                <a:solidFill>
                  <a:srgbClr val="000000"/>
                </a:solidFill>
                <a:latin typeface="Arial"/>
                <a:ea typeface="Microsoft YaHei"/>
              </a:rPr>
              <a:t> </a:t>
            </a:r>
            <a:r>
              <a:rPr lang="ru-RU" sz="1400" b="0" strike="noStrike" spc="-1" dirty="0" smtClean="0">
                <a:solidFill>
                  <a:srgbClr val="000000"/>
                </a:solidFill>
                <a:latin typeface="Arial"/>
                <a:ea typeface="Microsoft YaHei"/>
              </a:rPr>
              <a:t>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92.1. Бюджетного кодекса РФ: </a:t>
            </a:r>
            <a:endParaRPr lang="ru-RU" sz="11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Дефицит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местного бюджета </a:t>
            </a:r>
            <a:r>
              <a:rPr lang="ru-RU" sz="1100" b="1" strike="noStrike" spc="-1" dirty="0">
                <a:solidFill>
                  <a:srgbClr val="C00000"/>
                </a:solidFill>
                <a:latin typeface="Times New Roman" panose="02020603050405020304" pitchFamily="18" charset="0"/>
                <a:ea typeface="Microsoft YaHei"/>
                <a:cs typeface="Times New Roman" panose="02020603050405020304" pitchFamily="18" charset="0"/>
              </a:rPr>
              <a:t>не должен превышать </a:t>
            </a:r>
            <a:r>
              <a:rPr lang="ru-RU" sz="1100" b="1" strike="noStrike" spc="-1" dirty="0" smtClean="0">
                <a:solidFill>
                  <a:srgbClr val="C00000"/>
                </a:solidFill>
                <a:latin typeface="Times New Roman" panose="02020603050405020304" pitchFamily="18" charset="0"/>
                <a:ea typeface="Microsoft YaHei"/>
                <a:cs typeface="Times New Roman" panose="02020603050405020304" pitchFamily="18" charset="0"/>
              </a:rPr>
              <a:t>10 </a:t>
            </a:r>
            <a:r>
              <a:rPr lang="ru-RU" sz="1100" b="1" strike="noStrike" spc="-1" dirty="0">
                <a:solidFill>
                  <a:srgbClr val="C00000"/>
                </a:solidFill>
                <a:latin typeface="Times New Roman" panose="02020603050405020304" pitchFamily="18" charset="0"/>
                <a:ea typeface="Microsoft YaHei"/>
                <a:cs typeface="Times New Roman" panose="02020603050405020304" pitchFamily="18" charset="0"/>
              </a:rPr>
              <a:t>%</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годового объема доходов местного бюджета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без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учета утвержденного объема безвозмездных поступлений и (или) поступлений налоговых доходов по дополнительным нормативам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отчислений. В</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случае утверждения муниципальным правовым актом представительного органа муниципального образования о бюджете в составе источников финансирования дефицита местного бюджета поступлений от продажи акций и иных форм участия в капитале, находящихся в собственности муниципального образования, и (или) снижения остатков средств на счетах по учету средств местного бюджета дефицит местного бюджета </a:t>
            </a:r>
            <a:r>
              <a:rPr lang="ru-RU" sz="1100" b="1" spc="-1" dirty="0">
                <a:solidFill>
                  <a:srgbClr val="FF0000"/>
                </a:solidFill>
                <a:latin typeface="Times New Roman" panose="02020603050405020304" pitchFamily="18" charset="0"/>
                <a:ea typeface="Microsoft YaHei"/>
                <a:cs typeface="Times New Roman" panose="02020603050405020304" pitchFamily="18" charset="0"/>
              </a:rPr>
              <a:t>может превысить ограничения</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 установленные настоящим пунктом, в пределах суммы указанных поступлений и снижения остатков </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средств. </a:t>
            </a:r>
            <a:r>
              <a:rPr lang="ru-RU" sz="1200" b="1" spc="-1" dirty="0">
                <a:solidFill>
                  <a:srgbClr val="000000"/>
                </a:solidFill>
                <a:latin typeface="Times New Roman" panose="02020603050405020304" pitchFamily="18" charset="0"/>
                <a:ea typeface="Microsoft YaHei"/>
                <a:cs typeface="Times New Roman" panose="02020603050405020304" pitchFamily="18" charset="0"/>
              </a:rPr>
              <a:t>на счетах по учету средств местного бюджета</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200" b="1" spc="-1" dirty="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endParaRPr lang="ru-RU" sz="1400" b="0" strike="noStrike" spc="-1" dirty="0">
              <a:latin typeface="Arial"/>
            </a:endParaRPr>
          </a:p>
        </p:txBody>
      </p:sp>
      <p:pic>
        <p:nvPicPr>
          <p:cNvPr id="157" name="Picture 12"/>
          <p:cNvPicPr/>
          <p:nvPr/>
        </p:nvPicPr>
        <p:blipFill>
          <a:blip r:embed="rId7"/>
          <a:stretch/>
        </p:blipFill>
        <p:spPr>
          <a:xfrm>
            <a:off x="120600" y="3398760"/>
            <a:ext cx="5616360" cy="821880"/>
          </a:xfrm>
          <a:prstGeom prst="rect">
            <a:avLst/>
          </a:prstGeom>
          <a:ln>
            <a:noFill/>
          </a:ln>
        </p:spPr>
      </p:pic>
      <p:sp>
        <p:nvSpPr>
          <p:cNvPr id="158" name="CustomShape 6"/>
          <p:cNvSpPr/>
          <p:nvPr/>
        </p:nvSpPr>
        <p:spPr>
          <a:xfrm>
            <a:off x="642960" y="3549600"/>
            <a:ext cx="457164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7030A0"/>
                </a:solidFill>
                <a:latin typeface="Arial"/>
                <a:ea typeface="Microsoft YaHei"/>
              </a:rPr>
              <a:t>Дефицит бюджета муниципального образования</a:t>
            </a:r>
            <a:endParaRPr lang="ru-RU" sz="1400" b="0" strike="noStrike" spc="-1">
              <a:latin typeface="Arial"/>
            </a:endParaRPr>
          </a:p>
          <a:p>
            <a:pPr algn="ctr">
              <a:lnSpc>
                <a:spcPct val="100000"/>
              </a:lnSpc>
            </a:pPr>
            <a:r>
              <a:rPr lang="ru-RU" sz="1400" b="1" strike="noStrike" spc="-1">
                <a:solidFill>
                  <a:srgbClr val="7030A0"/>
                </a:solidFill>
                <a:latin typeface="Arial"/>
                <a:ea typeface="Microsoft YaHei"/>
              </a:rPr>
              <a:t>городского округа «Вуктыл» </a:t>
            </a:r>
            <a:endParaRPr lang="ru-RU" sz="1400" b="0" strike="noStrike" spc="-1">
              <a:latin typeface="Arial"/>
            </a:endParaRPr>
          </a:p>
        </p:txBody>
      </p:sp>
      <p:pic>
        <p:nvPicPr>
          <p:cNvPr id="159" name="Picture 14"/>
          <p:cNvPicPr/>
          <p:nvPr/>
        </p:nvPicPr>
        <p:blipFill>
          <a:blip r:embed="rId8"/>
          <a:stretch/>
        </p:blipFill>
        <p:spPr>
          <a:xfrm>
            <a:off x="1925640" y="4334040"/>
            <a:ext cx="4103280" cy="585360"/>
          </a:xfrm>
          <a:prstGeom prst="rect">
            <a:avLst/>
          </a:prstGeom>
          <a:ln>
            <a:noFill/>
          </a:ln>
        </p:spPr>
      </p:pic>
      <p:pic>
        <p:nvPicPr>
          <p:cNvPr id="160" name="Picture 15"/>
          <p:cNvPicPr/>
          <p:nvPr/>
        </p:nvPicPr>
        <p:blipFill>
          <a:blip r:embed="rId9"/>
          <a:stretch/>
        </p:blipFill>
        <p:spPr>
          <a:xfrm>
            <a:off x="1925640" y="5241960"/>
            <a:ext cx="3627000" cy="585360"/>
          </a:xfrm>
          <a:prstGeom prst="rect">
            <a:avLst/>
          </a:prstGeom>
          <a:ln>
            <a:noFill/>
          </a:ln>
        </p:spPr>
      </p:pic>
      <p:pic>
        <p:nvPicPr>
          <p:cNvPr id="161" name="Picture 16"/>
          <p:cNvPicPr/>
          <p:nvPr/>
        </p:nvPicPr>
        <p:blipFill>
          <a:blip r:embed="rId10"/>
          <a:stretch/>
        </p:blipFill>
        <p:spPr>
          <a:xfrm>
            <a:off x="1925640" y="6168960"/>
            <a:ext cx="3646080" cy="585360"/>
          </a:xfrm>
          <a:prstGeom prst="rect">
            <a:avLst/>
          </a:prstGeom>
          <a:ln>
            <a:noFill/>
          </a:ln>
        </p:spPr>
      </p:pic>
      <p:pic>
        <p:nvPicPr>
          <p:cNvPr id="162" name="Picture 18"/>
          <p:cNvPicPr/>
          <p:nvPr/>
        </p:nvPicPr>
        <p:blipFill>
          <a:blip r:embed="rId11"/>
          <a:stretch/>
        </p:blipFill>
        <p:spPr>
          <a:xfrm>
            <a:off x="378000" y="4194000"/>
            <a:ext cx="1401480" cy="950400"/>
          </a:xfrm>
          <a:prstGeom prst="rect">
            <a:avLst/>
          </a:prstGeom>
          <a:ln>
            <a:noFill/>
          </a:ln>
        </p:spPr>
      </p:pic>
      <p:sp>
        <p:nvSpPr>
          <p:cNvPr id="163" name="CustomShape 7"/>
          <p:cNvSpPr/>
          <p:nvPr/>
        </p:nvSpPr>
        <p:spPr>
          <a:xfrm>
            <a:off x="620640" y="4348080"/>
            <a:ext cx="910800" cy="591840"/>
          </a:xfrm>
          <a:prstGeom prst="rect">
            <a:avLst/>
          </a:prstGeom>
          <a:noFill/>
          <a:ln>
            <a:noFill/>
          </a:ln>
        </p:spPr>
        <p:style>
          <a:lnRef idx="0">
            <a:scrgbClr r="0" g="0" b="0"/>
          </a:lnRef>
          <a:fillRef idx="0">
            <a:scrgbClr r="0" g="0" b="0"/>
          </a:fillRef>
          <a:effectRef idx="0">
            <a:scrgbClr r="0" g="0" b="0"/>
          </a:effectRef>
          <a:fontRef idx="minor"/>
        </p:style>
      </p:sp>
      <p:pic>
        <p:nvPicPr>
          <p:cNvPr id="164" name="Picture 21"/>
          <p:cNvPicPr/>
          <p:nvPr/>
        </p:nvPicPr>
        <p:blipFill>
          <a:blip r:embed="rId12"/>
          <a:stretch/>
        </p:blipFill>
        <p:spPr>
          <a:xfrm>
            <a:off x="401760" y="5016600"/>
            <a:ext cx="1401480" cy="950400"/>
          </a:xfrm>
          <a:prstGeom prst="rect">
            <a:avLst/>
          </a:prstGeom>
          <a:ln>
            <a:noFill/>
          </a:ln>
        </p:spPr>
      </p:pic>
      <p:sp>
        <p:nvSpPr>
          <p:cNvPr id="165" name="CustomShape 8"/>
          <p:cNvSpPr/>
          <p:nvPr/>
        </p:nvSpPr>
        <p:spPr>
          <a:xfrm>
            <a:off x="649440" y="5170320"/>
            <a:ext cx="909360" cy="590040"/>
          </a:xfrm>
          <a:prstGeom prst="rect">
            <a:avLst/>
          </a:prstGeom>
          <a:noFill/>
          <a:ln>
            <a:noFill/>
          </a:ln>
        </p:spPr>
        <p:style>
          <a:lnRef idx="0">
            <a:scrgbClr r="0" g="0" b="0"/>
          </a:lnRef>
          <a:fillRef idx="0">
            <a:scrgbClr r="0" g="0" b="0"/>
          </a:fillRef>
          <a:effectRef idx="0">
            <a:scrgbClr r="0" g="0" b="0"/>
          </a:effectRef>
          <a:fontRef idx="minor"/>
        </p:style>
      </p:sp>
      <p:pic>
        <p:nvPicPr>
          <p:cNvPr id="166" name="Picture 24"/>
          <p:cNvPicPr/>
          <p:nvPr/>
        </p:nvPicPr>
        <p:blipFill>
          <a:blip r:embed="rId13"/>
          <a:stretch/>
        </p:blipFill>
        <p:spPr>
          <a:xfrm>
            <a:off x="401760" y="5857920"/>
            <a:ext cx="1401480" cy="950400"/>
          </a:xfrm>
          <a:prstGeom prst="rect">
            <a:avLst/>
          </a:prstGeom>
          <a:ln>
            <a:noFill/>
          </a:ln>
        </p:spPr>
      </p:pic>
      <p:sp>
        <p:nvSpPr>
          <p:cNvPr id="167" name="CustomShape 9"/>
          <p:cNvSpPr/>
          <p:nvPr/>
        </p:nvSpPr>
        <p:spPr>
          <a:xfrm>
            <a:off x="649440" y="6013440"/>
            <a:ext cx="909360" cy="590040"/>
          </a:xfrm>
          <a:prstGeom prst="rect">
            <a:avLst/>
          </a:prstGeom>
          <a:noFill/>
          <a:ln>
            <a:noFill/>
          </a:ln>
        </p:spPr>
        <p:style>
          <a:lnRef idx="0">
            <a:scrgbClr r="0" g="0" b="0"/>
          </a:lnRef>
          <a:fillRef idx="0">
            <a:scrgbClr r="0" g="0" b="0"/>
          </a:fillRef>
          <a:effectRef idx="0">
            <a:scrgbClr r="0" g="0" b="0"/>
          </a:effectRef>
          <a:fontRef idx="minor"/>
        </p:style>
      </p:sp>
      <p:sp>
        <p:nvSpPr>
          <p:cNvPr id="168" name="CustomShape 10"/>
          <p:cNvSpPr/>
          <p:nvPr/>
        </p:nvSpPr>
        <p:spPr>
          <a:xfrm>
            <a:off x="2123728" y="4389480"/>
            <a:ext cx="3972152"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smtClean="0">
                <a:solidFill>
                  <a:srgbClr val="7030A0"/>
                </a:solidFill>
                <a:latin typeface="Arial"/>
                <a:ea typeface="Microsoft YaHei"/>
              </a:rPr>
              <a:t>2022 </a:t>
            </a:r>
            <a:r>
              <a:rPr lang="ru-RU" b="1" spc="-1" dirty="0">
                <a:solidFill>
                  <a:srgbClr val="7030A0"/>
                </a:solidFill>
                <a:latin typeface="Arial"/>
                <a:ea typeface="Microsoft YaHei"/>
              </a:rPr>
              <a:t>год – </a:t>
            </a:r>
            <a:r>
              <a:rPr lang="ru-RU" b="1" spc="-1" dirty="0" smtClean="0">
                <a:solidFill>
                  <a:srgbClr val="7030A0"/>
                </a:solidFill>
                <a:latin typeface="Arial"/>
                <a:ea typeface="Microsoft YaHei"/>
              </a:rPr>
              <a:t>50,0 тыс</a:t>
            </a:r>
            <a:r>
              <a:rPr lang="ru-RU" b="1" spc="-1" dirty="0">
                <a:solidFill>
                  <a:srgbClr val="7030A0"/>
                </a:solidFill>
                <a:latin typeface="Arial"/>
                <a:ea typeface="Microsoft YaHei"/>
              </a:rPr>
              <a:t>. руб</a:t>
            </a:r>
            <a:r>
              <a:rPr lang="ru-RU" spc="-1" dirty="0">
                <a:solidFill>
                  <a:srgbClr val="7030A0"/>
                </a:solidFill>
                <a:latin typeface="Arial"/>
                <a:ea typeface="Microsoft YaHei"/>
              </a:rPr>
              <a:t>.</a:t>
            </a:r>
            <a:endParaRPr lang="ru-RU" spc="-1" dirty="0">
              <a:solidFill>
                <a:prstClr val="black"/>
              </a:solidFill>
              <a:latin typeface="Arial"/>
            </a:endParaRPr>
          </a:p>
        </p:txBody>
      </p:sp>
      <p:sp>
        <p:nvSpPr>
          <p:cNvPr id="169" name="CustomShape 11"/>
          <p:cNvSpPr/>
          <p:nvPr/>
        </p:nvSpPr>
        <p:spPr>
          <a:xfrm>
            <a:off x="2268360" y="5307120"/>
            <a:ext cx="323028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smtClean="0">
                <a:solidFill>
                  <a:srgbClr val="7030A0"/>
                </a:solidFill>
                <a:latin typeface="Arial"/>
                <a:ea typeface="Microsoft YaHei"/>
              </a:rPr>
              <a:t>2023 </a:t>
            </a:r>
            <a:r>
              <a:rPr lang="ru-RU" b="1" spc="-1" dirty="0">
                <a:solidFill>
                  <a:srgbClr val="7030A0"/>
                </a:solidFill>
                <a:latin typeface="Arial"/>
                <a:ea typeface="Microsoft YaHei"/>
              </a:rPr>
              <a:t>год – </a:t>
            </a:r>
            <a:r>
              <a:rPr lang="ru-RU" b="1" spc="-1" dirty="0" smtClean="0">
                <a:solidFill>
                  <a:srgbClr val="7030A0"/>
                </a:solidFill>
                <a:latin typeface="Arial"/>
                <a:ea typeface="Microsoft YaHei"/>
              </a:rPr>
              <a:t>50,0 </a:t>
            </a:r>
            <a:r>
              <a:rPr lang="ru-RU" b="1" spc="-1" dirty="0">
                <a:solidFill>
                  <a:srgbClr val="7030A0"/>
                </a:solidFill>
                <a:latin typeface="Arial"/>
                <a:ea typeface="Microsoft YaHei"/>
              </a:rPr>
              <a:t>тыс. руб.</a:t>
            </a:r>
            <a:endParaRPr lang="ru-RU" b="1" spc="-1" dirty="0">
              <a:solidFill>
                <a:prstClr val="black"/>
              </a:solidFill>
              <a:latin typeface="Arial"/>
            </a:endParaRPr>
          </a:p>
        </p:txBody>
      </p:sp>
      <p:sp>
        <p:nvSpPr>
          <p:cNvPr id="170" name="CustomShape 12"/>
          <p:cNvSpPr/>
          <p:nvPr/>
        </p:nvSpPr>
        <p:spPr>
          <a:xfrm>
            <a:off x="2338560" y="6237160"/>
            <a:ext cx="309060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smtClean="0">
                <a:solidFill>
                  <a:srgbClr val="7030A0"/>
                </a:solidFill>
                <a:latin typeface="Arial"/>
                <a:ea typeface="Microsoft YaHei"/>
              </a:rPr>
              <a:t>2024 </a:t>
            </a:r>
            <a:r>
              <a:rPr lang="ru-RU" b="1" spc="-1" dirty="0">
                <a:solidFill>
                  <a:srgbClr val="7030A0"/>
                </a:solidFill>
                <a:latin typeface="Arial"/>
                <a:ea typeface="Microsoft YaHei"/>
              </a:rPr>
              <a:t>год – </a:t>
            </a:r>
            <a:r>
              <a:rPr lang="ru-RU" b="1" spc="-1" dirty="0" smtClean="0">
                <a:solidFill>
                  <a:srgbClr val="7030A0"/>
                </a:solidFill>
                <a:latin typeface="Arial"/>
                <a:ea typeface="Microsoft YaHei"/>
              </a:rPr>
              <a:t>50,0 </a:t>
            </a:r>
            <a:r>
              <a:rPr lang="ru-RU" b="1" spc="-1" dirty="0">
                <a:solidFill>
                  <a:srgbClr val="7030A0"/>
                </a:solidFill>
                <a:latin typeface="Arial"/>
                <a:ea typeface="Microsoft YaHei"/>
              </a:rPr>
              <a:t>тыс</a:t>
            </a:r>
            <a:r>
              <a:rPr lang="ru-RU" b="1" spc="-1" dirty="0" smtClean="0">
                <a:solidFill>
                  <a:srgbClr val="7030A0"/>
                </a:solidFill>
                <a:latin typeface="Arial"/>
                <a:ea typeface="Microsoft YaHei"/>
              </a:rPr>
              <a:t>. руб</a:t>
            </a:r>
            <a:r>
              <a:rPr lang="ru-RU" b="1" spc="-1" dirty="0">
                <a:solidFill>
                  <a:srgbClr val="7030A0"/>
                </a:solidFill>
                <a:latin typeface="Arial"/>
                <a:ea typeface="Microsoft YaHei"/>
              </a:rPr>
              <a:t>.</a:t>
            </a:r>
            <a:endParaRPr lang="ru-RU" b="1" spc="-1" dirty="0">
              <a:solidFill>
                <a:prstClr val="black"/>
              </a:solidFill>
              <a:latin typeface="Arial"/>
            </a:endParaRPr>
          </a:p>
        </p:txBody>
      </p:sp>
      <p:sp>
        <p:nvSpPr>
          <p:cNvPr id="171" name="CustomShape 13"/>
          <p:cNvSpPr/>
          <p:nvPr/>
        </p:nvSpPr>
        <p:spPr>
          <a:xfrm>
            <a:off x="538720" y="43480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 0,03%</a:t>
            </a:r>
            <a:endParaRPr lang="ru-RU" sz="2800" b="0" strike="noStrike" spc="-1" dirty="0">
              <a:latin typeface="Arial"/>
            </a:endParaRPr>
          </a:p>
        </p:txBody>
      </p:sp>
      <p:sp>
        <p:nvSpPr>
          <p:cNvPr id="172" name="CustomShape 14"/>
          <p:cNvSpPr/>
          <p:nvPr/>
        </p:nvSpPr>
        <p:spPr>
          <a:xfrm>
            <a:off x="649440" y="52102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0,03%</a:t>
            </a:r>
            <a:endParaRPr lang="ru-RU" sz="2800" b="0" strike="noStrike" spc="-1" dirty="0">
              <a:latin typeface="Arial"/>
            </a:endParaRPr>
          </a:p>
        </p:txBody>
      </p:sp>
      <p:sp>
        <p:nvSpPr>
          <p:cNvPr id="173" name="CustomShape 15"/>
          <p:cNvSpPr/>
          <p:nvPr/>
        </p:nvSpPr>
        <p:spPr>
          <a:xfrm>
            <a:off x="647640" y="605304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a:t>
            </a:r>
            <a:r>
              <a:rPr lang="en-US" sz="2800" b="0" strike="noStrike" spc="-1" dirty="0" smtClean="0">
                <a:solidFill>
                  <a:srgbClr val="7030A0"/>
                </a:solidFill>
                <a:latin typeface="Arial"/>
                <a:ea typeface="Microsoft YaHei"/>
              </a:rPr>
              <a:t>0</a:t>
            </a:r>
            <a:r>
              <a:rPr lang="ru-RU" sz="2800" b="0" strike="noStrike" spc="-1" dirty="0" smtClean="0">
                <a:solidFill>
                  <a:srgbClr val="7030A0"/>
                </a:solidFill>
                <a:latin typeface="Arial"/>
                <a:ea typeface="Microsoft YaHei"/>
              </a:rPr>
              <a:t>3%</a:t>
            </a:r>
            <a:endParaRPr lang="ru-RU" sz="2800" b="0" strike="noStrike" spc="-1" dirty="0">
              <a:latin typeface="Aria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CustomShape 1"/>
          <p:cNvSpPr/>
          <p:nvPr/>
        </p:nvSpPr>
        <p:spPr>
          <a:xfrm>
            <a:off x="125280" y="765000"/>
            <a:ext cx="8767200" cy="93580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Цель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Эффективное </a:t>
            </a:r>
            <a:r>
              <a:rPr lang="ru-RU" sz="1200" b="1" dirty="0">
                <a:latin typeface="Times New Roman" panose="02020603050405020304" pitchFamily="18" charset="0"/>
                <a:cs typeface="Times New Roman" panose="02020603050405020304" pitchFamily="18" charset="0"/>
              </a:rPr>
              <a:t>управление муниципальным </a:t>
            </a:r>
            <a:r>
              <a:rPr lang="ru-RU" sz="1200" b="1" dirty="0" smtClean="0">
                <a:latin typeface="Times New Roman" panose="02020603050405020304" pitchFamily="18" charset="0"/>
                <a:cs typeface="Times New Roman" panose="02020603050405020304" pitchFamily="18" charset="0"/>
              </a:rPr>
              <a:t>имуществом</a:t>
            </a:r>
          </a:p>
          <a:p>
            <a:pPr>
              <a:lnSpc>
                <a:spcPct val="100000"/>
              </a:lnSpc>
            </a:pPr>
            <a:r>
              <a:rPr lang="ru-RU" sz="1200" b="1"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1" spc="-1" dirty="0">
              <a:latin typeface="Times New Roman" panose="02020603050405020304" pitchFamily="18" charset="0"/>
              <a:cs typeface="Times New Roman" panose="02020603050405020304" pitchFamily="18" charset="0"/>
            </a:endParaRPr>
          </a:p>
          <a:p>
            <a:r>
              <a:rPr lang="ru-RU" sz="1200" b="1" dirty="0">
                <a:latin typeface="Times New Roman" panose="02020603050405020304" pitchFamily="18" charset="0"/>
                <a:cs typeface="Times New Roman" panose="02020603050405020304" pitchFamily="18" charset="0"/>
              </a:rPr>
              <a:t>1. Совершенствование системы учета муниципального имущества, оптимизация его состава и структуры.</a:t>
            </a:r>
          </a:p>
          <a:p>
            <a:r>
              <a:rPr lang="ru-RU" sz="1200" b="1" dirty="0">
                <a:latin typeface="Times New Roman" panose="02020603050405020304" pitchFamily="18" charset="0"/>
                <a:cs typeface="Times New Roman" panose="02020603050405020304" pitchFamily="18" charset="0"/>
              </a:rPr>
              <a:t>2. Обеспечение эффективности использования и распоряжения муниципальным </a:t>
            </a:r>
            <a:r>
              <a:rPr lang="ru-RU" sz="1200" b="1" dirty="0" smtClean="0">
                <a:latin typeface="Times New Roman" panose="02020603050405020304" pitchFamily="18" charset="0"/>
                <a:cs typeface="Times New Roman" panose="02020603050405020304" pitchFamily="18" charset="0"/>
              </a:rPr>
              <a:t>имуществом.</a:t>
            </a:r>
            <a:endParaRPr lang="ru-RU" sz="1200" b="1" strike="noStrike" spc="-1" dirty="0">
              <a:latin typeface="Times New Roman" panose="02020603050405020304" pitchFamily="18" charset="0"/>
              <a:cs typeface="Times New Roman" panose="02020603050405020304" pitchFamily="18" charset="0"/>
            </a:endParaRPr>
          </a:p>
        </p:txBody>
      </p:sp>
      <p:sp>
        <p:nvSpPr>
          <p:cNvPr id="635" name="CustomShape 2"/>
          <p:cNvSpPr/>
          <p:nvPr/>
        </p:nvSpPr>
        <p:spPr>
          <a:xfrm>
            <a:off x="108512" y="1556792"/>
            <a:ext cx="8767200" cy="129614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200" b="1" strike="noStrike" spc="-1" dirty="0">
              <a:latin typeface="Times New Roman" panose="02020603050405020304" pitchFamily="18" charset="0"/>
              <a:cs typeface="Times New Roman" panose="02020603050405020304" pitchFamily="18" charset="0"/>
            </a:endParaRPr>
          </a:p>
        </p:txBody>
      </p:sp>
      <p:sp>
        <p:nvSpPr>
          <p:cNvPr id="636" name="CustomShape 3"/>
          <p:cNvSpPr/>
          <p:nvPr/>
        </p:nvSpPr>
        <p:spPr>
          <a:xfrm>
            <a:off x="404656" y="1700808"/>
            <a:ext cx="8208448" cy="388368"/>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a:t>
            </a: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 индикаторы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и показатели МП</a:t>
            </a:r>
            <a:endParaRPr lang="ru-RU" sz="1200" b="0" strike="noStrike" spc="-1" dirty="0">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471180779"/>
              </p:ext>
            </p:extLst>
          </p:nvPr>
        </p:nvGraphicFramePr>
        <p:xfrm>
          <a:off x="160303" y="2089176"/>
          <a:ext cx="8876193" cy="4416553"/>
        </p:xfrm>
        <a:graphic>
          <a:graphicData uri="http://schemas.openxmlformats.org/drawingml/2006/table">
            <a:tbl>
              <a:tblPr firstRow="1" bandRow="1">
                <a:tableStyleId>{5C22544A-7EE6-4342-B048-85BDC9FD1C3A}</a:tableStyleId>
              </a:tblPr>
              <a:tblGrid>
                <a:gridCol w="3172734"/>
                <a:gridCol w="751487"/>
                <a:gridCol w="778998"/>
                <a:gridCol w="655922"/>
                <a:gridCol w="801682"/>
                <a:gridCol w="702901"/>
                <a:gridCol w="681823"/>
                <a:gridCol w="655922"/>
                <a:gridCol w="674724"/>
              </a:tblGrid>
              <a:tr h="329911">
                <a:tc rowSpan="2">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 целевого индикатора </a:t>
                      </a:r>
                    </a:p>
                    <a:p>
                      <a:pPr algn="ctr"/>
                      <a:r>
                        <a:rPr lang="ru-RU" sz="1200" b="1" dirty="0" smtClean="0">
                          <a:solidFill>
                            <a:schemeClr val="tx1"/>
                          </a:solidFill>
                          <a:latin typeface="Times New Roman" panose="02020603050405020304" pitchFamily="18" charset="0"/>
                          <a:cs typeface="Times New Roman" panose="02020603050405020304" pitchFamily="18" charset="0"/>
                        </a:rPr>
                        <a:t>и показателя</a:t>
                      </a:r>
                    </a:p>
                    <a:p>
                      <a:pPr algn="ct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convex"/>
                      <a:lightRig rig="flood" dir="t"/>
                    </a:cell3D>
                    <a:solidFill>
                      <a:schemeClr val="accent2">
                        <a:lumMod val="40000"/>
                        <a:lumOff val="60000"/>
                      </a:schemeClr>
                    </a:solidFill>
                  </a:tcPr>
                </a:tc>
                <a:tc rowSpan="2">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Ед. измерения</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convex"/>
                      <a:lightRig rig="flood" dir="t"/>
                    </a:cell3D>
                    <a:solidFill>
                      <a:schemeClr val="accent2">
                        <a:lumMod val="40000"/>
                        <a:lumOff val="60000"/>
                      </a:schemeClr>
                    </a:solidFill>
                  </a:tcPr>
                </a:tc>
                <a:tc gridSpan="7">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Значения индикатора (показателя)</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convex"/>
                      <a:lightRig rig="flood" dir="t"/>
                    </a:cell3D>
                    <a:solidFill>
                      <a:schemeClr val="accent2">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r>
              <a:tr h="474416">
                <a:tc vMerge="1">
                  <a:txBody>
                    <a:bodyPr/>
                    <a:lstStyle/>
                    <a:p>
                      <a:endParaRPr lang="ru-RU" dirty="0"/>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2019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2020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2021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2022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2023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2024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2025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r>
              <a:tr h="329911">
                <a:tc gridSpan="9">
                  <a:txBody>
                    <a:bodyPr/>
                    <a:lstStyle/>
                    <a:p>
                      <a:pPr algn="ctr"/>
                      <a:r>
                        <a:rPr lang="ru-RU" sz="1200" b="1" dirty="0" smtClean="0">
                          <a:latin typeface="Times New Roman" panose="02020603050405020304" pitchFamily="18" charset="0"/>
                          <a:cs typeface="Times New Roman" panose="02020603050405020304" pitchFamily="18" charset="0"/>
                        </a:rPr>
                        <a:t>Муниципальная программа городского округа «Вуктыл» «Управление муниципальным имуществом»</a:t>
                      </a:r>
                      <a:endParaRPr lang="ru-RU" sz="1200" b="1" dirty="0">
                        <a:latin typeface="Times New Roman" panose="02020603050405020304" pitchFamily="18" charset="0"/>
                        <a:cs typeface="Times New Roman" panose="02020603050405020304" pitchFamily="18" charset="0"/>
                      </a:endParaRPr>
                    </a:p>
                  </a:txBody>
                  <a:tcPr anchor="ctr">
                    <a:cell3D prstMaterial="dkEdge">
                      <a:bevel prst="convex"/>
                      <a:lightRig rig="flood" dir="t"/>
                    </a:cell3D>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r>
              <a:tr h="1222817">
                <a:tc>
                  <a:txBody>
                    <a:bodyPr/>
                    <a:lstStyle/>
                    <a:p>
                      <a:pPr algn="just">
                        <a:lnSpc>
                          <a:spcPct val="115000"/>
                        </a:lnSpc>
                        <a:spcAft>
                          <a:spcPts val="0"/>
                        </a:spcAft>
                      </a:pPr>
                      <a:r>
                        <a:rPr lang="ru-RU" sz="1200" dirty="0">
                          <a:solidFill>
                            <a:srgbClr val="00000A"/>
                          </a:solidFill>
                          <a:effectLst/>
                          <a:latin typeface="Times New Roman" panose="02020603050405020304" pitchFamily="18" charset="0"/>
                          <a:ea typeface="Times New Roman"/>
                          <a:cs typeface="Times New Roman" panose="02020603050405020304" pitchFamily="18" charset="0"/>
                        </a:rPr>
                        <a:t>Удельный вес объектов недвижимости, на которые зарегистрировано право муниципальной собственности по отношению к общему количеству объектов недвижимости, находящихся в Реестре муниципального имущества</a:t>
                      </a:r>
                      <a:endParaRPr lang="ru-RU" sz="1200" dirty="0">
                        <a:solidFill>
                          <a:srgbClr val="00000A"/>
                        </a:solidFill>
                        <a:effectLst/>
                        <a:latin typeface="Times New Roman" panose="02020603050405020304" pitchFamily="18" charset="0"/>
                        <a:ea typeface="Calibri"/>
                        <a:cs typeface="Times New Roman" panose="02020603050405020304" pitchFamily="18" charset="0"/>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процент</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15</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25</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40</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55</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70</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r>
              <a:tr h="1035717">
                <a:tc>
                  <a:txBody>
                    <a:bodyPr/>
                    <a:lstStyle/>
                    <a:p>
                      <a:pPr algn="just">
                        <a:lnSpc>
                          <a:spcPct val="115000"/>
                        </a:lnSpc>
                        <a:spcAft>
                          <a:spcPts val="0"/>
                        </a:spcAft>
                      </a:pPr>
                      <a:r>
                        <a:rPr lang="ru-RU" sz="1200">
                          <a:solidFill>
                            <a:srgbClr val="00000A"/>
                          </a:solidFill>
                          <a:effectLst/>
                          <a:latin typeface="Times New Roman" panose="02020603050405020304" pitchFamily="18" charset="0"/>
                          <a:ea typeface="Times New Roman"/>
                          <a:cs typeface="Times New Roman" panose="02020603050405020304" pitchFamily="18" charset="0"/>
                        </a:rPr>
                        <a:t>Удельный вес земельных участков, на которые зарегистрировано право муниципальной собственности, по отношению к общему количеству земельных участков, находящихся в Реестре муниципального имущества </a:t>
                      </a:r>
                      <a:endParaRPr lang="ru-RU" sz="1200">
                        <a:solidFill>
                          <a:srgbClr val="00000A"/>
                        </a:solidFill>
                        <a:effectLst/>
                        <a:latin typeface="Times New Roman" panose="02020603050405020304" pitchFamily="18" charset="0"/>
                        <a:ea typeface="Calibri"/>
                        <a:cs typeface="Times New Roman" panose="02020603050405020304" pitchFamily="18" charset="0"/>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процент</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40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50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70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80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90</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r>
              <a:tr h="661516">
                <a:tc>
                  <a:txBody>
                    <a:bodyPr/>
                    <a:lstStyle/>
                    <a:p>
                      <a:pPr algn="just">
                        <a:lnSpc>
                          <a:spcPct val="115000"/>
                        </a:lnSpc>
                        <a:spcAft>
                          <a:spcPts val="0"/>
                        </a:spcAft>
                      </a:pPr>
                      <a:r>
                        <a:rPr lang="ru-RU" sz="1200" dirty="0">
                          <a:solidFill>
                            <a:srgbClr val="00000A"/>
                          </a:solidFill>
                          <a:effectLst/>
                          <a:latin typeface="Times New Roman" panose="02020603050405020304" pitchFamily="18" charset="0"/>
                          <a:ea typeface="Times New Roman"/>
                          <a:cs typeface="Times New Roman" panose="02020603050405020304" pitchFamily="18" charset="0"/>
                        </a:rPr>
                        <a:t>Доходы, полученные от использования муниципального имущества и земельных участков</a:t>
                      </a:r>
                      <a:endParaRPr lang="ru-RU" sz="1200" dirty="0">
                        <a:solidFill>
                          <a:srgbClr val="00000A"/>
                        </a:solidFill>
                        <a:effectLst/>
                        <a:latin typeface="Times New Roman" panose="02020603050405020304" pitchFamily="18" charset="0"/>
                        <a:ea typeface="Calibri"/>
                        <a:cs typeface="Times New Roman" panose="02020603050405020304" pitchFamily="18" charset="0"/>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млн. руб.</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19,8</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19,8</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20,6</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21,4</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22,3</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23,2</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TextShape 1"/>
          <p:cNvSpPr txBox="1"/>
          <p:nvPr/>
        </p:nvSpPr>
        <p:spPr>
          <a:xfrm>
            <a:off x="281784" y="5124760"/>
            <a:ext cx="8110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sp>
        <p:nvSpPr>
          <p:cNvPr id="11"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3211358890"/>
              </p:ext>
            </p:extLst>
          </p:nvPr>
        </p:nvGraphicFramePr>
        <p:xfrm>
          <a:off x="168712" y="2564904"/>
          <a:ext cx="8784976" cy="2416810"/>
        </p:xfrm>
        <a:graphic>
          <a:graphicData uri="http://schemas.openxmlformats.org/drawingml/2006/table">
            <a:tbl>
              <a:tblPr firstRow="1" bandRow="1">
                <a:tableStyleId>{5C22544A-7EE6-4342-B048-85BDC9FD1C3A}</a:tableStyleId>
              </a:tblPr>
              <a:tblGrid>
                <a:gridCol w="5843448"/>
                <a:gridCol w="936104"/>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just" fontAlgn="ctr"/>
                      <a:r>
                        <a:rPr lang="ru-RU" sz="1200" b="1" i="0" u="none" strike="noStrike">
                          <a:solidFill>
                            <a:srgbClr val="000000"/>
                          </a:solidFill>
                          <a:effectLst/>
                          <a:latin typeface="Times New Roman"/>
                        </a:rPr>
                        <a:t>Муниципальная программа городского округа "Вуктыл" "Управление муниципальными финансами и муниципальным долгом городского округа "Вуктыл"</a:t>
                      </a:r>
                    </a:p>
                  </a:txBody>
                  <a:tcPr marL="9525" marR="9525" marT="9525" marB="0" anchor="ctr"/>
                </a:tc>
                <a:tc>
                  <a:txBody>
                    <a:bodyPr/>
                    <a:lstStyle/>
                    <a:p>
                      <a:pPr algn="ctr" fontAlgn="ctr"/>
                      <a:r>
                        <a:rPr lang="ru-RU" sz="1200" b="1" i="0" u="none" strike="noStrike" dirty="0">
                          <a:solidFill>
                            <a:srgbClr val="000000"/>
                          </a:solidFill>
                          <a:effectLst/>
                          <a:latin typeface="Times New Roman"/>
                        </a:rPr>
                        <a:t>14 187 769,67</a:t>
                      </a:r>
                    </a:p>
                  </a:txBody>
                  <a:tcPr marL="9525" marR="9525" marT="9525" marB="0" anchor="ctr"/>
                </a:tc>
                <a:tc>
                  <a:txBody>
                    <a:bodyPr/>
                    <a:lstStyle/>
                    <a:p>
                      <a:pPr algn="ctr" fontAlgn="ctr"/>
                      <a:r>
                        <a:rPr lang="ru-RU" sz="1200" b="1" i="0" u="none" strike="noStrike" dirty="0">
                          <a:solidFill>
                            <a:srgbClr val="000000"/>
                          </a:solidFill>
                          <a:effectLst/>
                          <a:latin typeface="Times New Roman"/>
                        </a:rPr>
                        <a:t>13 025 218,34</a:t>
                      </a:r>
                    </a:p>
                  </a:txBody>
                  <a:tcPr marL="9525" marR="9525" marT="9525" marB="0" anchor="ctr"/>
                </a:tc>
                <a:tc>
                  <a:txBody>
                    <a:bodyPr/>
                    <a:lstStyle/>
                    <a:p>
                      <a:pPr algn="ctr" fontAlgn="ctr"/>
                      <a:r>
                        <a:rPr lang="ru-RU" sz="1200" b="1" i="0" u="none" strike="noStrike">
                          <a:solidFill>
                            <a:srgbClr val="000000"/>
                          </a:solidFill>
                          <a:effectLst/>
                          <a:latin typeface="Times New Roman"/>
                        </a:rPr>
                        <a:t>13 302 922,86</a:t>
                      </a:r>
                    </a:p>
                  </a:txBody>
                  <a:tcPr marL="9525" marR="9525" marT="9525" marB="0" anchor="ctr"/>
                </a:tc>
              </a:tr>
              <a:tr h="370840">
                <a:tc>
                  <a:txBody>
                    <a:bodyPr/>
                    <a:lstStyle/>
                    <a:p>
                      <a:pPr algn="just" fontAlgn="ctr"/>
                      <a:r>
                        <a:rPr lang="ru-RU" sz="1200" b="1" i="0" u="none" strike="noStrike">
                          <a:solidFill>
                            <a:srgbClr val="000000"/>
                          </a:solidFill>
                          <a:effectLst/>
                          <a:latin typeface="Times New Roman"/>
                        </a:rPr>
                        <a:t>Подпрограмма 2 «Организация и обеспечение бюджетного процесса в городском округе «Вуктыл»</a:t>
                      </a:r>
                    </a:p>
                  </a:txBody>
                  <a:tcPr marL="9525" marR="9525" marT="9525" marB="0" anchor="ctr"/>
                </a:tc>
                <a:tc>
                  <a:txBody>
                    <a:bodyPr/>
                    <a:lstStyle/>
                    <a:p>
                      <a:pPr algn="ctr" fontAlgn="ctr"/>
                      <a:r>
                        <a:rPr lang="ru-RU" sz="1200" b="1" i="0" u="none" strike="noStrike">
                          <a:solidFill>
                            <a:srgbClr val="000000"/>
                          </a:solidFill>
                          <a:effectLst/>
                          <a:latin typeface="Times New Roman"/>
                        </a:rPr>
                        <a:t>4 437 266,50</a:t>
                      </a:r>
                    </a:p>
                  </a:txBody>
                  <a:tcPr marL="9525" marR="9525" marT="9525" marB="0" anchor="ctr"/>
                </a:tc>
                <a:tc>
                  <a:txBody>
                    <a:bodyPr/>
                    <a:lstStyle/>
                    <a:p>
                      <a:pPr algn="ctr" fontAlgn="ctr"/>
                      <a:r>
                        <a:rPr lang="ru-RU" sz="1200" b="1" i="0" u="none" strike="noStrike" dirty="0">
                          <a:solidFill>
                            <a:srgbClr val="000000"/>
                          </a:solidFill>
                          <a:effectLst/>
                          <a:latin typeface="Times New Roman"/>
                        </a:rPr>
                        <a:t>4 148 338,91</a:t>
                      </a:r>
                    </a:p>
                  </a:txBody>
                  <a:tcPr marL="9525" marR="9525" marT="9525" marB="0" anchor="ctr"/>
                </a:tc>
                <a:tc>
                  <a:txBody>
                    <a:bodyPr/>
                    <a:lstStyle/>
                    <a:p>
                      <a:pPr algn="ctr" fontAlgn="ctr"/>
                      <a:r>
                        <a:rPr lang="ru-RU" sz="1200" b="1" i="0" u="none" strike="noStrike" dirty="0">
                          <a:solidFill>
                            <a:srgbClr val="000000"/>
                          </a:solidFill>
                          <a:effectLst/>
                          <a:latin typeface="Times New Roman"/>
                        </a:rPr>
                        <a:t>4 377 113,43</a:t>
                      </a:r>
                    </a:p>
                  </a:txBody>
                  <a:tcPr marL="9525" marR="9525" marT="9525" marB="0" anchor="ctr"/>
                </a:tc>
              </a:tr>
              <a:tr h="370840">
                <a:tc>
                  <a:txBody>
                    <a:bodyPr/>
                    <a:lstStyle/>
                    <a:p>
                      <a:pPr algn="just" fontAlgn="ctr"/>
                      <a:r>
                        <a:rPr lang="ru-RU" sz="1200" b="0" i="0" u="none" strike="noStrike" dirty="0">
                          <a:solidFill>
                            <a:srgbClr val="000000"/>
                          </a:solidFill>
                          <a:effectLst/>
                          <a:latin typeface="Times New Roman"/>
                        </a:rPr>
                        <a:t>Обслуживание муниципального долга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4 437 266,50</a:t>
                      </a:r>
                    </a:p>
                  </a:txBody>
                  <a:tcPr marL="9525" marR="9525" marT="9525" marB="0" anchor="ctr"/>
                </a:tc>
                <a:tc>
                  <a:txBody>
                    <a:bodyPr/>
                    <a:lstStyle/>
                    <a:p>
                      <a:pPr algn="ctr" fontAlgn="ctr"/>
                      <a:r>
                        <a:rPr lang="ru-RU" sz="1200" b="0" i="0" u="none" strike="noStrike">
                          <a:solidFill>
                            <a:srgbClr val="000000"/>
                          </a:solidFill>
                          <a:effectLst/>
                          <a:latin typeface="Times New Roman"/>
                        </a:rPr>
                        <a:t>4 148 338,91</a:t>
                      </a:r>
                    </a:p>
                  </a:txBody>
                  <a:tcPr marL="9525" marR="9525" marT="9525" marB="0" anchor="ctr"/>
                </a:tc>
                <a:tc>
                  <a:txBody>
                    <a:bodyPr/>
                    <a:lstStyle/>
                    <a:p>
                      <a:pPr algn="ctr" fontAlgn="ctr"/>
                      <a:r>
                        <a:rPr lang="ru-RU" sz="1200" b="0" i="0" u="none" strike="noStrike">
                          <a:solidFill>
                            <a:srgbClr val="000000"/>
                          </a:solidFill>
                          <a:effectLst/>
                          <a:latin typeface="Times New Roman"/>
                        </a:rPr>
                        <a:t>4 377 113,43</a:t>
                      </a:r>
                    </a:p>
                  </a:txBody>
                  <a:tcPr marL="9525" marR="9525" marT="9525" marB="0" anchor="ctr"/>
                </a:tc>
              </a:tr>
              <a:tr h="370840">
                <a:tc>
                  <a:txBody>
                    <a:bodyPr/>
                    <a:lstStyle/>
                    <a:p>
                      <a:pPr algn="just" fontAlgn="ctr"/>
                      <a:r>
                        <a:rPr lang="ru-RU" sz="1200" b="1" i="0" u="none" strike="noStrike">
                          <a:solidFill>
                            <a:srgbClr val="000000"/>
                          </a:solidFill>
                          <a:effectLst/>
                          <a:latin typeface="Times New Roman"/>
                        </a:rPr>
                        <a:t>Подпрограмма 3 «Обеспечение реализации муниципальной программы»</a:t>
                      </a:r>
                    </a:p>
                  </a:txBody>
                  <a:tcPr marL="9525" marR="9525" marT="9525" marB="0" anchor="ctr"/>
                </a:tc>
                <a:tc>
                  <a:txBody>
                    <a:bodyPr/>
                    <a:lstStyle/>
                    <a:p>
                      <a:pPr algn="ctr" fontAlgn="ctr"/>
                      <a:r>
                        <a:rPr lang="ru-RU" sz="1200" b="1" i="0" u="none" strike="noStrike" dirty="0">
                          <a:solidFill>
                            <a:srgbClr val="000000"/>
                          </a:solidFill>
                          <a:effectLst/>
                          <a:latin typeface="Times New Roman"/>
                        </a:rPr>
                        <a:t>9 750 503,17</a:t>
                      </a:r>
                    </a:p>
                  </a:txBody>
                  <a:tcPr marL="9525" marR="9525" marT="9525" marB="0" anchor="ctr"/>
                </a:tc>
                <a:tc>
                  <a:txBody>
                    <a:bodyPr/>
                    <a:lstStyle/>
                    <a:p>
                      <a:pPr algn="ctr" fontAlgn="ctr"/>
                      <a:r>
                        <a:rPr lang="ru-RU" sz="1200" b="1" i="0" u="none" strike="noStrike" dirty="0">
                          <a:solidFill>
                            <a:srgbClr val="000000"/>
                          </a:solidFill>
                          <a:effectLst/>
                          <a:latin typeface="Times New Roman"/>
                        </a:rPr>
                        <a:t>8 876 879,43</a:t>
                      </a:r>
                    </a:p>
                  </a:txBody>
                  <a:tcPr marL="9525" marR="9525" marT="9525" marB="0" anchor="ctr"/>
                </a:tc>
                <a:tc>
                  <a:txBody>
                    <a:bodyPr/>
                    <a:lstStyle/>
                    <a:p>
                      <a:pPr algn="ctr" fontAlgn="ctr"/>
                      <a:r>
                        <a:rPr lang="ru-RU" sz="1200" b="1" i="0" u="none" strike="noStrike" dirty="0">
                          <a:solidFill>
                            <a:srgbClr val="000000"/>
                          </a:solidFill>
                          <a:effectLst/>
                          <a:latin typeface="Times New Roman"/>
                        </a:rPr>
                        <a:t>8 925 809,43</a:t>
                      </a:r>
                    </a:p>
                  </a:txBody>
                  <a:tcPr marL="9525" marR="9525" marT="9525" marB="0" anchor="ctr"/>
                </a:tc>
              </a:tr>
              <a:tr h="370840">
                <a:tc>
                  <a:txBody>
                    <a:bodyPr/>
                    <a:lstStyle/>
                    <a:p>
                      <a:pPr algn="just" fontAlgn="ctr"/>
                      <a:r>
                        <a:rPr lang="ru-RU" sz="1200" b="0" i="0" u="none" strike="noStrike" dirty="0">
                          <a:solidFill>
                            <a:srgbClr val="000000"/>
                          </a:solidFill>
                          <a:effectLst/>
                          <a:latin typeface="Times New Roman"/>
                        </a:rPr>
                        <a:t>Реализация функций аппарата исполнителей и участников программы</a:t>
                      </a:r>
                    </a:p>
                  </a:txBody>
                  <a:tcPr marL="9525" marR="9525" marT="9525" marB="0" anchor="ctr"/>
                </a:tc>
                <a:tc>
                  <a:txBody>
                    <a:bodyPr/>
                    <a:lstStyle/>
                    <a:p>
                      <a:pPr algn="ctr" fontAlgn="ctr"/>
                      <a:r>
                        <a:rPr lang="ru-RU" sz="1200" b="0" i="0" u="none" strike="noStrike">
                          <a:solidFill>
                            <a:srgbClr val="000000"/>
                          </a:solidFill>
                          <a:effectLst/>
                          <a:latin typeface="Times New Roman"/>
                        </a:rPr>
                        <a:t>9 750 503,17</a:t>
                      </a:r>
                    </a:p>
                  </a:txBody>
                  <a:tcPr marL="9525" marR="9525" marT="9525" marB="0" anchor="ctr"/>
                </a:tc>
                <a:tc>
                  <a:txBody>
                    <a:bodyPr/>
                    <a:lstStyle/>
                    <a:p>
                      <a:pPr algn="ctr" fontAlgn="ctr"/>
                      <a:r>
                        <a:rPr lang="ru-RU" sz="1200" b="0" i="0" u="none" strike="noStrike">
                          <a:solidFill>
                            <a:srgbClr val="000000"/>
                          </a:solidFill>
                          <a:effectLst/>
                          <a:latin typeface="Times New Roman"/>
                        </a:rPr>
                        <a:t>8 876 879,43</a:t>
                      </a:r>
                    </a:p>
                  </a:txBody>
                  <a:tcPr marL="9525" marR="9525" marT="9525" marB="0" anchor="ctr"/>
                </a:tc>
                <a:tc>
                  <a:txBody>
                    <a:bodyPr/>
                    <a:lstStyle/>
                    <a:p>
                      <a:pPr algn="ctr" fontAlgn="ctr"/>
                      <a:r>
                        <a:rPr lang="ru-RU" sz="1200" b="0" i="0" u="none" strike="noStrike" dirty="0">
                          <a:solidFill>
                            <a:srgbClr val="000000"/>
                          </a:solidFill>
                          <a:effectLst/>
                          <a:latin typeface="Times New Roman"/>
                        </a:rPr>
                        <a:t>8 925 809,43</a:t>
                      </a:r>
                    </a:p>
                  </a:txBody>
                  <a:tcPr marL="9525" marR="9525" marT="9525" marB="0" anchor="ctr"/>
                </a:tc>
              </a:tr>
            </a:tbl>
          </a:graphicData>
        </a:graphic>
      </p:graphicFrame>
      <p:graphicFrame>
        <p:nvGraphicFramePr>
          <p:cNvPr id="7" name="Диаграмма 6"/>
          <p:cNvGraphicFramePr/>
          <p:nvPr>
            <p:extLst>
              <p:ext uri="{D42A27DB-BD31-4B8C-83A1-F6EECF244321}">
                <p14:modId xmlns:p14="http://schemas.microsoft.com/office/powerpoint/2010/main" val="4010435974"/>
              </p:ext>
            </p:extLst>
          </p:nvPr>
        </p:nvGraphicFramePr>
        <p:xfrm>
          <a:off x="2195736" y="5688256"/>
          <a:ext cx="3672408" cy="1144984"/>
        </p:xfrm>
        <a:graphic>
          <a:graphicData uri="http://schemas.openxmlformats.org/drawingml/2006/chart">
            <c:chart xmlns:c="http://schemas.openxmlformats.org/drawingml/2006/chart" xmlns:r="http://schemas.openxmlformats.org/officeDocument/2006/relationships" r:id="rId4"/>
          </a:graphicData>
        </a:graphic>
      </p:graphicFrame>
      <p:sp>
        <p:nvSpPr>
          <p:cNvPr id="14" name="CustomShape 1"/>
          <p:cNvSpPr/>
          <p:nvPr/>
        </p:nvSpPr>
        <p:spPr>
          <a:xfrm>
            <a:off x="288000" y="1055990"/>
            <a:ext cx="8855640" cy="1432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устойчивости и сбалансированности бюджета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Повышение эффективности управления муниципальными финансами в городском округе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Обеспечение сбалансированности бюджетной системы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3.Обеспечение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реализации подпрограмм, основных мероприятий и мероприятий программы в соответствии с установленными сроками и задачами.</a:t>
            </a:r>
            <a:endParaRPr lang="ru-RU" sz="1200" b="0" strike="noStrike" spc="-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1742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8" name="Table 2"/>
          <p:cNvGraphicFramePr/>
          <p:nvPr>
            <p:extLst>
              <p:ext uri="{D42A27DB-BD31-4B8C-83A1-F6EECF244321}">
                <p14:modId xmlns:p14="http://schemas.microsoft.com/office/powerpoint/2010/main" val="1900121563"/>
              </p:ext>
            </p:extLst>
          </p:nvPr>
        </p:nvGraphicFramePr>
        <p:xfrm>
          <a:off x="108000" y="1484784"/>
          <a:ext cx="8856487" cy="5184576"/>
        </p:xfrm>
        <a:graphic>
          <a:graphicData uri="http://schemas.openxmlformats.org/drawingml/2006/table">
            <a:tbl>
              <a:tblPr>
                <a:tableStyleId>{3C2FFA5D-87B4-456A-9821-1D502468CF0F}</a:tableStyleId>
              </a:tblPr>
              <a:tblGrid>
                <a:gridCol w="4896048"/>
                <a:gridCol w="720080"/>
                <a:gridCol w="504056"/>
                <a:gridCol w="432048"/>
                <a:gridCol w="432048"/>
                <a:gridCol w="473212"/>
                <a:gridCol w="462892"/>
                <a:gridCol w="432048"/>
                <a:gridCol w="504055"/>
              </a:tblGrid>
              <a:tr h="440336">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nchor="ctr">
                    <a:cell3D prstMaterial="dkEdge">
                      <a:bevel prst="relaxedInset"/>
                      <a:lightRig rig="flood" dir="t"/>
                    </a:cell3D>
                  </a:tcPr>
                </a:tc>
                <a:tc>
                  <a:txBody>
                    <a:bodyPr/>
                    <a:lstStyle/>
                    <a:p>
                      <a:pPr algn="ctr"/>
                      <a:r>
                        <a:rPr lang="ru-RU" sz="1200" b="1" strike="noStrike" spc="-1" dirty="0" err="1">
                          <a:latin typeface="Times New Roman" panose="02020603050405020304" pitchFamily="18" charset="0"/>
                          <a:cs typeface="Times New Roman" panose="02020603050405020304" pitchFamily="18" charset="0"/>
                        </a:rPr>
                        <a:t>ед.изм</a:t>
                      </a:r>
                      <a:r>
                        <a:rPr lang="ru-RU" sz="1200" b="1" strike="noStrike" spc="-1" dirty="0">
                          <a:latin typeface="Times New Roman" panose="02020603050405020304" pitchFamily="18" charset="0"/>
                          <a:cs typeface="Times New Roman" panose="02020603050405020304" pitchFamily="18" charset="0"/>
                        </a:rPr>
                        <a:t>.</a:t>
                      </a:r>
                    </a:p>
                  </a:txBody>
                  <a:tcPr marL="90000" marR="90000" anchor="ctr">
                    <a:cell3D prstMaterial="dkEdge">
                      <a:bevel prst="relaxedInset"/>
                      <a:lightRig rig="flood" dir="t"/>
                    </a:cell3D>
                  </a:tcPr>
                </a:tc>
                <a:tc>
                  <a:txBody>
                    <a:bodyPr/>
                    <a:lstStyle/>
                    <a:p>
                      <a:pPr algn="ctr" fontAlgn="base">
                        <a:spcAft>
                          <a:spcPts val="0"/>
                        </a:spcAft>
                      </a:pPr>
                      <a:r>
                        <a:rPr lang="ru-RU" sz="1200" b="1" dirty="0">
                          <a:solidFill>
                            <a:srgbClr val="00000A"/>
                          </a:solidFill>
                          <a:effectLst/>
                          <a:latin typeface="Times New Roman"/>
                          <a:ea typeface="Times New Roman"/>
                        </a:rPr>
                        <a:t>2019 год</a:t>
                      </a:r>
                    </a:p>
                  </a:txBody>
                  <a:tcPr marL="0" marR="6350" marT="0" marB="0" anchor="ctr">
                    <a:cell3D prstMaterial="dkEdge">
                      <a:bevel prst="relaxedInset"/>
                      <a:lightRig rig="flood" dir="t"/>
                    </a:cell3D>
                  </a:tcPr>
                </a:tc>
                <a:tc>
                  <a:txBody>
                    <a:bodyPr/>
                    <a:lstStyle/>
                    <a:p>
                      <a:pPr algn="ctr" fontAlgn="base">
                        <a:spcAft>
                          <a:spcPts val="0"/>
                        </a:spcAft>
                      </a:pPr>
                      <a:r>
                        <a:rPr lang="ru-RU" sz="1200" b="1" dirty="0">
                          <a:solidFill>
                            <a:srgbClr val="00000A"/>
                          </a:solidFill>
                          <a:effectLst/>
                          <a:latin typeface="Times New Roman"/>
                          <a:ea typeface="Times New Roman"/>
                        </a:rPr>
                        <a:t>2020 год</a:t>
                      </a:r>
                    </a:p>
                  </a:txBody>
                  <a:tcPr marL="0" marR="6350" marT="0" marB="0" anchor="ctr">
                    <a:cell3D prstMaterial="dkEdge">
                      <a:bevel prst="relaxedInset"/>
                      <a:lightRig rig="flood" dir="t"/>
                    </a:cell3D>
                  </a:tcPr>
                </a:tc>
                <a:tc>
                  <a:txBody>
                    <a:bodyPr/>
                    <a:lstStyle/>
                    <a:p>
                      <a:pPr algn="ctr" fontAlgn="base">
                        <a:spcAft>
                          <a:spcPts val="0"/>
                        </a:spcAft>
                      </a:pPr>
                      <a:r>
                        <a:rPr lang="ru-RU" sz="1200" b="1" dirty="0">
                          <a:solidFill>
                            <a:srgbClr val="00000A"/>
                          </a:solidFill>
                          <a:effectLst/>
                          <a:latin typeface="Times New Roman"/>
                          <a:ea typeface="Times New Roman"/>
                        </a:rPr>
                        <a:t>2021 год</a:t>
                      </a:r>
                    </a:p>
                  </a:txBody>
                  <a:tcPr marL="49530" marR="68580" marT="0" marB="0" anchor="ctr">
                    <a:cell3D prstMaterial="dkEdge">
                      <a:bevel prst="relaxedInset"/>
                      <a:lightRig rig="flood" dir="t"/>
                    </a:cell3D>
                  </a:tcPr>
                </a:tc>
                <a:tc>
                  <a:txBody>
                    <a:bodyPr/>
                    <a:lstStyle/>
                    <a:p>
                      <a:pPr marR="83820" algn="ctr" fontAlgn="base">
                        <a:spcAft>
                          <a:spcPts val="0"/>
                        </a:spcAft>
                        <a:tabLst>
                          <a:tab pos="713740" algn="l"/>
                        </a:tabLst>
                      </a:pPr>
                      <a:r>
                        <a:rPr lang="ru-RU" sz="1200" b="1" dirty="0">
                          <a:solidFill>
                            <a:srgbClr val="00000A"/>
                          </a:solidFill>
                          <a:effectLst/>
                          <a:latin typeface="Times New Roman"/>
                          <a:ea typeface="Times New Roman"/>
                        </a:rPr>
                        <a:t>2022 год</a:t>
                      </a:r>
                    </a:p>
                  </a:txBody>
                  <a:tcPr marL="0" marR="6350" marT="0" marB="0" anchor="ctr">
                    <a:cell3D prstMaterial="dkEdge">
                      <a:bevel prst="relaxedInset"/>
                      <a:lightRig rig="flood" dir="t"/>
                    </a:cell3D>
                  </a:tcPr>
                </a:tc>
                <a:tc>
                  <a:txBody>
                    <a:bodyPr/>
                    <a:lstStyle/>
                    <a:p>
                      <a:pPr marR="83820" algn="ctr" fontAlgn="base">
                        <a:spcAft>
                          <a:spcPts val="0"/>
                        </a:spcAft>
                        <a:tabLst>
                          <a:tab pos="713740" algn="l"/>
                        </a:tabLst>
                      </a:pPr>
                      <a:r>
                        <a:rPr lang="ru-RU" sz="1200" b="1" dirty="0">
                          <a:solidFill>
                            <a:srgbClr val="00000A"/>
                          </a:solidFill>
                          <a:effectLst/>
                          <a:latin typeface="Times New Roman"/>
                          <a:ea typeface="Times New Roman"/>
                        </a:rPr>
                        <a:t>2023 год</a:t>
                      </a:r>
                    </a:p>
                  </a:txBody>
                  <a:tcPr marL="0" marR="6350" marT="0" marB="0" anchor="ctr">
                    <a:cell3D prstMaterial="dkEdge">
                      <a:bevel prst="relaxedInset"/>
                      <a:lightRig rig="flood" dir="t"/>
                    </a:cell3D>
                  </a:tcPr>
                </a:tc>
                <a:tc>
                  <a:txBody>
                    <a:bodyPr/>
                    <a:lstStyle/>
                    <a:p>
                      <a:pPr marR="83820" algn="ctr" fontAlgn="base">
                        <a:spcAft>
                          <a:spcPts val="0"/>
                        </a:spcAft>
                        <a:tabLst>
                          <a:tab pos="713740" algn="l"/>
                        </a:tabLst>
                      </a:pPr>
                      <a:r>
                        <a:rPr lang="ru-RU" sz="1200" b="1" dirty="0">
                          <a:solidFill>
                            <a:srgbClr val="00000A"/>
                          </a:solidFill>
                          <a:effectLst/>
                          <a:latin typeface="Times New Roman"/>
                          <a:ea typeface="Times New Roman"/>
                        </a:rPr>
                        <a:t>2024 год</a:t>
                      </a:r>
                    </a:p>
                  </a:txBody>
                  <a:tcPr marL="0" marR="6350" marT="0" marB="0" anchor="ctr">
                    <a:cell3D prstMaterial="dkEdge">
                      <a:bevel prst="relaxedInset"/>
                      <a:lightRig rig="flood" dir="t"/>
                    </a:cell3D>
                  </a:tcPr>
                </a:tc>
                <a:tc>
                  <a:txBody>
                    <a:bodyPr/>
                    <a:lstStyle/>
                    <a:p>
                      <a:pPr marR="83820" algn="ctr" fontAlgn="base">
                        <a:spcAft>
                          <a:spcPts val="0"/>
                        </a:spcAft>
                        <a:tabLst>
                          <a:tab pos="534035" algn="l"/>
                        </a:tabLst>
                      </a:pPr>
                      <a:r>
                        <a:rPr lang="ru-RU" sz="1200" b="1" dirty="0">
                          <a:solidFill>
                            <a:srgbClr val="00000A"/>
                          </a:solidFill>
                          <a:effectLst/>
                          <a:latin typeface="Times New Roman"/>
                          <a:ea typeface="Times New Roman"/>
                        </a:rPr>
                        <a:t>2025 год</a:t>
                      </a:r>
                    </a:p>
                  </a:txBody>
                  <a:tcPr marL="0" marR="6350" marT="0" marB="0" anchor="ctr">
                    <a:cell3D prstMaterial="dkEdge">
                      <a:bevel prst="relaxedInset"/>
                      <a:lightRig rig="flood" dir="t"/>
                    </a:cell3D>
                  </a:tcPr>
                </a:tc>
              </a:tr>
              <a:tr h="440336">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«Управление муниципальными финансами и муниципальным долгом городского округа «Вуктыл»</a:t>
                      </a:r>
                    </a:p>
                  </a:txBody>
                  <a:tcPr marL="90000" marR="90000">
                    <a:cell3D prstMaterial="dkEdge">
                      <a:bevel prst="relaxedInset"/>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a:tc>
                <a:tc hMerge="1">
                  <a:txBody>
                    <a:bodyPr/>
                    <a:lstStyle/>
                    <a:p>
                      <a:endParaRPr lang="ru-RU"/>
                    </a:p>
                  </a:txBody>
                  <a:tcPr/>
                </a:tc>
              </a:tr>
              <a:tr h="542624">
                <a:tc>
                  <a:txBody>
                    <a:bodyPr/>
                    <a:lstStyle/>
                    <a:p>
                      <a:pPr algn="ctr" fontAlgn="base">
                        <a:spcAft>
                          <a:spcPts val="0"/>
                        </a:spcAft>
                      </a:pPr>
                      <a:r>
                        <a:rPr lang="ru-RU" sz="1200" dirty="0">
                          <a:solidFill>
                            <a:srgbClr val="000000"/>
                          </a:solidFill>
                          <a:effectLst/>
                          <a:latin typeface="Times New Roman"/>
                          <a:ea typeface="Times New Roman"/>
                        </a:rPr>
                        <a:t>Удельный вес расходов бюджета </a:t>
                      </a:r>
                      <a:r>
                        <a:rPr lang="ru-RU" sz="1200" dirty="0">
                          <a:solidFill>
                            <a:srgbClr val="00000A"/>
                          </a:solidFill>
                          <a:effectLst/>
                          <a:latin typeface="Times New Roman"/>
                          <a:ea typeface="Times New Roman"/>
                        </a:rPr>
                        <a:t>муниципального образования</a:t>
                      </a:r>
                      <a:r>
                        <a:rPr lang="ru-RU" sz="1200" dirty="0">
                          <a:solidFill>
                            <a:srgbClr val="000000"/>
                          </a:solidFill>
                          <a:effectLst/>
                          <a:latin typeface="Times New Roman"/>
                          <a:ea typeface="Times New Roman"/>
                        </a:rPr>
                        <a:t> городского округа «Вуктыл», представленных в виде муниципальных программ</a:t>
                      </a:r>
                      <a:endParaRPr lang="ru-RU" sz="1200" dirty="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r>
              <a:tr h="610199">
                <a:tc>
                  <a:txBody>
                    <a:bodyPr/>
                    <a:lstStyle/>
                    <a:p>
                      <a:pPr algn="ctr" fontAlgn="base">
                        <a:spcAft>
                          <a:spcPts val="0"/>
                        </a:spcAft>
                      </a:pPr>
                      <a:r>
                        <a:rPr lang="ru-RU" sz="1200" dirty="0">
                          <a:solidFill>
                            <a:srgbClr val="000000"/>
                          </a:solidFill>
                          <a:effectLst/>
                          <a:latin typeface="Times New Roman"/>
                          <a:ea typeface="Times New Roman"/>
                        </a:rPr>
                        <a:t>Доля налоговых и неналоговых доходов бюджета муниципального образования городского округа «Вуктыл» (за исключением поступлений налоговых доходов по дополнительным нормативам отчислений) в общем объеме доходов муниципального образования (без учета субвенций)</a:t>
                      </a:r>
                      <a:endParaRPr lang="ru-RU" sz="1200" dirty="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39,8</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29,8</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29,9</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35,1</a:t>
                      </a:r>
                    </a:p>
                  </a:txBody>
                  <a:tcPr marL="25400" marR="47625"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37,1</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37,3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37,3</a:t>
                      </a:r>
                    </a:p>
                  </a:txBody>
                  <a:tcPr marL="11430" marR="17780" marT="0" marB="0" anchor="ctr">
                    <a:cell3D prstMaterial="dkEdge">
                      <a:bevel prst="relaxedInset"/>
                      <a:lightRig rig="flood" dir="t"/>
                    </a:cell3D>
                  </a:tcPr>
                </a:tc>
              </a:tr>
              <a:tr h="735768">
                <a:tc>
                  <a:txBody>
                    <a:bodyPr/>
                    <a:lstStyle/>
                    <a:p>
                      <a:pPr algn="ctr" fontAlgn="base">
                        <a:spcAft>
                          <a:spcPts val="0"/>
                        </a:spcAft>
                      </a:pPr>
                      <a:r>
                        <a:rPr lang="ru-RU" sz="1200">
                          <a:solidFill>
                            <a:srgbClr val="00000A"/>
                          </a:solidFill>
                          <a:effectLst/>
                          <a:latin typeface="Times New Roman"/>
                          <a:ea typeface="Times New Roman"/>
                        </a:rPr>
                        <a:t>Отношение объема муниципального долга городского округа «Вуктыл» к общему годовому объему доходов бюджета муниципального образования городского округа «Вуктыл» без учета объема безвозмездных поступлений</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12,4</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20,1</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18,9</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18,4</a:t>
                      </a:r>
                    </a:p>
                  </a:txBody>
                  <a:tcPr marL="25400" marR="47625"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18,2</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18,2</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17,9</a:t>
                      </a:r>
                    </a:p>
                  </a:txBody>
                  <a:tcPr marL="11430" marR="17780" marT="0" marB="0" anchor="ctr">
                    <a:cell3D prstMaterial="dkEdge">
                      <a:bevel prst="relaxedInset"/>
                      <a:lightRig rig="flood" dir="t"/>
                    </a:cell3D>
                  </a:tcPr>
                </a:tc>
              </a:tr>
              <a:tr h="576064">
                <a:tc>
                  <a:txBody>
                    <a:bodyPr/>
                    <a:lstStyle/>
                    <a:p>
                      <a:pPr algn="ctr" fontAlgn="base">
                        <a:spcAft>
                          <a:spcPts val="0"/>
                        </a:spcAft>
                      </a:pPr>
                      <a:r>
                        <a:rPr lang="ru-RU" sz="1200">
                          <a:solidFill>
                            <a:srgbClr val="000000"/>
                          </a:solidFill>
                          <a:effectLst/>
                          <a:latin typeface="Times New Roman"/>
                          <a:ea typeface="Times New Roman"/>
                        </a:rPr>
                        <a:t>Расходы бюджета муниципального образования городского округа «Вуктыл» на содержание работников органов местного самоуправления в расчете на одного жителя муниципального образования </a:t>
                      </a:r>
                      <a:endParaRPr lang="ru-RU" sz="120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тыс.руб.</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7,8</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6,9</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7,0</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7,1</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7,2</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7,2</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7,2</a:t>
                      </a:r>
                    </a:p>
                  </a:txBody>
                  <a:tcPr marL="11430" marR="17780" marT="0" marB="0" anchor="ctr">
                    <a:cell3D prstMaterial="dkEdge">
                      <a:bevel prst="relaxedInset"/>
                      <a:lightRig rig="flood" dir="t"/>
                    </a:cell3D>
                  </a:tcPr>
                </a:tc>
              </a:tr>
              <a:tr h="720080">
                <a:tc>
                  <a:txBody>
                    <a:bodyPr/>
                    <a:lstStyle/>
                    <a:p>
                      <a:pPr algn="ctr" fontAlgn="base">
                        <a:spcAft>
                          <a:spcPts val="0"/>
                        </a:spcAft>
                      </a:pPr>
                      <a:r>
                        <a:rPr lang="ru-RU" sz="1200">
                          <a:solidFill>
                            <a:srgbClr val="000000"/>
                          </a:solidFill>
                          <a:effectLst/>
                          <a:latin typeface="Times New Roman"/>
                          <a:ea typeface="Times New Roman"/>
                        </a:rPr>
                        <a:t>Налоговые и неналоговые доходы бюджета муниципального образования городского округа «Вуктыл» (за исключением поступлений налоговых доходов по дополнительным нормативам отчислений) в расчете на одного жителя  муниципального образования городского округа «Вуктыл»</a:t>
                      </a:r>
                      <a:endParaRPr lang="ru-RU" sz="120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тыс.руб.</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14,7</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13,9</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r>
              <a:tr h="780648">
                <a:tc>
                  <a:txBody>
                    <a:bodyPr/>
                    <a:lstStyle/>
                    <a:p>
                      <a:pPr algn="ctr" fontAlgn="base">
                        <a:spcAft>
                          <a:spcPts val="0"/>
                        </a:spcAft>
                      </a:pPr>
                      <a:r>
                        <a:rPr lang="ru-RU" sz="1200" dirty="0">
                          <a:solidFill>
                            <a:srgbClr val="000000"/>
                          </a:solidFill>
                          <a:effectLst/>
                          <a:latin typeface="Times New Roman"/>
                          <a:ea typeface="Times New Roman"/>
                        </a:rPr>
                        <a:t>Доля просроченной кредиторской задолженности по оплате труда (включая начисления на оплату труда) муниципальных учреждений в общем объеме расходов муниципального образования на оплату труда (включая начисления на оплату труда)</a:t>
                      </a:r>
                      <a:endParaRPr lang="ru-RU" sz="1200" dirty="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2,3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2,0</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1,6</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1,5</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1,2</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1,0</a:t>
                      </a:r>
                    </a:p>
                  </a:txBody>
                  <a:tcPr marL="11430" marR="17780" marT="0" marB="0" anchor="ctr">
                    <a:cell3D prstMaterial="dkEdge">
                      <a:bevel prst="relaxedInset"/>
                      <a:lightRig rig="flood" dir="t"/>
                    </a:cell3D>
                  </a:tcPr>
                </a:tc>
              </a:tr>
            </a:tbl>
          </a:graphicData>
        </a:graphic>
      </p:graphicFrame>
      <p:sp>
        <p:nvSpPr>
          <p:cNvPr id="649" name="CustomShape 3"/>
          <p:cNvSpPr/>
          <p:nvPr/>
        </p:nvSpPr>
        <p:spPr>
          <a:xfrm>
            <a:off x="1619672" y="1124744"/>
            <a:ext cx="5616624" cy="42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strike="noStrike" spc="-1" dirty="0">
                <a:solidFill>
                  <a:srgbClr val="0000FF"/>
                </a:solidFill>
                <a:latin typeface="Calibri"/>
                <a:ea typeface="Microsoft YaHei"/>
              </a:rPr>
              <a:t>Основные целевые </a:t>
            </a:r>
            <a:r>
              <a:rPr lang="ru-RU" sz="1400" b="1" strike="noStrike" spc="-1" dirty="0" smtClean="0">
                <a:solidFill>
                  <a:srgbClr val="0000FF"/>
                </a:solidFill>
                <a:latin typeface="Calibri"/>
                <a:ea typeface="Microsoft YaHei"/>
              </a:rPr>
              <a:t>индикаторы </a:t>
            </a:r>
            <a:r>
              <a:rPr lang="ru-RU" sz="1400" b="1" strike="noStrike" spc="-1" dirty="0">
                <a:solidFill>
                  <a:srgbClr val="0000FF"/>
                </a:solidFill>
                <a:latin typeface="Calibri"/>
                <a:ea typeface="Microsoft YaHei"/>
              </a:rPr>
              <a:t>и показатели МП</a:t>
            </a:r>
            <a:endParaRPr lang="ru-RU" sz="1400" b="0" strike="noStrike" spc="-1" dirty="0">
              <a:latin typeface="Arial"/>
            </a:endParaRPr>
          </a:p>
        </p:txBody>
      </p:sp>
      <p:sp>
        <p:nvSpPr>
          <p:cNvPr id="6"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CustomShape 2"/>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53" name="CustomShape 3"/>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 руб.</a:t>
            </a:r>
            <a:endParaRPr lang="ru-RU" sz="2000" b="0" strike="noStrike" spc="-1" dirty="0">
              <a:latin typeface="Arial"/>
            </a:endParaRPr>
          </a:p>
        </p:txBody>
      </p:sp>
      <p:sp>
        <p:nvSpPr>
          <p:cNvPr id="2" name="Прямоугольник 1"/>
          <p:cNvSpPr/>
          <p:nvPr/>
        </p:nvSpPr>
        <p:spPr>
          <a:xfrm>
            <a:off x="387780" y="815048"/>
            <a:ext cx="8321160" cy="461665"/>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dirty="0">
                <a:latin typeface="Times New Roman" panose="02020603050405020304" pitchFamily="18" charset="0"/>
                <a:cs typeface="Times New Roman" panose="02020603050405020304" pitchFamily="18" charset="0"/>
              </a:rPr>
              <a:t>Повышение уровня благоустройства территории городского округа «Вуктыл»</a:t>
            </a:r>
          </a:p>
        </p:txBody>
      </p:sp>
      <p:sp>
        <p:nvSpPr>
          <p:cNvPr id="5" name="Прямоугольник 4"/>
          <p:cNvSpPr/>
          <p:nvPr/>
        </p:nvSpPr>
        <p:spPr>
          <a:xfrm>
            <a:off x="420496" y="1276713"/>
            <a:ext cx="8417632" cy="830997"/>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smtClean="0">
                <a:latin typeface="Times New Roman" panose="02020603050405020304" pitchFamily="18" charset="0"/>
                <a:cs typeface="Times New Roman" panose="02020603050405020304" pitchFamily="18" charset="0"/>
              </a:rPr>
              <a:t>1.Повышение </a:t>
            </a:r>
            <a:r>
              <a:rPr lang="ru-RU" sz="1200" b="1" dirty="0">
                <a:latin typeface="Times New Roman" panose="02020603050405020304" pitchFamily="18" charset="0"/>
                <a:cs typeface="Times New Roman" panose="02020603050405020304" pitchFamily="18" charset="0"/>
              </a:rPr>
              <a:t>уровня благоустройства дворовых и особо посещаемых муниципальных территорий городского округа «Вуктыл».</a:t>
            </a:r>
          </a:p>
          <a:p>
            <a:pPr algn="just"/>
            <a:r>
              <a:rPr lang="ru-RU" sz="1200" b="1" dirty="0" smtClean="0">
                <a:latin typeface="Times New Roman" panose="02020603050405020304" pitchFamily="18" charset="0"/>
                <a:cs typeface="Times New Roman" panose="02020603050405020304" pitchFamily="18" charset="0"/>
              </a:rPr>
              <a:t>2.Внедрение </a:t>
            </a:r>
            <a:r>
              <a:rPr lang="ru-RU" sz="1200" b="1" dirty="0">
                <a:latin typeface="Times New Roman" panose="02020603050405020304" pitchFamily="18" charset="0"/>
                <a:cs typeface="Times New Roman" panose="02020603050405020304" pitchFamily="18" charset="0"/>
              </a:rPr>
              <a:t>единых подходов и современных механизмов </a:t>
            </a:r>
            <a:r>
              <a:rPr lang="ru-RU" sz="1200" b="1" dirty="0" smtClean="0">
                <a:latin typeface="Times New Roman" panose="02020603050405020304" pitchFamily="18" charset="0"/>
                <a:cs typeface="Times New Roman" panose="02020603050405020304" pitchFamily="18" charset="0"/>
              </a:rPr>
              <a:t>реализации </a:t>
            </a:r>
            <a:r>
              <a:rPr lang="ru-RU" sz="1200" b="1" dirty="0">
                <a:latin typeface="Times New Roman" panose="02020603050405020304" pitchFamily="18" charset="0"/>
                <a:cs typeface="Times New Roman" panose="02020603050405020304" pitchFamily="18" charset="0"/>
              </a:rPr>
              <a:t>проектов благоустройства</a:t>
            </a:r>
          </a:p>
        </p:txBody>
      </p:sp>
      <p:graphicFrame>
        <p:nvGraphicFramePr>
          <p:cNvPr id="17" name="Диаграмма 16"/>
          <p:cNvGraphicFramePr/>
          <p:nvPr>
            <p:extLst>
              <p:ext uri="{D42A27DB-BD31-4B8C-83A1-F6EECF244321}">
                <p14:modId xmlns:p14="http://schemas.microsoft.com/office/powerpoint/2010/main" val="497609529"/>
              </p:ext>
            </p:extLst>
          </p:nvPr>
        </p:nvGraphicFramePr>
        <p:xfrm>
          <a:off x="1619672" y="5085184"/>
          <a:ext cx="5328592" cy="165618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Shape 4"/>
          <p:cNvSpPr txBox="1"/>
          <p:nvPr/>
        </p:nvSpPr>
        <p:spPr>
          <a:xfrm>
            <a:off x="362200" y="4479120"/>
            <a:ext cx="8424000" cy="511200"/>
          </a:xfrm>
          <a:prstGeom prst="rect">
            <a:avLst/>
          </a:prstGeom>
          <a:noFill/>
          <a:ln>
            <a:noFill/>
          </a:ln>
        </p:spPr>
        <p:txBody>
          <a:bodyPr lIns="90000" tIns="45000" rIns="90000" bIns="45000"/>
          <a:lstStyle/>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662138210"/>
              </p:ext>
            </p:extLst>
          </p:nvPr>
        </p:nvGraphicFramePr>
        <p:xfrm>
          <a:off x="181712" y="2492896"/>
          <a:ext cx="8784976" cy="1487805"/>
        </p:xfrm>
        <a:graphic>
          <a:graphicData uri="http://schemas.openxmlformats.org/drawingml/2006/table">
            <a:tbl>
              <a:tblPr firstRow="1" bandRow="1">
                <a:tableStyleId>{5C22544A-7EE6-4342-B048-85BDC9FD1C3A}</a:tableStyleId>
              </a:tblPr>
              <a:tblGrid>
                <a:gridCol w="5784280"/>
                <a:gridCol w="995272"/>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just" fontAlgn="ctr"/>
                      <a:r>
                        <a:rPr lang="ru-RU" sz="1200" b="1" i="0" u="none" strike="noStrike">
                          <a:solidFill>
                            <a:srgbClr val="000000"/>
                          </a:solidFill>
                          <a:effectLst/>
                          <a:latin typeface="Times New Roman"/>
                        </a:rPr>
                        <a:t>Муниципальная программа городского округа "Вуктыл" "Формирование современной городской среды"</a:t>
                      </a:r>
                    </a:p>
                  </a:txBody>
                  <a:tcPr marL="9525" marR="9525" marT="9525" marB="0" anchor="ctr"/>
                </a:tc>
                <a:tc>
                  <a:txBody>
                    <a:bodyPr/>
                    <a:lstStyle/>
                    <a:p>
                      <a:pPr algn="ctr" fontAlgn="ctr"/>
                      <a:r>
                        <a:rPr lang="ru-RU" sz="1200" b="1" i="0" u="none" strike="noStrike">
                          <a:solidFill>
                            <a:srgbClr val="000000"/>
                          </a:solidFill>
                          <a:effectLst/>
                          <a:latin typeface="Times New Roman"/>
                        </a:rPr>
                        <a:t>5 342 204,45</a:t>
                      </a:r>
                    </a:p>
                  </a:txBody>
                  <a:tcPr marL="9525" marR="9525" marT="9525" marB="0" anchor="ctr"/>
                </a:tc>
                <a:tc>
                  <a:txBody>
                    <a:bodyPr/>
                    <a:lstStyle/>
                    <a:p>
                      <a:pPr algn="ctr" fontAlgn="ctr"/>
                      <a:r>
                        <a:rPr lang="ru-RU" sz="1200" b="1" i="0" u="none" strike="noStrike">
                          <a:solidFill>
                            <a:srgbClr val="000000"/>
                          </a:solidFill>
                          <a:effectLst/>
                          <a:latin typeface="Times New Roman"/>
                        </a:rPr>
                        <a:t>6 042 145,56</a:t>
                      </a:r>
                    </a:p>
                  </a:txBody>
                  <a:tcPr marL="9525" marR="9525" marT="9525" marB="0" anchor="ctr"/>
                </a:tc>
                <a:tc>
                  <a:txBody>
                    <a:bodyPr/>
                    <a:lstStyle/>
                    <a:p>
                      <a:pPr algn="ctr" fontAlgn="ctr"/>
                      <a:r>
                        <a:rPr lang="ru-RU" sz="1200" b="1" i="0" u="none" strike="noStrike" dirty="0">
                          <a:solidFill>
                            <a:srgbClr val="000000"/>
                          </a:solidFill>
                          <a:effectLst/>
                          <a:latin typeface="Times New Roman"/>
                        </a:rPr>
                        <a:t>6 398 694,44</a:t>
                      </a:r>
                    </a:p>
                  </a:txBody>
                  <a:tcPr marL="9525" marR="9525" marT="9525" marB="0" anchor="ctr"/>
                </a:tc>
              </a:tr>
              <a:tr h="370840">
                <a:tc>
                  <a:txBody>
                    <a:bodyPr/>
                    <a:lstStyle/>
                    <a:p>
                      <a:pPr algn="just" fontAlgn="ctr"/>
                      <a:r>
                        <a:rPr lang="ru-RU" sz="1200" b="1" i="0" u="none" strike="noStrike">
                          <a:solidFill>
                            <a:srgbClr val="000000"/>
                          </a:solidFill>
                          <a:effectLst/>
                          <a:latin typeface="Times New Roman"/>
                        </a:rPr>
                        <a:t>Подпрограмма 1 "Формирование современной городской среды"</a:t>
                      </a:r>
                    </a:p>
                  </a:txBody>
                  <a:tcPr marL="9525" marR="9525" marT="9525" marB="0" anchor="ctr"/>
                </a:tc>
                <a:tc>
                  <a:txBody>
                    <a:bodyPr/>
                    <a:lstStyle/>
                    <a:p>
                      <a:pPr algn="ctr" fontAlgn="ctr"/>
                      <a:r>
                        <a:rPr lang="ru-RU" sz="1200" b="1" i="0" u="none" strike="noStrike">
                          <a:solidFill>
                            <a:srgbClr val="000000"/>
                          </a:solidFill>
                          <a:effectLst/>
                          <a:latin typeface="Times New Roman"/>
                        </a:rPr>
                        <a:t>5 342 204,45</a:t>
                      </a:r>
                    </a:p>
                  </a:txBody>
                  <a:tcPr marL="9525" marR="9525" marT="9525" marB="0" anchor="ctr"/>
                </a:tc>
                <a:tc>
                  <a:txBody>
                    <a:bodyPr/>
                    <a:lstStyle/>
                    <a:p>
                      <a:pPr algn="ctr" fontAlgn="ctr"/>
                      <a:r>
                        <a:rPr lang="ru-RU" sz="1200" b="1" i="0" u="none" strike="noStrike">
                          <a:solidFill>
                            <a:srgbClr val="000000"/>
                          </a:solidFill>
                          <a:effectLst/>
                          <a:latin typeface="Times New Roman"/>
                        </a:rPr>
                        <a:t>6 042 145,56</a:t>
                      </a:r>
                    </a:p>
                  </a:txBody>
                  <a:tcPr marL="9525" marR="9525" marT="9525" marB="0" anchor="ctr"/>
                </a:tc>
                <a:tc>
                  <a:txBody>
                    <a:bodyPr/>
                    <a:lstStyle/>
                    <a:p>
                      <a:pPr algn="ctr" fontAlgn="ctr"/>
                      <a:r>
                        <a:rPr lang="ru-RU" sz="1200" b="1" i="0" u="none" strike="noStrike" dirty="0">
                          <a:solidFill>
                            <a:srgbClr val="000000"/>
                          </a:solidFill>
                          <a:effectLst/>
                          <a:latin typeface="Times New Roman"/>
                        </a:rPr>
                        <a:t>6 398 694,44</a:t>
                      </a:r>
                    </a:p>
                  </a:txBody>
                  <a:tcPr marL="9525" marR="9525" marT="9525" marB="0" anchor="ctr"/>
                </a:tc>
              </a:tr>
              <a:tr h="370840">
                <a:tc>
                  <a:txBody>
                    <a:bodyPr/>
                    <a:lstStyle/>
                    <a:p>
                      <a:pPr algn="just" fontAlgn="ctr"/>
                      <a:r>
                        <a:rPr lang="ru-RU" sz="1200" b="0" i="0" u="none" strike="noStrike" dirty="0">
                          <a:solidFill>
                            <a:srgbClr val="000000"/>
                          </a:solidFill>
                          <a:effectLst/>
                          <a:latin typeface="Times New Roman"/>
                        </a:rPr>
                        <a:t>Региональный проект "Формирование комфортной городской среды"</a:t>
                      </a:r>
                    </a:p>
                  </a:txBody>
                  <a:tcPr marL="9525" marR="9525" marT="9525" marB="0" anchor="ctr"/>
                </a:tc>
                <a:tc>
                  <a:txBody>
                    <a:bodyPr/>
                    <a:lstStyle/>
                    <a:p>
                      <a:pPr algn="ctr" fontAlgn="ctr"/>
                      <a:r>
                        <a:rPr lang="ru-RU" sz="1200" b="0" i="0" u="none" strike="noStrike">
                          <a:solidFill>
                            <a:srgbClr val="000000"/>
                          </a:solidFill>
                          <a:effectLst/>
                          <a:latin typeface="Times New Roman"/>
                        </a:rPr>
                        <a:t>5 342 204,45</a:t>
                      </a:r>
                    </a:p>
                  </a:txBody>
                  <a:tcPr marL="9525" marR="9525" marT="9525" marB="0" anchor="ctr"/>
                </a:tc>
                <a:tc>
                  <a:txBody>
                    <a:bodyPr/>
                    <a:lstStyle/>
                    <a:p>
                      <a:pPr algn="ctr" fontAlgn="ctr"/>
                      <a:r>
                        <a:rPr lang="ru-RU" sz="1200" b="0" i="0" u="none" strike="noStrike">
                          <a:solidFill>
                            <a:srgbClr val="000000"/>
                          </a:solidFill>
                          <a:effectLst/>
                          <a:latin typeface="Times New Roman"/>
                        </a:rPr>
                        <a:t>6 042 145,56</a:t>
                      </a:r>
                    </a:p>
                  </a:txBody>
                  <a:tcPr marL="9525" marR="9525" marT="9525" marB="0" anchor="ctr"/>
                </a:tc>
                <a:tc>
                  <a:txBody>
                    <a:bodyPr/>
                    <a:lstStyle/>
                    <a:p>
                      <a:pPr algn="ctr" fontAlgn="ctr"/>
                      <a:r>
                        <a:rPr lang="ru-RU" sz="1200" b="0" i="0" u="none" strike="noStrike" dirty="0">
                          <a:solidFill>
                            <a:srgbClr val="000000"/>
                          </a:solidFill>
                          <a:effectLst/>
                          <a:latin typeface="Times New Roman"/>
                        </a:rPr>
                        <a:t>6 398 694,44</a:t>
                      </a:r>
                    </a:p>
                  </a:txBody>
                  <a:tcPr marL="9525" marR="9525" marT="9525" marB="0" anchor="ctr"/>
                </a:tc>
              </a:tr>
            </a:tbl>
          </a:graphicData>
        </a:graphic>
      </p:graphicFrame>
    </p:spTree>
    <p:extLst>
      <p:ext uri="{BB962C8B-B14F-4D97-AF65-F5344CB8AC3E}">
        <p14:creationId xmlns:p14="http://schemas.microsoft.com/office/powerpoint/2010/main" val="31557356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61840" y="62154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Times New Roman"/>
                <a:ea typeface="Microsoft YaHei"/>
              </a:rPr>
              <a:t>Основные целевые индикаторы и показатели МП</a:t>
            </a:r>
            <a:endParaRPr lang="ru-RU" sz="1400" b="0" strike="noStrike" spc="-1" dirty="0">
              <a:latin typeface="Arial"/>
            </a:endParaRPr>
          </a:p>
        </p:txBody>
      </p:sp>
      <p:graphicFrame>
        <p:nvGraphicFramePr>
          <p:cNvPr id="667" name="Table 5"/>
          <p:cNvGraphicFramePr/>
          <p:nvPr>
            <p:extLst>
              <p:ext uri="{D42A27DB-BD31-4B8C-83A1-F6EECF244321}">
                <p14:modId xmlns:p14="http://schemas.microsoft.com/office/powerpoint/2010/main" val="1985417784"/>
              </p:ext>
            </p:extLst>
          </p:nvPr>
        </p:nvGraphicFramePr>
        <p:xfrm>
          <a:off x="74080" y="927900"/>
          <a:ext cx="8995839" cy="5764001"/>
        </p:xfrm>
        <a:graphic>
          <a:graphicData uri="http://schemas.openxmlformats.org/drawingml/2006/table">
            <a:tbl>
              <a:tblPr/>
              <a:tblGrid>
                <a:gridCol w="3515073"/>
                <a:gridCol w="521682"/>
                <a:gridCol w="729847"/>
                <a:gridCol w="695671"/>
                <a:gridCol w="662758"/>
                <a:gridCol w="717702"/>
                <a:gridCol w="717702"/>
                <a:gridCol w="717702"/>
                <a:gridCol w="717702"/>
              </a:tblGrid>
              <a:tr h="340860">
                <a:tc gridSpan="9">
                  <a:txBody>
                    <a:bodyPr/>
                    <a:lstStyle/>
                    <a:p>
                      <a:pPr algn="ctr"/>
                      <a:r>
                        <a:rPr lang="ru-RU" sz="1100" b="1" strike="noStrike" spc="-1" dirty="0" smtClean="0">
                          <a:latin typeface="Times New Roman" panose="02020603050405020304" pitchFamily="18" charset="0"/>
                          <a:cs typeface="Times New Roman" panose="02020603050405020304" pitchFamily="18" charset="0"/>
                        </a:rPr>
                        <a:t>Муниципальная </a:t>
                      </a:r>
                      <a:r>
                        <a:rPr lang="ru-RU" sz="1100" b="1" strike="noStrike" spc="-1" dirty="0">
                          <a:latin typeface="Times New Roman" panose="02020603050405020304" pitchFamily="18" charset="0"/>
                          <a:cs typeface="Times New Roman" panose="02020603050405020304" pitchFamily="18" charset="0"/>
                        </a:rPr>
                        <a:t>программа городского округа «Вуктыл» «Формирование современной городской среды»</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r>
              <a:tr h="438638">
                <a:tc>
                  <a:txBody>
                    <a:bodyPr/>
                    <a:lstStyle/>
                    <a:p>
                      <a:pPr algn="ct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 (индикатора)</a:t>
                      </a:r>
                      <a:endParaRPr lang="ru-RU" sz="11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r>
                        <a:rPr lang="ru-RU" sz="1100" b="1" strike="noStrike" spc="-1" dirty="0" err="1">
                          <a:latin typeface="Times New Roman" panose="02020603050405020304" pitchFamily="18" charset="0"/>
                          <a:cs typeface="Times New Roman" panose="02020603050405020304" pitchFamily="18" charset="0"/>
                        </a:rPr>
                        <a:t>ед.изм</a:t>
                      </a:r>
                      <a:r>
                        <a:rPr lang="ru-RU" sz="11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2019</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2020</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2021</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2024</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dirty="0">
                          <a:effectLst/>
                          <a:latin typeface="Times New Roman"/>
                          <a:ea typeface="Times New Roman"/>
                        </a:rPr>
                        <a:t>2025</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350911">
                <a:tc>
                  <a:txBody>
                    <a:bodyPr/>
                    <a:lstStyle/>
                    <a:p>
                      <a:pPr>
                        <a:spcAft>
                          <a:spcPts val="0"/>
                        </a:spcAft>
                      </a:pPr>
                      <a:r>
                        <a:rPr lang="ru-RU" sz="1000">
                          <a:effectLst/>
                          <a:latin typeface="Times New Roman"/>
                          <a:ea typeface="Times New Roman"/>
                        </a:rPr>
                        <a:t>Количество благоустроенных дворовых территорий </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4</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27</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39</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4</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602554">
                <a:tc>
                  <a:txBody>
                    <a:bodyPr/>
                    <a:lstStyle/>
                    <a:p>
                      <a:pPr>
                        <a:spcAft>
                          <a:spcPts val="0"/>
                        </a:spcAft>
                      </a:pPr>
                      <a:r>
                        <a:rPr lang="ru-RU" sz="1000">
                          <a:effectLst/>
                          <a:latin typeface="Times New Roman"/>
                          <a:ea typeface="Times New Roman"/>
                        </a:rPr>
                        <a:t>Доля реализованных проектов по благоустройству дворовых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262810">
                <a:tc>
                  <a:txBody>
                    <a:bodyPr/>
                    <a:lstStyle/>
                    <a:p>
                      <a:pPr>
                        <a:spcAft>
                          <a:spcPts val="0"/>
                        </a:spcAft>
                      </a:pPr>
                      <a:r>
                        <a:rPr lang="ru-RU" sz="1000">
                          <a:effectLst/>
                          <a:latin typeface="Times New Roman"/>
                          <a:ea typeface="Times New Roman"/>
                        </a:rPr>
                        <a:t>Количество благоустроенных муниципальных территорий </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591322">
                <a:tc>
                  <a:txBody>
                    <a:bodyPr/>
                    <a:lstStyle/>
                    <a:p>
                      <a:pPr>
                        <a:spcAft>
                          <a:spcPts val="0"/>
                        </a:spcAft>
                      </a:pPr>
                      <a:r>
                        <a:rPr lang="ru-RU" sz="1000" dirty="0">
                          <a:effectLst/>
                          <a:latin typeface="Times New Roman"/>
                          <a:ea typeface="Times New Roman"/>
                        </a:rPr>
                        <a:t>Доля реализованных проектов по благоустройству муниципальных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100</a:t>
                      </a:r>
                      <a:endParaRPr lang="ru-RU" sz="1400" dirty="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316161">
                <a:tc>
                  <a:txBody>
                    <a:bodyPr/>
                    <a:lstStyle/>
                    <a:p>
                      <a:pPr>
                        <a:spcAft>
                          <a:spcPts val="0"/>
                        </a:spcAft>
                      </a:pPr>
                      <a:r>
                        <a:rPr lang="ru-RU" sz="1000">
                          <a:effectLst/>
                          <a:latin typeface="Times New Roman"/>
                          <a:ea typeface="Times New Roman"/>
                        </a:rPr>
                        <a:t>Уровень актуализации информации, доведенной до граждан о ходе реализации муниципальной программы</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1390547">
                <a:tc>
                  <a:txBody>
                    <a:bodyPr/>
                    <a:lstStyle/>
                    <a:p>
                      <a:pPr>
                        <a:spcAft>
                          <a:spcPts val="0"/>
                        </a:spcAft>
                      </a:pPr>
                      <a:r>
                        <a:rPr lang="ru-RU" sz="1000" dirty="0">
                          <a:effectLst/>
                          <a:latin typeface="Times New Roman"/>
                          <a:ea typeface="Times New Roman"/>
                        </a:rPr>
                        <a:t>Реализация мероприятий по благоустройству территорий, дворовых проездов, тротуаров, обустройство освещения установка в том числе общественных территорий (площади, улицы, проезды, набережные, береговые полосы водных объектов общего пользования, скверы, бульвары, пешеходные зоны, парки, иные территории), улично-дорожной сети (ремонт проезжей части, прилегающих к улицам тротуаров, обустройство ограждений, освещения и иные мероприятия), дворовых территорий (ремонт скамеек, урн и иные мероприятия)</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dirty="0">
                          <a:effectLst/>
                          <a:latin typeface="Times New Roman"/>
                          <a:ea typeface="Times New Roman"/>
                        </a:rPr>
                        <a:t>%</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marR="152400" algn="ctr">
                        <a:spcAft>
                          <a:spcPts val="0"/>
                        </a:spcAft>
                      </a:pPr>
                      <a:r>
                        <a:rPr lang="ru-RU" sz="1000" dirty="0">
                          <a:solidFill>
                            <a:srgbClr val="000000"/>
                          </a:solidFill>
                          <a:effectLst/>
                          <a:latin typeface="Times New Roman"/>
                          <a:ea typeface="Times New Roman"/>
                        </a:rPr>
                        <a:t>100</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556219">
                <a:tc>
                  <a:txBody>
                    <a:bodyPr/>
                    <a:lstStyle/>
                    <a:p>
                      <a:pPr>
                        <a:spcAft>
                          <a:spcPts val="0"/>
                        </a:spcAft>
                      </a:pPr>
                      <a:r>
                        <a:rPr lang="ru-RU" sz="1000">
                          <a:effectLst/>
                          <a:latin typeface="Times New Roman"/>
                          <a:ea typeface="Times New Roman"/>
                        </a:rPr>
                        <a:t>Количество приобретенного оборудования имеющего российское происхождение, закупленного в рамках реализации мероприятий муниципальных (государственных) программ современной городской среды</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701821">
                <a:tc>
                  <a:txBody>
                    <a:bodyPr/>
                    <a:lstStyle/>
                    <a:p>
                      <a:pPr>
                        <a:spcAft>
                          <a:spcPts val="0"/>
                        </a:spcAft>
                      </a:pPr>
                      <a:r>
                        <a:rPr lang="ru-RU" sz="1000" dirty="0">
                          <a:effectLst/>
                          <a:latin typeface="Times New Roman"/>
                          <a:ea typeface="Times New Roman"/>
                        </a:rPr>
                        <a:t>Доля объема закупок оборудования, имеющего российское происхождение, в том числе оборудования, закупленного в рамках реализации мероприятий муниципальных (государственных) программ современной городской среды</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100</a:t>
                      </a:r>
                      <a:endParaRPr lang="ru-RU" sz="1400" dirty="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r>
            </a:tbl>
          </a:graphicData>
        </a:graphic>
      </p:graphicFrame>
      <p:sp>
        <p:nvSpPr>
          <p:cNvPr id="9" name="Заголовок 1"/>
          <p:cNvSpPr txBox="1">
            <a:spLocks/>
          </p:cNvSpPr>
          <p:nvPr/>
        </p:nvSpPr>
        <p:spPr>
          <a:xfrm>
            <a:off x="0" y="3851"/>
            <a:ext cx="9144000" cy="616837"/>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62068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1"/>
            <a:ext cx="9144000" cy="976877"/>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98072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pc="-1" dirty="0">
                <a:solidFill>
                  <a:srgbClr val="21409A"/>
                </a:solidFill>
                <a:latin typeface="Times New Roman"/>
              </a:rPr>
              <a:t>Муниципальная программа </a:t>
            </a:r>
          </a:p>
          <a:p>
            <a:pPr algn="ctr"/>
            <a:r>
              <a:rPr lang="ru-RU" sz="2000" b="1" spc="-1" dirty="0">
                <a:solidFill>
                  <a:srgbClr val="21409A"/>
                </a:solidFill>
                <a:latin typeface="Times New Roman"/>
              </a:rPr>
              <a:t>            «Обеспечение охраны общественного порядка  </a:t>
            </a:r>
            <a:endParaRPr lang="ru-RU" sz="2000" b="1" spc="-1" dirty="0" smtClean="0">
              <a:solidFill>
                <a:srgbClr val="21409A"/>
              </a:solidFill>
              <a:latin typeface="Times New Roman"/>
            </a:endParaRPr>
          </a:p>
          <a:p>
            <a:pPr algn="ctr"/>
            <a:r>
              <a:rPr lang="ru-RU" sz="2000" b="1" spc="-1" dirty="0" smtClean="0">
                <a:solidFill>
                  <a:srgbClr val="21409A"/>
                </a:solidFill>
                <a:latin typeface="Times New Roman"/>
              </a:rPr>
              <a:t>         и </a:t>
            </a:r>
            <a:r>
              <a:rPr lang="ru-RU" sz="2000" b="1" spc="-1" dirty="0">
                <a:solidFill>
                  <a:srgbClr val="21409A"/>
                </a:solidFill>
                <a:latin typeface="Times New Roman"/>
              </a:rPr>
              <a:t>профилактики правонарушений</a:t>
            </a:r>
            <a:r>
              <a:rPr lang="ru-RU" sz="2000" b="1" spc="-1" dirty="0" smtClean="0">
                <a:solidFill>
                  <a:srgbClr val="21409A"/>
                </a:solidFill>
                <a:latin typeface="Times New Roman"/>
              </a:rPr>
              <a:t>», руб.</a:t>
            </a:r>
            <a:endParaRPr lang="ru-RU" sz="2000" spc="-1" dirty="0">
              <a:latin typeface="Arial"/>
            </a:endParaRPr>
          </a:p>
        </p:txBody>
      </p:sp>
      <p:graphicFrame>
        <p:nvGraphicFramePr>
          <p:cNvPr id="8" name="Table 2"/>
          <p:cNvGraphicFramePr/>
          <p:nvPr>
            <p:extLst>
              <p:ext uri="{D42A27DB-BD31-4B8C-83A1-F6EECF244321}">
                <p14:modId xmlns:p14="http://schemas.microsoft.com/office/powerpoint/2010/main" val="2676128514"/>
              </p:ext>
            </p:extLst>
          </p:nvPr>
        </p:nvGraphicFramePr>
        <p:xfrm>
          <a:off x="202184" y="1196752"/>
          <a:ext cx="8834312" cy="3816423"/>
        </p:xfrm>
        <a:graphic>
          <a:graphicData uri="http://schemas.openxmlformats.org/drawingml/2006/table">
            <a:tbl>
              <a:tblPr/>
              <a:tblGrid>
                <a:gridCol w="6055778"/>
                <a:gridCol w="926178"/>
                <a:gridCol w="926178"/>
                <a:gridCol w="926178"/>
              </a:tblGrid>
              <a:tr h="311382">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2023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2024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r>
              <a:tr h="425988">
                <a:tc>
                  <a:txBody>
                    <a:bodyPr/>
                    <a:lstStyle/>
                    <a:p>
                      <a:pPr algn="just" fontAlgn="ctr"/>
                      <a:r>
                        <a:rPr lang="ru-RU" sz="1200" b="1" i="0" u="none" strike="noStrike">
                          <a:solidFill>
                            <a:srgbClr val="000000"/>
                          </a:solidFill>
                          <a:effectLst/>
                          <a:latin typeface="Times New Roman"/>
                        </a:rPr>
                        <a:t>Муниципальная программа городского округа "Вуктыл" "Обеспечение охраны общественного порядка и профилактики правонарушений"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2 679 682,17</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2 179 231,59</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dirty="0">
                          <a:solidFill>
                            <a:srgbClr val="000000"/>
                          </a:solidFill>
                          <a:effectLst/>
                          <a:latin typeface="Times New Roman"/>
                        </a:rPr>
                        <a:t>2 179 231,59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218400">
                <a:tc>
                  <a:txBody>
                    <a:bodyPr/>
                    <a:lstStyle/>
                    <a:p>
                      <a:pPr algn="just" fontAlgn="ctr"/>
                      <a:r>
                        <a:rPr lang="ru-RU" sz="1200" b="1" i="0" u="none" strike="noStrike">
                          <a:solidFill>
                            <a:srgbClr val="000000"/>
                          </a:solidFill>
                          <a:effectLst/>
                          <a:latin typeface="Times New Roman"/>
                        </a:rPr>
                        <a:t>Подпрограмма 1 «Профилактика правонарушений»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150 000,00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150 000,00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dirty="0">
                          <a:solidFill>
                            <a:srgbClr val="000000"/>
                          </a:solidFill>
                          <a:effectLst/>
                          <a:latin typeface="Times New Roman"/>
                        </a:rPr>
                        <a:t>150 000,00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633577">
                <a:tc>
                  <a:txBody>
                    <a:bodyPr/>
                    <a:lstStyle/>
                    <a:p>
                      <a:pPr algn="just" fontAlgn="ctr"/>
                      <a:r>
                        <a:rPr lang="ru-RU" sz="1200" b="0" i="0" u="none" strike="noStrike">
                          <a:solidFill>
                            <a:srgbClr val="000000"/>
                          </a:solidFill>
                          <a:effectLst/>
                          <a:latin typeface="Times New Roman"/>
                        </a:rPr>
                        <a:t>Организация деятельности добровольной народной дружины, поощрение граждан и членов добровольной народной дружины за участие в охране общественного порядка и раскрытие преступлений и правонарушений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533935">
                <a:tc>
                  <a:txBody>
                    <a:bodyPr/>
                    <a:lstStyle/>
                    <a:p>
                      <a:pPr algn="just" fontAlgn="ctr"/>
                      <a:r>
                        <a:rPr lang="ru-RU" sz="1200" b="1" i="0" u="none" strike="noStrike">
                          <a:solidFill>
                            <a:srgbClr val="000000"/>
                          </a:solidFill>
                          <a:effectLst/>
                          <a:latin typeface="Times New Roman"/>
                        </a:rPr>
                        <a:t>Подпрограмма 2 «Профилактика терроризма и экстремизма»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2 529 682,17</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2 029 231,59</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dirty="0">
                          <a:solidFill>
                            <a:srgbClr val="000000"/>
                          </a:solidFill>
                          <a:effectLst/>
                          <a:latin typeface="Times New Roman"/>
                        </a:rPr>
                        <a:t>2 029 231,59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425988">
                <a:tc>
                  <a:txBody>
                    <a:bodyPr/>
                    <a:lstStyle/>
                    <a:p>
                      <a:pPr algn="just" fontAlgn="ctr"/>
                      <a:r>
                        <a:rPr lang="ru-RU" sz="1200" b="0" i="0" u="none" strike="noStrike">
                          <a:solidFill>
                            <a:srgbClr val="000000"/>
                          </a:solidFill>
                          <a:effectLst/>
                          <a:latin typeface="Times New Roman"/>
                        </a:rPr>
                        <a:t>Содержание систем антитеррористической защищенности учреждений и объектов массового пребывания людей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1 576 387,14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1 341 787,14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1 341 787,14</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841165">
                <a:tc>
                  <a:txBody>
                    <a:bodyPr/>
                    <a:lstStyle/>
                    <a:p>
                      <a:pPr algn="just" fontAlgn="ctr"/>
                      <a:r>
                        <a:rPr lang="ru-RU" sz="1200" b="0" i="0" u="none" strike="noStrike" dirty="0">
                          <a:solidFill>
                            <a:srgbClr val="000000"/>
                          </a:solidFill>
                          <a:effectLst/>
                          <a:latin typeface="Times New Roman"/>
                        </a:rPr>
                        <a:t>Организация и выполнение мероприятий по обеспечению антитеррористической защищенности учреждений и мест (объектов) массового пребывания людей городского округа «Вуктыл» в соответствии с нормативными актами Правительства Российской Федерации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409 850,58</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144 000,00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144 000,00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425988">
                <a:tc>
                  <a:txBody>
                    <a:bodyPr/>
                    <a:lstStyle/>
                    <a:p>
                      <a:pPr algn="just" fontAlgn="ctr"/>
                      <a:r>
                        <a:rPr lang="ru-RU" sz="1200" b="0" i="0" u="none" strike="noStrike" dirty="0">
                          <a:solidFill>
                            <a:srgbClr val="000000"/>
                          </a:solidFill>
                          <a:effectLst/>
                          <a:latin typeface="Times New Roman"/>
                        </a:rPr>
                        <a:t>Укрепление материально-технической базы и создание безопасных условий в муниципальных образовательных организациях</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543 444,45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543 444,45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dirty="0">
                          <a:solidFill>
                            <a:srgbClr val="000000"/>
                          </a:solidFill>
                          <a:effectLst/>
                          <a:latin typeface="Times New Roman"/>
                        </a:rPr>
                        <a:t>543 444,45</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bl>
          </a:graphicData>
        </a:graphic>
      </p:graphicFrame>
      <p:sp>
        <p:nvSpPr>
          <p:cNvPr id="11" name="TextShape 1"/>
          <p:cNvSpPr txBox="1"/>
          <p:nvPr/>
        </p:nvSpPr>
        <p:spPr>
          <a:xfrm>
            <a:off x="359824" y="5805264"/>
            <a:ext cx="3714152" cy="51120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p:nvPr>
            <p:extLst>
              <p:ext uri="{D42A27DB-BD31-4B8C-83A1-F6EECF244321}">
                <p14:modId xmlns:p14="http://schemas.microsoft.com/office/powerpoint/2010/main" val="1686287411"/>
              </p:ext>
            </p:extLst>
          </p:nvPr>
        </p:nvGraphicFramePr>
        <p:xfrm>
          <a:off x="4337184" y="5375920"/>
          <a:ext cx="4680520" cy="13681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255659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45988" y="306896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Times New Roman"/>
                <a:ea typeface="Microsoft YaHei"/>
              </a:rPr>
              <a:t>Основные целевые индикаторы и показатели МП</a:t>
            </a:r>
            <a:endParaRPr lang="ru-RU" sz="1400" b="0" strike="noStrike" spc="-1" dirty="0">
              <a:latin typeface="Arial"/>
            </a:endParaRPr>
          </a:p>
        </p:txBody>
      </p:sp>
      <p:graphicFrame>
        <p:nvGraphicFramePr>
          <p:cNvPr id="667" name="Table 5"/>
          <p:cNvGraphicFramePr/>
          <p:nvPr>
            <p:extLst>
              <p:ext uri="{D42A27DB-BD31-4B8C-83A1-F6EECF244321}">
                <p14:modId xmlns:p14="http://schemas.microsoft.com/office/powerpoint/2010/main" val="3122889967"/>
              </p:ext>
            </p:extLst>
          </p:nvPr>
        </p:nvGraphicFramePr>
        <p:xfrm>
          <a:off x="98280" y="3717032"/>
          <a:ext cx="8995839" cy="2694158"/>
        </p:xfrm>
        <a:graphic>
          <a:graphicData uri="http://schemas.openxmlformats.org/drawingml/2006/table">
            <a:tbl>
              <a:tblPr/>
              <a:tblGrid>
                <a:gridCol w="3321592"/>
                <a:gridCol w="715163"/>
                <a:gridCol w="729847"/>
                <a:gridCol w="695671"/>
                <a:gridCol w="662758"/>
                <a:gridCol w="717702"/>
                <a:gridCol w="717702"/>
                <a:gridCol w="717702"/>
                <a:gridCol w="717702"/>
              </a:tblGrid>
              <a:tr h="124836">
                <a:tc gridSpan="9">
                  <a:txBody>
                    <a:bodyPr/>
                    <a:lstStyle/>
                    <a:p>
                      <a:pPr algn="ctr"/>
                      <a:r>
                        <a:rPr lang="ru-RU" sz="1100" b="1" strike="noStrike" spc="-1" dirty="0" smtClean="0">
                          <a:latin typeface="Times New Roman" panose="02020603050405020304" pitchFamily="18" charset="0"/>
                          <a:cs typeface="Times New Roman" panose="02020603050405020304" pitchFamily="18" charset="0"/>
                        </a:rPr>
                        <a:t>Муниципальная программа городского округа «Вуктыл» </a:t>
                      </a:r>
                    </a:p>
                    <a:p>
                      <a:pPr algn="ctr"/>
                      <a:r>
                        <a:rPr lang="ru-RU" sz="1100" b="1" strike="noStrike" spc="-1" dirty="0" smtClean="0">
                          <a:solidFill>
                            <a:schemeClr val="tx1"/>
                          </a:solidFill>
                          <a:latin typeface="Times New Roman"/>
                        </a:rPr>
                        <a:t>«</a:t>
                      </a:r>
                      <a:r>
                        <a:rPr lang="ru-RU" sz="1100" b="1" spc="-1" dirty="0" smtClean="0">
                          <a:solidFill>
                            <a:schemeClr val="tx1"/>
                          </a:solidFill>
                          <a:latin typeface="Times New Roman"/>
                        </a:rPr>
                        <a:t>Обеспечение охраны общественного порядка  и профилактики правонарушений»</a:t>
                      </a:r>
                      <a:endParaRPr lang="ru-RU" sz="1100" b="0" strike="noStrike" spc="-1" dirty="0">
                        <a:solidFill>
                          <a:schemeClr val="tx1"/>
                        </a:solidFill>
                        <a:latin typeface="Arial"/>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r>
              <a:tr h="438638">
                <a:tc>
                  <a:txBody>
                    <a:bodyPr/>
                    <a:lstStyle/>
                    <a:p>
                      <a:pPr algn="ct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 (индикатора)</a:t>
                      </a:r>
                      <a:endParaRPr lang="ru-RU" sz="11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r>
                        <a:rPr lang="ru-RU" sz="1100" b="1" strike="noStrike" spc="-1" dirty="0" err="1">
                          <a:latin typeface="Times New Roman" panose="02020603050405020304" pitchFamily="18" charset="0"/>
                          <a:cs typeface="Times New Roman" panose="02020603050405020304" pitchFamily="18" charset="0"/>
                        </a:rPr>
                        <a:t>ед.изм</a:t>
                      </a:r>
                      <a:r>
                        <a:rPr lang="ru-RU" sz="11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2019</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dirty="0">
                          <a:effectLst/>
                          <a:latin typeface="Times New Roman"/>
                          <a:ea typeface="Times New Roman"/>
                        </a:rPr>
                        <a:t>2020</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2021</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2024</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dirty="0">
                          <a:effectLst/>
                          <a:latin typeface="Times New Roman"/>
                          <a:ea typeface="Times New Roman"/>
                        </a:rPr>
                        <a:t>2025</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350911">
                <a:tc>
                  <a:txBody>
                    <a:bodyPr/>
                    <a:lstStyle/>
                    <a:p>
                      <a:pPr marL="62230" marR="52070" algn="just">
                        <a:spcAft>
                          <a:spcPts val="0"/>
                        </a:spcAft>
                      </a:pPr>
                      <a:r>
                        <a:rPr lang="ru-RU" sz="1200" dirty="0">
                          <a:effectLst/>
                          <a:latin typeface="Times New Roman"/>
                          <a:ea typeface="Times New Roman"/>
                        </a:rPr>
                        <a:t>Доля  мероприятий, проведенных с учащимися  образовательных  учреждений,  учреждений культуры  по вопросам профилактики правонарушений на территории городского округа «Вуктыл»</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процент</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602554">
                <a:tc>
                  <a:txBody>
                    <a:bodyPr/>
                    <a:lstStyle/>
                    <a:p>
                      <a:pPr marL="62230" marR="52070" algn="just">
                        <a:spcAft>
                          <a:spcPts val="0"/>
                        </a:spcAft>
                      </a:pPr>
                      <a:r>
                        <a:rPr lang="ru-RU" sz="1200" dirty="0">
                          <a:effectLst/>
                          <a:latin typeface="Times New Roman"/>
                          <a:ea typeface="Times New Roman"/>
                        </a:rPr>
                        <a:t>Доля реализованных воспитательных и пропагандистских профилактических мероприятий, направленных на предупреждение терроризма и экстремизма в учреждениях  и  объектах  с массовым пребыванием  людей</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процент</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bl>
          </a:graphicData>
        </a:graphic>
      </p:graphicFrame>
      <p:sp>
        <p:nvSpPr>
          <p:cNvPr id="9" name="Заголовок 1"/>
          <p:cNvSpPr txBox="1">
            <a:spLocks/>
          </p:cNvSpPr>
          <p:nvPr/>
        </p:nvSpPr>
        <p:spPr>
          <a:xfrm>
            <a:off x="0" y="3851"/>
            <a:ext cx="9144000" cy="976877"/>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98072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Обеспечение охраны общественного порядка  и профилактики правонарушений»</a:t>
            </a:r>
            <a:endParaRPr lang="ru-RU" sz="2000" b="0" strike="noStrike" spc="-1" dirty="0">
              <a:latin typeface="Arial"/>
            </a:endParaRPr>
          </a:p>
        </p:txBody>
      </p:sp>
      <p:sp>
        <p:nvSpPr>
          <p:cNvPr id="8" name="Прямоугольник 7"/>
          <p:cNvSpPr/>
          <p:nvPr/>
        </p:nvSpPr>
        <p:spPr>
          <a:xfrm>
            <a:off x="430128" y="1196752"/>
            <a:ext cx="8321160" cy="1569660"/>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dirty="0">
                <a:latin typeface="Times New Roman" panose="02020603050405020304" pitchFamily="18" charset="0"/>
                <a:cs typeface="Times New Roman" panose="02020603050405020304" pitchFamily="18" charset="0"/>
              </a:rPr>
              <a:t>Обеспечение безопасности населения городского округа «Вуктыл» от угроз криминогенного характера</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a:latin typeface="Times New Roman" panose="02020603050405020304" pitchFamily="18" charset="0"/>
                <a:cs typeface="Times New Roman" panose="02020603050405020304" pitchFamily="18" charset="0"/>
              </a:rPr>
              <a:t>1. Профилактика правонарушений на территории городского округа «Вуктыл».</a:t>
            </a:r>
          </a:p>
          <a:p>
            <a:pPr algn="just"/>
            <a:r>
              <a:rPr lang="ru-RU" sz="1200" b="1" dirty="0">
                <a:latin typeface="Times New Roman" panose="02020603050405020304" pitchFamily="18" charset="0"/>
                <a:cs typeface="Times New Roman" panose="02020603050405020304" pitchFamily="18" charset="0"/>
              </a:rPr>
              <a:t>2.Совершенствование муниципальной составляющей общегосударственной системы противодействия терроризму по предупреждению терроризма и экстремизма, минимизации их последствий в целях защиты прав  личности, общества и государства от террористических актов и иных проявлений терроризма и экстремизма</a:t>
            </a:r>
          </a:p>
          <a:p>
            <a:pPr algn="ct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08876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Непрограммные направления деятельности,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733940952"/>
              </p:ext>
            </p:extLst>
          </p:nvPr>
        </p:nvGraphicFramePr>
        <p:xfrm>
          <a:off x="72009" y="908722"/>
          <a:ext cx="8964488" cy="4536501"/>
        </p:xfrm>
        <a:graphic>
          <a:graphicData uri="http://schemas.openxmlformats.org/drawingml/2006/table">
            <a:tbl>
              <a:tblPr firstRow="1" bandRow="1">
                <a:tableStyleId>{5C22544A-7EE6-4342-B048-85BDC9FD1C3A}</a:tableStyleId>
              </a:tblPr>
              <a:tblGrid>
                <a:gridCol w="5414843"/>
                <a:gridCol w="1183215"/>
                <a:gridCol w="1183215"/>
                <a:gridCol w="1183215"/>
              </a:tblGrid>
              <a:tr h="28991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71275">
                <a:tc>
                  <a:txBody>
                    <a:bodyPr/>
                    <a:lstStyle/>
                    <a:p>
                      <a:pPr algn="just" fontAlgn="ctr"/>
                      <a:r>
                        <a:rPr lang="ru-RU" sz="1200" b="0" i="0" u="none" strike="noStrike">
                          <a:solidFill>
                            <a:srgbClr val="000000"/>
                          </a:solidFill>
                          <a:effectLst/>
                          <a:latin typeface="Times New Roman"/>
                        </a:rPr>
                        <a:t>Непрограммные направления деятельности</a:t>
                      </a:r>
                    </a:p>
                  </a:txBody>
                  <a:tcPr marL="9525" marR="9525" marT="9525" marB="0" anchor="ctr"/>
                </a:tc>
                <a:tc>
                  <a:txBody>
                    <a:bodyPr/>
                    <a:lstStyle/>
                    <a:p>
                      <a:pPr algn="ctr" fontAlgn="ctr"/>
                      <a:r>
                        <a:rPr lang="ru-RU" sz="1200" b="0" i="0" u="none" strike="noStrike">
                          <a:solidFill>
                            <a:srgbClr val="000000"/>
                          </a:solidFill>
                          <a:effectLst/>
                          <a:latin typeface="Times New Roman"/>
                        </a:rPr>
                        <a:t>3 011 535,16</a:t>
                      </a:r>
                    </a:p>
                  </a:txBody>
                  <a:tcPr marL="9525" marR="9525" marT="9525" marB="0" anchor="ctr"/>
                </a:tc>
                <a:tc>
                  <a:txBody>
                    <a:bodyPr/>
                    <a:lstStyle/>
                    <a:p>
                      <a:pPr algn="ctr" fontAlgn="ctr"/>
                      <a:r>
                        <a:rPr lang="ru-RU" sz="1200" b="0" i="0" u="none" strike="noStrike">
                          <a:solidFill>
                            <a:srgbClr val="000000"/>
                          </a:solidFill>
                          <a:effectLst/>
                          <a:latin typeface="Times New Roman"/>
                        </a:rPr>
                        <a:t>9 567 358,12</a:t>
                      </a:r>
                    </a:p>
                  </a:txBody>
                  <a:tcPr marL="9525" marR="9525" marT="9525" marB="0" anchor="ctr"/>
                </a:tc>
                <a:tc>
                  <a:txBody>
                    <a:bodyPr/>
                    <a:lstStyle/>
                    <a:p>
                      <a:pPr algn="ctr" fontAlgn="ctr"/>
                      <a:r>
                        <a:rPr lang="ru-RU" sz="1200" b="0" i="0" u="none" strike="noStrike">
                          <a:solidFill>
                            <a:srgbClr val="000000"/>
                          </a:solidFill>
                          <a:effectLst/>
                          <a:latin typeface="Times New Roman"/>
                        </a:rPr>
                        <a:t>16 773 994,12</a:t>
                      </a:r>
                    </a:p>
                  </a:txBody>
                  <a:tcPr marL="9525" marR="9525" marT="9525" marB="0" anchor="ctr"/>
                </a:tc>
              </a:tr>
              <a:tr h="271275">
                <a:tc>
                  <a:txBody>
                    <a:bodyPr/>
                    <a:lstStyle/>
                    <a:p>
                      <a:pPr algn="just" fontAlgn="t"/>
                      <a:r>
                        <a:rPr lang="ru-RU" sz="1200" b="0" i="0" u="none" strike="noStrike">
                          <a:solidFill>
                            <a:srgbClr val="000000"/>
                          </a:solidFill>
                          <a:effectLst/>
                          <a:latin typeface="Times New Roman"/>
                        </a:rPr>
                        <a:t>Обеспечение деятельности представительного органа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396613">
                <a:tc>
                  <a:txBody>
                    <a:bodyPr/>
                    <a:lstStyle/>
                    <a:p>
                      <a:pPr algn="just" fontAlgn="t"/>
                      <a:r>
                        <a:rPr lang="ru-RU" sz="1200" b="0" i="0" u="none" strike="noStrike">
                          <a:solidFill>
                            <a:srgbClr val="000000"/>
                          </a:solidFill>
                          <a:effectLst/>
                          <a:latin typeface="Times New Roman"/>
                        </a:rPr>
                        <a:t>Обеспечение деятельности аппарата контрольно-счетной палаты муниципального образования</a:t>
                      </a:r>
                    </a:p>
                  </a:txBody>
                  <a:tcPr marL="9525" marR="9525" marT="9525" marB="0"/>
                </a:tc>
                <a:tc>
                  <a:txBody>
                    <a:bodyPr/>
                    <a:lstStyle/>
                    <a:p>
                      <a:pPr algn="ctr" fontAlgn="ctr"/>
                      <a:r>
                        <a:rPr lang="ru-RU" sz="1200" b="0" i="0" u="none" strike="noStrike">
                          <a:solidFill>
                            <a:srgbClr val="000000"/>
                          </a:solidFill>
                          <a:effectLst/>
                          <a:latin typeface="Times New Roman"/>
                        </a:rPr>
                        <a:t>899 280,95</a:t>
                      </a:r>
                    </a:p>
                  </a:txBody>
                  <a:tcPr marL="9525" marR="9525" marT="9525" marB="0" anchor="ctr"/>
                </a:tc>
                <a:tc>
                  <a:txBody>
                    <a:bodyPr/>
                    <a:lstStyle/>
                    <a:p>
                      <a:pPr algn="ctr" fontAlgn="ctr"/>
                      <a:r>
                        <a:rPr lang="ru-RU" sz="1200" b="0" i="0" u="none" strike="noStrike">
                          <a:solidFill>
                            <a:srgbClr val="000000"/>
                          </a:solidFill>
                          <a:effectLst/>
                          <a:latin typeface="Times New Roman"/>
                        </a:rPr>
                        <a:t>818 271,04</a:t>
                      </a:r>
                    </a:p>
                  </a:txBody>
                  <a:tcPr marL="9525" marR="9525" marT="9525" marB="0" anchor="ctr"/>
                </a:tc>
                <a:tc>
                  <a:txBody>
                    <a:bodyPr/>
                    <a:lstStyle/>
                    <a:p>
                      <a:pPr algn="ctr" fontAlgn="ctr"/>
                      <a:r>
                        <a:rPr lang="ru-RU" sz="1200" b="0" i="0" u="none" strike="noStrike">
                          <a:solidFill>
                            <a:srgbClr val="000000"/>
                          </a:solidFill>
                          <a:effectLst/>
                          <a:latin typeface="Times New Roman"/>
                        </a:rPr>
                        <a:t>822 021,04</a:t>
                      </a:r>
                    </a:p>
                  </a:txBody>
                  <a:tcPr marL="9525" marR="9525" marT="9525" marB="0" anchor="ctr"/>
                </a:tc>
              </a:tr>
              <a:tr h="396613">
                <a:tc>
                  <a:txBody>
                    <a:bodyPr/>
                    <a:lstStyle/>
                    <a:p>
                      <a:pPr algn="just" fontAlgn="t"/>
                      <a:r>
                        <a:rPr lang="ru-RU" sz="1200" b="0" i="0" u="none" strike="noStrike">
                          <a:solidFill>
                            <a:srgbClr val="000000"/>
                          </a:solidFill>
                          <a:effectLst/>
                          <a:latin typeface="Times New Roman"/>
                        </a:rPr>
                        <a:t>Руководитель контрольно-счетной палаты муниципального образования  и его заместители</a:t>
                      </a:r>
                    </a:p>
                  </a:txBody>
                  <a:tcPr marL="9525" marR="9525" marT="9525" marB="0"/>
                </a:tc>
                <a:tc>
                  <a:txBody>
                    <a:bodyPr/>
                    <a:lstStyle/>
                    <a:p>
                      <a:pPr algn="ctr" fontAlgn="ctr"/>
                      <a:r>
                        <a:rPr lang="ru-RU" sz="1200" b="0" i="0" u="none" strike="noStrike">
                          <a:solidFill>
                            <a:srgbClr val="000000"/>
                          </a:solidFill>
                          <a:effectLst/>
                          <a:latin typeface="Times New Roman"/>
                        </a:rPr>
                        <a:t>1 064 296,21</a:t>
                      </a:r>
                    </a:p>
                  </a:txBody>
                  <a:tcPr marL="9525" marR="9525" marT="9525" marB="0" anchor="ctr"/>
                </a:tc>
                <a:tc>
                  <a:txBody>
                    <a:bodyPr/>
                    <a:lstStyle/>
                    <a:p>
                      <a:pPr algn="ctr" fontAlgn="ctr"/>
                      <a:r>
                        <a:rPr lang="ru-RU" sz="1200" b="0" i="0" u="none" strike="noStrike">
                          <a:solidFill>
                            <a:srgbClr val="000000"/>
                          </a:solidFill>
                          <a:effectLst/>
                          <a:latin typeface="Times New Roman"/>
                        </a:rPr>
                        <a:t>963 964,08</a:t>
                      </a:r>
                    </a:p>
                  </a:txBody>
                  <a:tcPr marL="9525" marR="9525" marT="9525" marB="0" anchor="ctr"/>
                </a:tc>
                <a:tc>
                  <a:txBody>
                    <a:bodyPr/>
                    <a:lstStyle/>
                    <a:p>
                      <a:pPr algn="ctr" fontAlgn="ctr"/>
                      <a:r>
                        <a:rPr lang="ru-RU" sz="1200" b="0" i="0" u="none" strike="noStrike">
                          <a:solidFill>
                            <a:srgbClr val="000000"/>
                          </a:solidFill>
                          <a:effectLst/>
                          <a:latin typeface="Times New Roman"/>
                        </a:rPr>
                        <a:t>967 714,08</a:t>
                      </a:r>
                    </a:p>
                  </a:txBody>
                  <a:tcPr marL="9525" marR="9525" marT="9525" marB="0" anchor="ctr"/>
                </a:tc>
              </a:tr>
              <a:tr h="404189">
                <a:tc>
                  <a:txBody>
                    <a:bodyPr/>
                    <a:lstStyle/>
                    <a:p>
                      <a:pPr algn="just" fontAlgn="t"/>
                      <a:r>
                        <a:rPr lang="ru-RU" sz="1200" b="0" i="0" u="none" strike="noStrike">
                          <a:solidFill>
                            <a:srgbClr val="000000"/>
                          </a:solidFill>
                          <a:effectLst/>
                          <a:latin typeface="Times New Roman"/>
                        </a:rPr>
                        <a:t>Резервный фонд администрации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600 000,00</a:t>
                      </a:r>
                    </a:p>
                  </a:txBody>
                  <a:tcPr marL="9525" marR="9525" marT="9525" marB="0" anchor="ctr"/>
                </a:tc>
                <a:tc>
                  <a:txBody>
                    <a:bodyPr/>
                    <a:lstStyle/>
                    <a:p>
                      <a:pPr algn="ctr" fontAlgn="ctr"/>
                      <a:r>
                        <a:rPr lang="ru-RU" sz="1200" b="0" i="0" u="none" strike="noStrike">
                          <a:solidFill>
                            <a:srgbClr val="000000"/>
                          </a:solidFill>
                          <a:effectLst/>
                          <a:latin typeface="Times New Roman"/>
                        </a:rPr>
                        <a:t>600 000,00</a:t>
                      </a:r>
                    </a:p>
                  </a:txBody>
                  <a:tcPr marL="9525" marR="9525" marT="9525" marB="0" anchor="ctr"/>
                </a:tc>
                <a:tc>
                  <a:txBody>
                    <a:bodyPr/>
                    <a:lstStyle/>
                    <a:p>
                      <a:pPr algn="ctr" fontAlgn="ctr"/>
                      <a:r>
                        <a:rPr lang="ru-RU" sz="1200" b="0" i="0" u="none" strike="noStrike">
                          <a:solidFill>
                            <a:srgbClr val="000000"/>
                          </a:solidFill>
                          <a:effectLst/>
                          <a:latin typeface="Times New Roman"/>
                        </a:rPr>
                        <a:t>600 000,00</a:t>
                      </a:r>
                    </a:p>
                  </a:txBody>
                  <a:tcPr marL="9525" marR="9525" marT="9525" marB="0" anchor="ctr"/>
                </a:tc>
              </a:tr>
              <a:tr h="396613">
                <a:tc>
                  <a:txBody>
                    <a:bodyPr/>
                    <a:lstStyle/>
                    <a:p>
                      <a:pPr algn="just" fontAlgn="t"/>
                      <a:r>
                        <a:rPr lang="ru-RU" sz="1200" b="0" i="0" u="none" strike="noStrike">
                          <a:solidFill>
                            <a:srgbClr val="000000"/>
                          </a:solidFill>
                          <a:effectLst/>
                          <a:latin typeface="Times New Roman"/>
                        </a:rPr>
                        <a:t>Резервный фонд администрации городского округа «Вуктыл» по предупреждению и ликвидации чрезвычайных ситуаций и последствий стихийных бедствий</a:t>
                      </a:r>
                    </a:p>
                  </a:txBody>
                  <a:tcPr marL="9525" marR="9525" marT="9525" marB="0"/>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589887">
                <a:tc>
                  <a:txBody>
                    <a:bodyPr/>
                    <a:lstStyle/>
                    <a:p>
                      <a:pPr algn="just" fontAlgn="t"/>
                      <a:r>
                        <a:rPr lang="ru-RU" sz="1200" b="0" i="0" u="none" strike="noStrike">
                          <a:solidFill>
                            <a:srgbClr val="000000"/>
                          </a:solidFill>
                          <a:effectLst/>
                          <a:latin typeface="Times New Roman"/>
                        </a:rPr>
                        <a:t>Субвенции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9525" marR="9525" marT="9525" marB="0"/>
                </a:tc>
                <a:tc>
                  <a:txBody>
                    <a:bodyPr/>
                    <a:lstStyle/>
                    <a:p>
                      <a:pPr algn="ctr" fontAlgn="ctr"/>
                      <a:r>
                        <a:rPr lang="ru-RU" sz="1200" b="0" i="0" u="none" strike="noStrike">
                          <a:solidFill>
                            <a:srgbClr val="000000"/>
                          </a:solidFill>
                          <a:effectLst/>
                          <a:latin typeface="Times New Roman"/>
                        </a:rPr>
                        <a:t>171 058,00</a:t>
                      </a:r>
                    </a:p>
                  </a:txBody>
                  <a:tcPr marL="9525" marR="9525" marT="9525" marB="0" anchor="ctr"/>
                </a:tc>
                <a:tc>
                  <a:txBody>
                    <a:bodyPr/>
                    <a:lstStyle/>
                    <a:p>
                      <a:pPr algn="ctr" fontAlgn="ctr"/>
                      <a:r>
                        <a:rPr lang="ru-RU" sz="1200" b="0" i="0" u="none" strike="noStrike">
                          <a:solidFill>
                            <a:srgbClr val="000000"/>
                          </a:solidFill>
                          <a:effectLst/>
                          <a:latin typeface="Times New Roman"/>
                        </a:rPr>
                        <a:t>7 623,00</a:t>
                      </a:r>
                    </a:p>
                  </a:txBody>
                  <a:tcPr marL="9525" marR="9525" marT="9525" marB="0" anchor="ctr"/>
                </a:tc>
                <a:tc>
                  <a:txBody>
                    <a:bodyPr/>
                    <a:lstStyle/>
                    <a:p>
                      <a:pPr algn="ctr" fontAlgn="ctr"/>
                      <a:r>
                        <a:rPr lang="ru-RU" sz="1200" b="0" i="0" u="none" strike="noStrike">
                          <a:solidFill>
                            <a:srgbClr val="000000"/>
                          </a:solidFill>
                          <a:effectLst/>
                          <a:latin typeface="Times New Roman"/>
                        </a:rPr>
                        <a:t>6 759,00</a:t>
                      </a:r>
                    </a:p>
                  </a:txBody>
                  <a:tcPr marL="9525" marR="9525" marT="9525" marB="0" anchor="ctr"/>
                </a:tc>
              </a:tr>
              <a:tr h="783161">
                <a:tc>
                  <a:txBody>
                    <a:bodyPr/>
                    <a:lstStyle/>
                    <a:p>
                      <a:pPr algn="just" fontAlgn="t"/>
                      <a:r>
                        <a:rPr lang="ru-RU" sz="1200" b="0" i="0" u="none" strike="noStrike">
                          <a:solidFill>
                            <a:srgbClr val="000000"/>
                          </a:solidFill>
                          <a:effectLst/>
                          <a:latin typeface="Times New Roman"/>
                        </a:rPr>
                        <a:t>Субвенции на осуществление государственных полномочий Республики Коми, предусмотренных пунктом 6 статьи 1, статьями 2, 2(1) и 3 Закона Республики Коми "О наделении органов местного самоуправления в Республике Коми отдельными государственными полномочиями Республики Коми"</a:t>
                      </a:r>
                    </a:p>
                  </a:txBody>
                  <a:tcPr marL="9525" marR="9525" marT="9525" marB="0"/>
                </a:tc>
                <a:tc>
                  <a:txBody>
                    <a:bodyPr/>
                    <a:lstStyle/>
                    <a:p>
                      <a:pPr algn="ctr" fontAlgn="ctr"/>
                      <a:r>
                        <a:rPr lang="ru-RU" sz="1200" b="0" i="0" u="none" strike="noStrike">
                          <a:solidFill>
                            <a:srgbClr val="000000"/>
                          </a:solidFill>
                          <a:effectLst/>
                          <a:latin typeface="Times New Roman"/>
                        </a:rPr>
                        <a:t>26 900,00</a:t>
                      </a:r>
                    </a:p>
                  </a:txBody>
                  <a:tcPr marL="9525" marR="9525" marT="9525" marB="0" anchor="ctr"/>
                </a:tc>
                <a:tc>
                  <a:txBody>
                    <a:bodyPr/>
                    <a:lstStyle/>
                    <a:p>
                      <a:pPr algn="ctr" fontAlgn="ctr"/>
                      <a:r>
                        <a:rPr lang="ru-RU" sz="1200" b="0" i="0" u="none" strike="noStrike">
                          <a:solidFill>
                            <a:srgbClr val="000000"/>
                          </a:solidFill>
                          <a:effectLst/>
                          <a:latin typeface="Times New Roman"/>
                        </a:rPr>
                        <a:t>27 500,00</a:t>
                      </a:r>
                    </a:p>
                  </a:txBody>
                  <a:tcPr marL="9525" marR="9525" marT="9525" marB="0" anchor="ctr"/>
                </a:tc>
                <a:tc>
                  <a:txBody>
                    <a:bodyPr/>
                    <a:lstStyle/>
                    <a:p>
                      <a:pPr algn="ctr" fontAlgn="ctr"/>
                      <a:r>
                        <a:rPr lang="ru-RU" sz="1200" b="0" i="0" u="none" strike="noStrike">
                          <a:solidFill>
                            <a:srgbClr val="000000"/>
                          </a:solidFill>
                          <a:effectLst/>
                          <a:latin typeface="Times New Roman"/>
                        </a:rPr>
                        <a:t>27 500,00</a:t>
                      </a:r>
                    </a:p>
                  </a:txBody>
                  <a:tcPr marL="9525" marR="9525" marT="9525" marB="0" anchor="ctr"/>
                </a:tc>
              </a:tr>
              <a:tr h="736965">
                <a:tc>
                  <a:txBody>
                    <a:bodyPr/>
                    <a:lstStyle/>
                    <a:p>
                      <a:pPr algn="just" fontAlgn="t"/>
                      <a:r>
                        <a:rPr lang="ru-RU" sz="1200" b="0" i="0" u="none" strike="noStrike" dirty="0">
                          <a:solidFill>
                            <a:srgbClr val="000000"/>
                          </a:solidFill>
                          <a:effectLst/>
                          <a:latin typeface="Times New Roman"/>
                        </a:rPr>
                        <a:t>Условно утверждаемые (утвержденные) расходы</a:t>
                      </a:r>
                    </a:p>
                  </a:txBody>
                  <a:tcPr marL="9525" marR="9525" marT="9525" marB="0"/>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6 900 000,00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14 100 000,00</a:t>
                      </a:r>
                    </a:p>
                  </a:txBody>
                  <a:tcPr marL="9525" marR="9525" marT="9525" marB="0" anchor="ctr"/>
                </a:tc>
              </a:tr>
            </a:tbl>
          </a:graphicData>
        </a:graphic>
      </p:graphicFrame>
      <p:sp>
        <p:nvSpPr>
          <p:cNvPr id="7" name="TextShape 1"/>
          <p:cNvSpPr txBox="1"/>
          <p:nvPr/>
        </p:nvSpPr>
        <p:spPr>
          <a:xfrm>
            <a:off x="467544" y="5805264"/>
            <a:ext cx="3388536" cy="82452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a:t>
            </a:r>
            <a:r>
              <a:rPr lang="ru-RU" sz="1400" b="1" strike="noStrike" spc="-1" dirty="0" smtClean="0">
                <a:solidFill>
                  <a:srgbClr val="000000"/>
                </a:solidFill>
                <a:latin typeface="Times New Roman" panose="02020603050405020304" pitchFamily="18" charset="0"/>
                <a:ea typeface="DejaVu Sans"/>
                <a:cs typeface="Times New Roman" panose="02020603050405020304" pitchFamily="18" charset="0"/>
              </a:rPr>
              <a:t>по непрограммным направлениям деятельности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8" name="Диаграмма 7"/>
          <p:cNvGraphicFramePr/>
          <p:nvPr>
            <p:extLst>
              <p:ext uri="{D42A27DB-BD31-4B8C-83A1-F6EECF244321}">
                <p14:modId xmlns:p14="http://schemas.microsoft.com/office/powerpoint/2010/main" val="951697474"/>
              </p:ext>
            </p:extLst>
          </p:nvPr>
        </p:nvGraphicFramePr>
        <p:xfrm>
          <a:off x="4427984" y="5645032"/>
          <a:ext cx="3672408" cy="114498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1" name="Table 1"/>
          <p:cNvGraphicFramePr/>
          <p:nvPr>
            <p:extLst>
              <p:ext uri="{D42A27DB-BD31-4B8C-83A1-F6EECF244321}">
                <p14:modId xmlns:p14="http://schemas.microsoft.com/office/powerpoint/2010/main" val="288032660"/>
              </p:ext>
            </p:extLst>
          </p:nvPr>
        </p:nvGraphicFramePr>
        <p:xfrm>
          <a:off x="179512" y="1270080"/>
          <a:ext cx="8784977" cy="2652480"/>
        </p:xfrm>
        <a:graphic>
          <a:graphicData uri="http://schemas.openxmlformats.org/drawingml/2006/table">
            <a:tbl>
              <a:tblPr/>
              <a:tblGrid>
                <a:gridCol w="3810040"/>
                <a:gridCol w="798472"/>
                <a:gridCol w="887757"/>
                <a:gridCol w="843114"/>
                <a:gridCol w="772855"/>
                <a:gridCol w="772855"/>
                <a:gridCol w="899884"/>
              </a:tblGrid>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Наименование</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2020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 год</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latin typeface="Times New Roman" panose="02020603050405020304" pitchFamily="18" charset="0"/>
                          <a:cs typeface="Times New Roman" panose="02020603050405020304" pitchFamily="18" charset="0"/>
                        </a:rPr>
                        <a:t>2022 год</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2023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2024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r>
              <a:tr h="68364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Дутово с дошкольной группой, в том числе проектно-изыскательские работы и разработка проектно-сметной документации</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132 723,5</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fontAlgn="ctr"/>
                      <a:r>
                        <a:rPr lang="ru-RU" sz="1200" b="0" i="0" u="none" strike="noStrike" dirty="0" smtClean="0">
                          <a:solidFill>
                            <a:srgbClr val="000000"/>
                          </a:solidFill>
                          <a:effectLst/>
                          <a:latin typeface="Times New Roman"/>
                        </a:rPr>
                        <a:t>147 459,4</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1 696,4</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513,8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CC99"/>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"Газификация жилых домов с. Дутово"</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11 184,8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160,6</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60156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социокультурного центра в с</a:t>
                      </a:r>
                      <a:r>
                        <a:rPr lang="ru-RU" sz="1200" b="0" strike="noStrike" spc="-1" dirty="0" smtClean="0">
                          <a:latin typeface="Times New Roman" panose="02020603050405020304" pitchFamily="18" charset="0"/>
                          <a:cs typeface="Times New Roman" panose="02020603050405020304" pitchFamily="18" charset="0"/>
                        </a:rPr>
                        <a:t>. Подчерье</a:t>
                      </a:r>
                      <a:r>
                        <a:rPr lang="ru-RU" sz="1200" b="0" strike="noStrike" spc="-1" dirty="0">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35 119,0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22 633,5</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Всего</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179 541,1</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170 253,5</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1 696,4</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r>
            </a:tbl>
          </a:graphicData>
        </a:graphic>
      </p:graphicFrame>
      <p:sp>
        <p:nvSpPr>
          <p:cNvPr id="672" name="TextShape 2"/>
          <p:cNvSpPr txBox="1"/>
          <p:nvPr/>
        </p:nvSpPr>
        <p:spPr>
          <a:xfrm>
            <a:off x="1755720" y="754200"/>
            <a:ext cx="6380280" cy="541800"/>
          </a:xfrm>
          <a:prstGeom prst="rect">
            <a:avLst/>
          </a:prstGeom>
          <a:noFill/>
          <a:ln>
            <a:noFill/>
          </a:ln>
        </p:spPr>
        <p:txBody>
          <a:bodyPr lIns="90000" tIns="45000" rIns="90000" bIns="45000"/>
          <a:lstStyle/>
          <a:p>
            <a:pPr algn="ctr"/>
            <a:r>
              <a:rPr lang="ru-RU" sz="1600" b="1" i="1" strike="noStrike" spc="-1" dirty="0">
                <a:latin typeface="Times New Roman"/>
              </a:rPr>
              <a:t>Бюджетные инвестиции в объекты капитального строительства  </a:t>
            </a:r>
            <a:endParaRPr lang="ru-RU" sz="1600" b="0" strike="noStrike" spc="-1" dirty="0">
              <a:latin typeface="Arial"/>
            </a:endParaRPr>
          </a:p>
        </p:txBody>
      </p:sp>
      <p:sp>
        <p:nvSpPr>
          <p:cNvPr id="674" name="TextShape 3"/>
          <p:cNvSpPr txBox="1"/>
          <p:nvPr/>
        </p:nvSpPr>
        <p:spPr>
          <a:xfrm>
            <a:off x="2789280" y="4221088"/>
            <a:ext cx="3565440" cy="343440"/>
          </a:xfrm>
          <a:prstGeom prst="rect">
            <a:avLst/>
          </a:prstGeom>
          <a:noFill/>
          <a:ln>
            <a:noFill/>
          </a:ln>
        </p:spPr>
        <p:txBody>
          <a:bodyPr lIns="90000" tIns="45000" rIns="90000" bIns="45000"/>
          <a:lstStyle/>
          <a:p>
            <a:r>
              <a:rPr lang="ru-RU" sz="1800" b="1" i="1" strike="noStrike" spc="-1" dirty="0">
                <a:latin typeface="Times New Roman"/>
              </a:rPr>
              <a:t>Доля в общем объеме расходов, %</a:t>
            </a:r>
            <a:endParaRPr lang="ru-RU" sz="1800" b="0" strike="noStrike" spc="-1" dirty="0">
              <a:latin typeface="Arial"/>
            </a:endParaRPr>
          </a:p>
        </p:txBody>
      </p:sp>
      <p:sp>
        <p:nvSpPr>
          <p:cNvPr id="7"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Инвестиционные проекты, тыс. руб.</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962444338"/>
              </p:ext>
            </p:extLst>
          </p:nvPr>
        </p:nvGraphicFramePr>
        <p:xfrm>
          <a:off x="2341292" y="4653136"/>
          <a:ext cx="4461416" cy="195999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Ведомственная структура расходов бюджета МО ГО «Вуктыл»</a:t>
            </a:r>
            <a:endParaRPr lang="ru-RU" sz="2000" b="0" strike="noStrike" spc="-1" dirty="0">
              <a:latin typeface="Arial"/>
            </a:endParaRPr>
          </a:p>
        </p:txBody>
      </p:sp>
      <p:sp>
        <p:nvSpPr>
          <p:cNvPr id="2" name="TextBox 1"/>
          <p:cNvSpPr txBox="1"/>
          <p:nvPr/>
        </p:nvSpPr>
        <p:spPr>
          <a:xfrm>
            <a:off x="3672984" y="3745676"/>
            <a:ext cx="1603324"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2022 год, </a:t>
            </a:r>
            <a:r>
              <a:rPr lang="ru-RU" sz="1400" b="1" dirty="0" err="1" smtClean="0">
                <a:latin typeface="Times New Roman" panose="02020603050405020304" pitchFamily="18" charset="0"/>
                <a:cs typeface="Times New Roman" panose="02020603050405020304" pitchFamily="18" charset="0"/>
              </a:rPr>
              <a:t>тыс.руб</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205579419"/>
              </p:ext>
            </p:extLst>
          </p:nvPr>
        </p:nvGraphicFramePr>
        <p:xfrm>
          <a:off x="107504" y="908720"/>
          <a:ext cx="8856984" cy="2723790"/>
        </p:xfrm>
        <a:graphic>
          <a:graphicData uri="http://schemas.openxmlformats.org/drawingml/2006/table">
            <a:tbl>
              <a:tblPr firstRow="1" bandRow="1">
                <a:tableStyleId>{5C22544A-7EE6-4342-B048-85BDC9FD1C3A}</a:tableStyleId>
              </a:tblPr>
              <a:tblGrid>
                <a:gridCol w="3679509"/>
                <a:gridCol w="726120"/>
                <a:gridCol w="1483785"/>
                <a:gridCol w="1483785"/>
                <a:gridCol w="1483785"/>
              </a:tblGrid>
              <a:tr h="275929">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Глава</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2022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2023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2024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400166">
                <a:tc gridSpan="2">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Всего:</a:t>
                      </a: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hMerge="1">
                  <a:txBody>
                    <a:bodyPr/>
                    <a:lstStyle/>
                    <a:p>
                      <a:pPr algn="ct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630 622 216,32</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615 479 723,54</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622 951 048,39</a:t>
                      </a:r>
                    </a:p>
                  </a:txBody>
                  <a:tcPr marL="9525" marR="9525" marT="9525" marB="0" anchor="ctr">
                    <a:cell3D prstMaterial="dkEdge">
                      <a:bevel w="50800" prst="hardEdge"/>
                      <a:lightRig rig="flood" dir="t"/>
                    </a:cell3D>
                  </a:tcPr>
                </a:tc>
              </a:tr>
              <a:tr h="400166">
                <a:tc>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Контрольно-счетная </a:t>
                      </a:r>
                      <a:r>
                        <a:rPr lang="ru-RU" sz="1200" b="1" dirty="0">
                          <a:solidFill>
                            <a:schemeClr val="tx1"/>
                          </a:solidFill>
                          <a:effectLst/>
                          <a:latin typeface="Times New Roman" panose="02020603050405020304" pitchFamily="18" charset="0"/>
                          <a:cs typeface="Times New Roman" panose="02020603050405020304" pitchFamily="18" charset="0"/>
                        </a:rPr>
                        <a:t>палата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905</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1 963 577,16</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1 782 235,12</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1 789 735,12</a:t>
                      </a:r>
                    </a:p>
                  </a:txBody>
                  <a:tcPr marL="9525" marR="9525" marT="9525" marB="0" anchor="ctr">
                    <a:cell3D prstMaterial="dkEdge">
                      <a:bevel w="50800" prst="hardEdge"/>
                      <a:lightRig rig="flood" dir="t"/>
                    </a:cell3D>
                  </a:tcPr>
                </a:tc>
              </a:tr>
              <a:tr h="275929">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Совет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921</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50 000,00</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Администрация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923</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286 862 125,45</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268 415 639,78</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267 773 592,16</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Управление образования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975</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327 558 744,04</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325 306 630,30</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325 934 798,25</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Финансовое управление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992</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14 187 769,67</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19 925 218,34</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27 402 922,86</a:t>
                      </a:r>
                    </a:p>
                  </a:txBody>
                  <a:tcPr marL="9525" marR="9525" marT="9525" marB="0" anchor="ctr">
                    <a:cell3D prstMaterial="dkEdge">
                      <a:bevel w="50800" prst="hardEdge"/>
                      <a:lightRig rig="flood" dir="t"/>
                    </a:cell3D>
                  </a:tcPr>
                </a:tc>
              </a:tr>
            </a:tbl>
          </a:graphicData>
        </a:graphic>
      </p:graphicFrame>
      <p:graphicFrame>
        <p:nvGraphicFramePr>
          <p:cNvPr id="10" name="Объект 1"/>
          <p:cNvGraphicFramePr>
            <a:graphicFrameLocks/>
          </p:cNvGraphicFramePr>
          <p:nvPr>
            <p:extLst>
              <p:ext uri="{D42A27DB-BD31-4B8C-83A1-F6EECF244321}">
                <p14:modId xmlns:p14="http://schemas.microsoft.com/office/powerpoint/2010/main" val="1445513813"/>
              </p:ext>
            </p:extLst>
          </p:nvPr>
        </p:nvGraphicFramePr>
        <p:xfrm>
          <a:off x="18292" y="4053453"/>
          <a:ext cx="9125708" cy="284180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1824944601"/>
              </p:ext>
            </p:extLst>
          </p:nvPr>
        </p:nvGraphicFramePr>
        <p:xfrm>
          <a:off x="107504" y="1844824"/>
          <a:ext cx="8928992" cy="4842728"/>
        </p:xfrm>
        <a:graphic>
          <a:graphicData uri="http://schemas.openxmlformats.org/drawingml/2006/table">
            <a:tbl>
              <a:tblPr/>
              <a:tblGrid>
                <a:gridCol w="1511071"/>
                <a:gridCol w="984183"/>
                <a:gridCol w="3326449"/>
                <a:gridCol w="1357208"/>
                <a:gridCol w="1750081"/>
              </a:tblGrid>
              <a:tr h="1178580">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a:solidFill>
                            <a:srgbClr val="000000"/>
                          </a:solidFill>
                          <a:latin typeface="Times New Roman" panose="02020603050405020304" pitchFamily="18" charset="0"/>
                          <a:ea typeface="Microsoft YaHei"/>
                          <a:cs typeface="Times New Roman" panose="02020603050405020304" pitchFamily="18" charset="0"/>
                        </a:rPr>
                        <a:t>Статья Бюджетного Кодекса Российской Федерации</a:t>
                      </a:r>
                      <a:endParaRPr lang="ru-RU" sz="1100" b="0" strike="noStrike" spc="-1">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Ограничения,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установленные Бюджетным кодексом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Предельная расчетная величина по Бюджетному кодексу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Установлено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решением</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548754">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 муниципального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п.5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Объем муниципального долга не должен превышать утвержденный решением о местном бюджете на очередной финансовый год и плановый период общий объем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 от налога на доходы физических лиц.</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  169 911,2</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 172 061,4</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2024 – 175 687,2</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 77 100,0</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 75 850,0</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2024 – 76</a:t>
                      </a:r>
                      <a:r>
                        <a:rPr lang="ru-RU" sz="1100" b="0"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 600</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D7E4BD"/>
                    </a:solidFill>
                  </a:tcPr>
                </a:tc>
              </a:tr>
              <a:tr h="896647">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п.3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не должен превышать ограничения, установленные для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объема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муниципального долга</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  169 911,2</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 172 061,4</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2024 – 175 687,2</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01.01.2022 -  45 750,0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01.01.2023 –  45 800,0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01.01.2024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45 850,0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1099414">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111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just">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не должен превышать 15 % объема расходов местного бюджета, за исключением объема расходов, которые осуществляются за счет субвенций, предоставляемых из бюджетов бюджетной системы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  57 576,4</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55 052,1</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2024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56 163,9</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4 437,3</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4 148,3</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2024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4 377,1</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40081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
        <p:nvSpPr>
          <p:cNvPr id="2" name="TextBox 1"/>
          <p:cNvSpPr txBox="1"/>
          <p:nvPr/>
        </p:nvSpPr>
        <p:spPr>
          <a:xfrm>
            <a:off x="28209" y="417473"/>
            <a:ext cx="9115792" cy="1446550"/>
          </a:xfrm>
          <a:prstGeom prst="rect">
            <a:avLst/>
          </a:prstGeom>
          <a:noFill/>
        </p:spPr>
        <p:txBody>
          <a:bodyPr wrap="square" rtlCol="0">
            <a:spAutoFit/>
          </a:bodyPr>
          <a:lstStyle/>
          <a:p>
            <a:pPr algn="just"/>
            <a:r>
              <a:rPr lang="ru-RU" sz="1100" b="1" dirty="0">
                <a:latin typeface="Times New Roman" panose="02020603050405020304" pitchFamily="18" charset="0"/>
                <a:cs typeface="Times New Roman" panose="02020603050405020304" pitchFamily="18" charset="0"/>
              </a:rPr>
              <a:t> </a:t>
            </a:r>
            <a:r>
              <a:rPr lang="ru-RU" sz="1100" b="1" dirty="0" smtClean="0">
                <a:latin typeface="Times New Roman" panose="02020603050405020304" pitchFamily="18" charset="0"/>
                <a:cs typeface="Times New Roman" panose="02020603050405020304" pitchFamily="18" charset="0"/>
              </a:rPr>
              <a:t>      </a:t>
            </a:r>
            <a:r>
              <a:rPr lang="ru-RU" sz="1100" b="1" dirty="0">
                <a:latin typeface="Times New Roman" panose="02020603050405020304" pitchFamily="18" charset="0"/>
                <a:cs typeface="Times New Roman" panose="02020603050405020304" pitchFamily="18" charset="0"/>
              </a:rPr>
              <a:t>В соответствии с приказом Минфина РК от 11.10.2021 г. № 220 «Об утверждении перечня муниципальных образований в Республике Коми на 2022 год, распределенных в соответствии с положениями пунктов 5 статьи 136 БК РФ» городской округ «Вуктыл» отнесен к 3 группе, на которую распространяются ограничения установленные пунктами 2 и 3 статьи 136 БК РФ (муниципальные образования не имеют права превышать установленные высшим исполнительным органом государственной власти субъекта РФ нормативы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муниципальных служащих и (или) содержание органов местного самоуправления, а также не имеют права устанавливать и исполнять расходные обязательства, не связанные с решением вопросов, отнесенных Конституцией РФ, федеральными законами, законами субъектов РФ к полномочиям соответствующих органов местного самоуправления.</a:t>
            </a:r>
            <a:endParaRPr lang="ru-RU" sz="11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3"/>
          <p:cNvGraphicFramePr>
            <a:graphicFrameLocks/>
          </p:cNvGraphicFramePr>
          <p:nvPr>
            <p:extLst>
              <p:ext uri="{D42A27DB-BD31-4B8C-83A1-F6EECF244321}">
                <p14:modId xmlns:p14="http://schemas.microsoft.com/office/powerpoint/2010/main" val="1939279967"/>
              </p:ext>
            </p:extLst>
          </p:nvPr>
        </p:nvGraphicFramePr>
        <p:xfrm>
          <a:off x="4762" y="908050"/>
          <a:ext cx="9144001" cy="6049963"/>
        </p:xfrm>
        <a:graphic>
          <a:graphicData uri="http://schemas.openxmlformats.org/drawingml/2006/chart">
            <c:chart xmlns:c="http://schemas.openxmlformats.org/drawingml/2006/chart" xmlns:r="http://schemas.openxmlformats.org/officeDocument/2006/relationships" r:id="rId3"/>
          </a:graphicData>
        </a:graphic>
      </p:graphicFrame>
      <p:sp>
        <p:nvSpPr>
          <p:cNvPr id="6"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Среднемесячная заработная плата отдельных категорий работников бюджетной сферы в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Диаграмма 10"/>
          <p:cNvGraphicFramePr>
            <a:graphicFrameLocks/>
          </p:cNvGraphicFramePr>
          <p:nvPr>
            <p:extLst>
              <p:ext uri="{D42A27DB-BD31-4B8C-83A1-F6EECF244321}">
                <p14:modId xmlns:p14="http://schemas.microsoft.com/office/powerpoint/2010/main" val="2961391329"/>
              </p:ext>
            </p:extLst>
          </p:nvPr>
        </p:nvGraphicFramePr>
        <p:xfrm>
          <a:off x="-468560" y="372120"/>
          <a:ext cx="10442575" cy="7454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Диаграмма 11"/>
          <p:cNvGraphicFramePr>
            <a:graphicFrameLocks/>
          </p:cNvGraphicFramePr>
          <p:nvPr>
            <p:extLst>
              <p:ext uri="{D42A27DB-BD31-4B8C-83A1-F6EECF244321}">
                <p14:modId xmlns:p14="http://schemas.microsoft.com/office/powerpoint/2010/main" val="3806785594"/>
              </p:ext>
            </p:extLst>
          </p:nvPr>
        </p:nvGraphicFramePr>
        <p:xfrm>
          <a:off x="4139952" y="420509"/>
          <a:ext cx="10442575" cy="7453313"/>
        </p:xfrm>
        <a:graphic>
          <a:graphicData uri="http://schemas.openxmlformats.org/drawingml/2006/chart">
            <c:chart xmlns:c="http://schemas.openxmlformats.org/drawingml/2006/chart" xmlns:r="http://schemas.openxmlformats.org/officeDocument/2006/relationships" r:id="rId4"/>
          </a:graphicData>
        </a:graphic>
      </p:graphicFrame>
      <p:sp>
        <p:nvSpPr>
          <p:cNvPr id="5" name="Заголовок 1"/>
          <p:cNvSpPr txBox="1">
            <a:spLocks/>
          </p:cNvSpPr>
          <p:nvPr/>
        </p:nvSpPr>
        <p:spPr>
          <a:xfrm>
            <a:off x="0" y="3851"/>
            <a:ext cx="9144000" cy="770869"/>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07504" y="0"/>
            <a:ext cx="8856984"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Исполнение Указа Президента РФ № 597 от 07 мая 2012 г. </a:t>
            </a:r>
          </a:p>
          <a:p>
            <a:pPr algn="ctr"/>
            <a:r>
              <a:rPr lang="ru-RU" sz="2000" b="1" spc="-1" dirty="0" smtClean="0">
                <a:solidFill>
                  <a:srgbClr val="21409A"/>
                </a:solidFill>
                <a:latin typeface="Times New Roman"/>
              </a:rPr>
              <a:t>«О мероприятиях по реализации государственной социальной политики»</a:t>
            </a:r>
            <a:endParaRPr lang="ru-RU"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1"/>
          <p:cNvGraphicFramePr>
            <a:graphicFrameLocks/>
          </p:cNvGraphicFramePr>
          <p:nvPr>
            <p:extLst>
              <p:ext uri="{D42A27DB-BD31-4B8C-83A1-F6EECF244321}">
                <p14:modId xmlns:p14="http://schemas.microsoft.com/office/powerpoint/2010/main" val="1817125914"/>
              </p:ext>
            </p:extLst>
          </p:nvPr>
        </p:nvGraphicFramePr>
        <p:xfrm>
          <a:off x="0" y="939800"/>
          <a:ext cx="9144000" cy="5918200"/>
        </p:xfrm>
        <a:graphic>
          <a:graphicData uri="http://schemas.openxmlformats.org/drawingml/2006/chart">
            <c:chart xmlns:c="http://schemas.openxmlformats.org/drawingml/2006/chart" xmlns:r="http://schemas.openxmlformats.org/officeDocument/2006/relationships" r:id="rId3"/>
          </a:graphicData>
        </a:graphic>
      </p:graphicFrame>
      <p:sp>
        <p:nvSpPr>
          <p:cNvPr id="4"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Соотношение среднемесячной заработной платы отдельных категорий работников бюджетной сферы в МО ГО «Вуктыл», %</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CustomShape 1"/>
          <p:cNvSpPr/>
          <p:nvPr/>
        </p:nvSpPr>
        <p:spPr>
          <a:xfrm>
            <a:off x="6084168" y="74680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a:solidFill>
                  <a:srgbClr val="000000"/>
                </a:solidFill>
                <a:latin typeface="Calibri"/>
                <a:ea typeface="Microsoft YaHei"/>
              </a:rPr>
              <a:t>Бюджетные риски</a:t>
            </a:r>
            <a:endParaRPr lang="ru-RU" sz="1800" b="0" strike="noStrike" spc="-1" dirty="0">
              <a:latin typeface="Arial"/>
            </a:endParaRPr>
          </a:p>
        </p:txBody>
      </p:sp>
      <p:sp>
        <p:nvSpPr>
          <p:cNvPr id="697" name="CustomShape 2"/>
          <p:cNvSpPr/>
          <p:nvPr/>
        </p:nvSpPr>
        <p:spPr>
          <a:xfrm>
            <a:off x="0" y="746800"/>
            <a:ext cx="3347864" cy="737984"/>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800" b="1" strike="noStrike" spc="-1" dirty="0">
                <a:solidFill>
                  <a:srgbClr val="000000"/>
                </a:solidFill>
                <a:latin typeface="Calibri"/>
                <a:ea typeface="Microsoft YaHei"/>
              </a:rPr>
              <a:t>Мероприятия по увеличению </a:t>
            </a:r>
            <a:endParaRPr lang="ru-RU" sz="1800" b="1" strike="noStrike" spc="-1" dirty="0" smtClean="0">
              <a:solidFill>
                <a:srgbClr val="000000"/>
              </a:solidFill>
              <a:latin typeface="Calibri"/>
              <a:ea typeface="Microsoft YaHei"/>
            </a:endParaRPr>
          </a:p>
          <a:p>
            <a:pPr algn="ctr">
              <a:lnSpc>
                <a:spcPct val="100000"/>
              </a:lnSpc>
            </a:pPr>
            <a:r>
              <a:rPr lang="ru-RU" sz="1800" b="1" strike="noStrike" spc="-1" dirty="0" smtClean="0">
                <a:solidFill>
                  <a:srgbClr val="000000"/>
                </a:solidFill>
                <a:latin typeface="Calibri"/>
                <a:ea typeface="Microsoft YaHei"/>
              </a:rPr>
              <a:t>доходов</a:t>
            </a:r>
            <a:endParaRPr lang="ru-RU" sz="1800" b="0" strike="noStrike" spc="-1" dirty="0">
              <a:latin typeface="Arial"/>
            </a:endParaRPr>
          </a:p>
        </p:txBody>
      </p:sp>
      <p:graphicFrame>
        <p:nvGraphicFramePr>
          <p:cNvPr id="2" name="Схема 1"/>
          <p:cNvGraphicFramePr/>
          <p:nvPr>
            <p:extLst>
              <p:ext uri="{D42A27DB-BD31-4B8C-83A1-F6EECF244321}">
                <p14:modId xmlns:p14="http://schemas.microsoft.com/office/powerpoint/2010/main" val="2394840513"/>
              </p:ext>
            </p:extLst>
          </p:nvPr>
        </p:nvGraphicFramePr>
        <p:xfrm>
          <a:off x="22704" y="1071020"/>
          <a:ext cx="3397168" cy="5694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Заголовок 1"/>
          <p:cNvSpPr txBox="1">
            <a:spLocks/>
          </p:cNvSpPr>
          <p:nvPr/>
        </p:nvSpPr>
        <p:spPr>
          <a:xfrm>
            <a:off x="0" y="3851"/>
            <a:ext cx="9144000" cy="770869"/>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об основных бюджетных рисках, увеличение доходов и оптимизация расходов бюджета МО ГО «Вуктыл»</a:t>
            </a:r>
            <a:endParaRPr lang="ru-RU" sz="2000" b="0" strike="noStrike" spc="-1" dirty="0">
              <a:latin typeface="Arial"/>
            </a:endParaRPr>
          </a:p>
        </p:txBody>
      </p:sp>
      <p:graphicFrame>
        <p:nvGraphicFramePr>
          <p:cNvPr id="3" name="Схема 2"/>
          <p:cNvGraphicFramePr/>
          <p:nvPr>
            <p:extLst>
              <p:ext uri="{D42A27DB-BD31-4B8C-83A1-F6EECF244321}">
                <p14:modId xmlns:p14="http://schemas.microsoft.com/office/powerpoint/2010/main" val="3746290909"/>
              </p:ext>
            </p:extLst>
          </p:nvPr>
        </p:nvGraphicFramePr>
        <p:xfrm>
          <a:off x="4283968" y="1124744"/>
          <a:ext cx="4674008" cy="1800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 name="Схема 3"/>
          <p:cNvGraphicFramePr/>
          <p:nvPr>
            <p:extLst>
              <p:ext uri="{D42A27DB-BD31-4B8C-83A1-F6EECF244321}">
                <p14:modId xmlns:p14="http://schemas.microsoft.com/office/powerpoint/2010/main" val="2430098211"/>
              </p:ext>
            </p:extLst>
          </p:nvPr>
        </p:nvGraphicFramePr>
        <p:xfrm>
          <a:off x="2591780" y="3284984"/>
          <a:ext cx="6984776" cy="376019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3" name="CustomShape 1"/>
          <p:cNvSpPr/>
          <p:nvPr/>
        </p:nvSpPr>
        <p:spPr>
          <a:xfrm>
            <a:off x="5796136" y="298353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smtClean="0">
                <a:solidFill>
                  <a:srgbClr val="000000"/>
                </a:solidFill>
                <a:latin typeface="Calibri"/>
                <a:ea typeface="Microsoft YaHei"/>
              </a:rPr>
              <a:t>Оптимизация расходов</a:t>
            </a:r>
            <a:endParaRPr lang="ru-RU" sz="1800" b="0" strike="noStrike" spc="-1" dirty="0">
              <a:latin typeface="Aria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 name="Table 1"/>
          <p:cNvGraphicFramePr/>
          <p:nvPr>
            <p:extLst>
              <p:ext uri="{D42A27DB-BD31-4B8C-83A1-F6EECF244321}">
                <p14:modId xmlns:p14="http://schemas.microsoft.com/office/powerpoint/2010/main" val="3852591377"/>
              </p:ext>
            </p:extLst>
          </p:nvPr>
        </p:nvGraphicFramePr>
        <p:xfrm>
          <a:off x="54360" y="697681"/>
          <a:ext cx="8982135" cy="6068603"/>
        </p:xfrm>
        <a:graphic>
          <a:graphicData uri="http://schemas.openxmlformats.org/drawingml/2006/table">
            <a:tbl>
              <a:tblPr/>
              <a:tblGrid>
                <a:gridCol w="3342844"/>
                <a:gridCol w="1812773"/>
                <a:gridCol w="1651548"/>
                <a:gridCol w="2174970"/>
              </a:tblGrid>
              <a:tr h="586425">
                <a:tc rowSpan="2">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a:t>
                      </a:r>
                      <a:endPar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муниципального </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образования</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grid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Рейтинг по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уровню</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открытости бюджетных данных </a:t>
                      </a:r>
                      <a:endParaRPr lang="en-US"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за 2020 год</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hMerge="1">
                  <a:txBody>
                    <a:bodyPr/>
                    <a:lstStyle/>
                    <a:p>
                      <a:endParaRPr lang="ru-RU"/>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row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Мониторинг соблюдения требований бюджетного законодательства Российской Федерации и оценки качества управления бюджетным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процессом за </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2020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год</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574898">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000" b="1" strike="noStrike" spc="-1" dirty="0">
                          <a:latin typeface="Times New Roman" panose="02020603050405020304" pitchFamily="18" charset="0"/>
                          <a:cs typeface="Times New Roman" panose="02020603050405020304" pitchFamily="18" charset="0"/>
                        </a:rPr>
                        <a:t>среди муниципальных </a:t>
                      </a:r>
                      <a:r>
                        <a:rPr lang="ru-RU" sz="1000" b="1" strike="noStrike" spc="-1" dirty="0" smtClean="0">
                          <a:latin typeface="Times New Roman" panose="02020603050405020304" pitchFamily="18" charset="0"/>
                          <a:cs typeface="Times New Roman" panose="02020603050405020304" pitchFamily="18" charset="0"/>
                        </a:rPr>
                        <a:t>образований 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r>
                        <a:rPr lang="ru-RU" sz="1000" b="1" strike="noStrike" spc="-1" dirty="0">
                          <a:latin typeface="Times New Roman" panose="02020603050405020304" pitchFamily="18" charset="0"/>
                          <a:cs typeface="Times New Roman" panose="02020603050405020304" pitchFamily="18" charset="0"/>
                        </a:rPr>
                        <a:t>среди городских округов (</a:t>
                      </a:r>
                      <a:r>
                        <a:rPr lang="ru-RU" sz="1000" b="1" strike="noStrike" spc="-1" dirty="0" err="1" smtClean="0">
                          <a:latin typeface="Times New Roman" panose="02020603050405020304" pitchFamily="18" charset="0"/>
                          <a:cs typeface="Times New Roman" panose="02020603050405020304" pitchFamily="18" charset="0"/>
                        </a:rPr>
                        <a:t>мун</a:t>
                      </a:r>
                      <a:r>
                        <a:rPr lang="ru-RU" sz="1000" b="1" strike="noStrike" spc="-1" dirty="0" smtClean="0">
                          <a:latin typeface="Times New Roman" panose="02020603050405020304" pitchFamily="18" charset="0"/>
                          <a:cs typeface="Times New Roman" panose="02020603050405020304" pitchFamily="18" charset="0"/>
                        </a:rPr>
                        <a:t>. </a:t>
                      </a:r>
                      <a:r>
                        <a:rPr lang="ru-RU" sz="1000" b="1" strike="noStrike" spc="-1" dirty="0">
                          <a:latin typeface="Times New Roman" panose="02020603050405020304" pitchFamily="18" charset="0"/>
                          <a:cs typeface="Times New Roman" panose="02020603050405020304" pitchFamily="18" charset="0"/>
                        </a:rPr>
                        <a:t>районов) </a:t>
                      </a:r>
                      <a:r>
                        <a:rPr lang="ru-RU" sz="1000" b="1" strike="noStrike" spc="-1" dirty="0" smtClean="0">
                          <a:latin typeface="Times New Roman" panose="02020603050405020304" pitchFamily="18" charset="0"/>
                          <a:cs typeface="Times New Roman" panose="02020603050405020304" pitchFamily="18" charset="0"/>
                        </a:rPr>
                        <a:t>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ГО  «Сыктывкар»</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«Воркута»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«Инта»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«Усинск»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18</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«Ухта»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«Вуктыл»</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r>
              <a:tr h="233282">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baseline="0" dirty="0" err="1" smtClean="0">
                          <a:solidFill>
                            <a:srgbClr val="000000"/>
                          </a:solidFill>
                          <a:latin typeface="Times New Roman" panose="02020603050405020304" pitchFamily="18" charset="0"/>
                          <a:ea typeface="Microsoft YaHei"/>
                          <a:cs typeface="Times New Roman" panose="02020603050405020304" pitchFamily="18" charset="0"/>
                        </a:rPr>
                        <a:t>Ижемский</a:t>
                      </a:r>
                      <a:r>
                        <a:rPr lang="ru-RU" sz="1000" b="1"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15-16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10-11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Княжпогостский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Койгородский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15-16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10-11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Корткеросский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«Печора»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6</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Прилузский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8</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«Сосногорск»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Сыктывдинский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12</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Сысольский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Троицко</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Печорский»</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Удорский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Вымский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Куломский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8</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Цилемский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smtClean="0">
                          <a:solidFill>
                            <a:schemeClr val="tx1"/>
                          </a:solidFill>
                          <a:latin typeface="Times New Roman" panose="02020603050405020304" pitchFamily="18" charset="0"/>
                          <a:cs typeface="Times New Roman" panose="02020603050405020304" pitchFamily="18" charset="0"/>
                        </a:rPr>
                        <a:t>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bl>
          </a:graphicData>
        </a:graphic>
      </p:graphicFrame>
      <p:sp>
        <p:nvSpPr>
          <p:cNvPr id="7" name="Заголовок 1"/>
          <p:cNvSpPr txBox="1">
            <a:spLocks/>
          </p:cNvSpPr>
          <p:nvPr/>
        </p:nvSpPr>
        <p:spPr>
          <a:xfrm>
            <a:off x="0" y="3851"/>
            <a:ext cx="9144000" cy="54482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a:t>
            </a:r>
            <a:r>
              <a:rPr lang="ru-RU" sz="2000" b="1" spc="-1" dirty="0" smtClean="0">
                <a:solidFill>
                  <a:srgbClr val="21409A"/>
                </a:solidFill>
                <a:latin typeface="Times New Roman"/>
              </a:rPr>
              <a:t>о муниципальном образовании </a:t>
            </a:r>
            <a:r>
              <a:rPr lang="ru-RU" sz="2000" b="1" strike="noStrike" spc="-1" dirty="0" smtClean="0">
                <a:solidFill>
                  <a:srgbClr val="21409A"/>
                </a:solidFill>
                <a:latin typeface="Times New Roman"/>
              </a:rPr>
              <a:t>ГО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0" y="3852"/>
            <a:ext cx="9144000" cy="544828"/>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4" name="TextShape 5"/>
          <p:cNvSpPr txBox="1"/>
          <p:nvPr/>
        </p:nvSpPr>
        <p:spPr>
          <a:xfrm>
            <a:off x="1151200" y="-10120"/>
            <a:ext cx="7728300" cy="544828"/>
          </a:xfrm>
          <a:prstGeom prst="rect">
            <a:avLst/>
          </a:prstGeom>
          <a:noFill/>
          <a:ln>
            <a:noFill/>
          </a:ln>
        </p:spPr>
        <p:txBody>
          <a:bodyPr lIns="90000" tIns="45000" rIns="90000" bIns="45000"/>
          <a:lstStyle/>
          <a:p>
            <a:pPr algn="ctr"/>
            <a:r>
              <a:rPr lang="ru-RU" b="1" strike="noStrike" spc="-1" dirty="0" smtClean="0">
                <a:solidFill>
                  <a:srgbClr val="21409A"/>
                </a:solidFill>
                <a:latin typeface="Times New Roman"/>
              </a:rPr>
              <a:t>Региональный проект «Народный бюджет» </a:t>
            </a:r>
          </a:p>
          <a:p>
            <a:pPr algn="ctr"/>
            <a:r>
              <a:rPr lang="ru-RU" b="1" strike="noStrike" spc="-1" dirty="0" smtClean="0">
                <a:solidFill>
                  <a:srgbClr val="21409A"/>
                </a:solidFill>
                <a:latin typeface="Times New Roman"/>
              </a:rPr>
              <a:t>планируемый на 2022 год, руб.</a:t>
            </a:r>
            <a:endParaRPr lang="ru-RU" b="0" strike="noStrike" spc="-1" dirty="0">
              <a:latin typeface="Arial"/>
            </a:endParaRPr>
          </a:p>
        </p:txBody>
      </p:sp>
      <p:pic>
        <p:nvPicPr>
          <p:cNvPr id="5" name="Рисунок 267"/>
          <p:cNvPicPr/>
          <p:nvPr/>
        </p:nvPicPr>
        <p:blipFill>
          <a:blip r:embed="rId3"/>
          <a:stretch/>
        </p:blipFill>
        <p:spPr>
          <a:xfrm>
            <a:off x="0" y="3851"/>
            <a:ext cx="1151200" cy="544829"/>
          </a:xfrm>
          <a:prstGeom prst="rect">
            <a:avLst/>
          </a:prstGeom>
          <a:ln>
            <a:noFill/>
          </a:ln>
        </p:spPr>
      </p:pic>
      <p:graphicFrame>
        <p:nvGraphicFramePr>
          <p:cNvPr id="8" name="Таблица 7"/>
          <p:cNvGraphicFramePr>
            <a:graphicFrameLocks noGrp="1"/>
          </p:cNvGraphicFramePr>
          <p:nvPr>
            <p:extLst>
              <p:ext uri="{D42A27DB-BD31-4B8C-83A1-F6EECF244321}">
                <p14:modId xmlns:p14="http://schemas.microsoft.com/office/powerpoint/2010/main" val="708796981"/>
              </p:ext>
            </p:extLst>
          </p:nvPr>
        </p:nvGraphicFramePr>
        <p:xfrm>
          <a:off x="107504" y="580976"/>
          <a:ext cx="8928991" cy="6084486"/>
        </p:xfrm>
        <a:graphic>
          <a:graphicData uri="http://schemas.openxmlformats.org/drawingml/2006/table">
            <a:tbl>
              <a:tblPr>
                <a:tableStyleId>{284E427A-3D55-4303-BF80-6455036E1DE7}</a:tableStyleId>
              </a:tblPr>
              <a:tblGrid>
                <a:gridCol w="288032"/>
                <a:gridCol w="5328592"/>
                <a:gridCol w="897024"/>
                <a:gridCol w="812639"/>
                <a:gridCol w="812639"/>
                <a:gridCol w="790065"/>
              </a:tblGrid>
              <a:tr h="175968">
                <a:tc rowSpan="2">
                  <a:txBody>
                    <a:bodyPr/>
                    <a:lstStyle/>
                    <a:p>
                      <a:pPr algn="ctr" rtl="0" fontAlgn="ctr"/>
                      <a:r>
                        <a:rPr lang="ru-RU" sz="1000" b="0" u="none" strike="noStrike" dirty="0">
                          <a:effectLst/>
                          <a:latin typeface="Times New Roman" panose="02020603050405020304" pitchFamily="18" charset="0"/>
                          <a:cs typeface="Times New Roman" panose="02020603050405020304" pitchFamily="18" charset="0"/>
                        </a:rPr>
                        <a:t>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ctr" rtl="0" fontAlgn="ctr"/>
                      <a:r>
                        <a:rPr lang="ru-RU" sz="1000" b="0" u="none" strike="noStrike" dirty="0">
                          <a:effectLst/>
                          <a:latin typeface="Times New Roman" panose="02020603050405020304" pitchFamily="18" charset="0"/>
                          <a:cs typeface="Times New Roman" panose="02020603050405020304" pitchFamily="18" charset="0"/>
                        </a:rPr>
                        <a:t>Наименование проекта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ctr" rtl="0" fontAlgn="ctr"/>
                      <a:r>
                        <a:rPr lang="ru-RU" sz="1000" b="0" u="none" strike="noStrike" dirty="0">
                          <a:effectLst/>
                          <a:latin typeface="Times New Roman" panose="02020603050405020304" pitchFamily="18" charset="0"/>
                          <a:cs typeface="Times New Roman" panose="02020603050405020304" pitchFamily="18" charset="0"/>
                        </a:rPr>
                        <a:t>Место реализации</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gridSpan="3">
                  <a:txBody>
                    <a:bodyPr/>
                    <a:lstStyle/>
                    <a:p>
                      <a:pPr algn="ctr" rtl="0" fontAlgn="ctr"/>
                      <a:r>
                        <a:rPr lang="ru-RU" sz="1000" b="0" u="none" strike="noStrike" dirty="0">
                          <a:effectLst/>
                          <a:latin typeface="Times New Roman" panose="02020603050405020304" pitchFamily="18" charset="0"/>
                          <a:cs typeface="Times New Roman" panose="02020603050405020304" pitchFamily="18" charset="0"/>
                        </a:rPr>
                        <a:t>Объем финансирования</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hMerge="1">
                  <a:txBody>
                    <a:bodyPr/>
                    <a:lstStyle/>
                    <a:p>
                      <a:endParaRPr lang="ru-RU"/>
                    </a:p>
                  </a:txBody>
                  <a:tcPr/>
                </a:tc>
                <a:tc hMerge="1">
                  <a:txBody>
                    <a:bodyPr/>
                    <a:lstStyle/>
                    <a:p>
                      <a:endParaRPr lang="ru-RU"/>
                    </a:p>
                  </a:txBody>
                  <a:tcPr/>
                </a:tc>
              </a:tr>
              <a:tr h="17596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u="none" strike="noStrike" dirty="0">
                          <a:effectLst/>
                          <a:latin typeface="Times New Roman" panose="02020603050405020304" pitchFamily="18" charset="0"/>
                          <a:cs typeface="Times New Roman" panose="02020603050405020304" pitchFamily="18" charset="0"/>
                        </a:rPr>
                        <a:t>РБ</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b="0" u="none" strike="noStrike" dirty="0">
                          <a:effectLst/>
                          <a:latin typeface="Times New Roman" panose="02020603050405020304" pitchFamily="18" charset="0"/>
                          <a:cs typeface="Times New Roman" panose="02020603050405020304" pitchFamily="18" charset="0"/>
                        </a:rPr>
                        <a:t>МБ</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b="0" u="none" strike="noStrike" dirty="0">
                          <a:effectLst/>
                          <a:latin typeface="Times New Roman" panose="02020603050405020304" pitchFamily="18" charset="0"/>
                          <a:cs typeface="Times New Roman" panose="02020603050405020304" pitchFamily="18" charset="0"/>
                        </a:rPr>
                        <a:t>Иные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r>
              <a:tr h="180290">
                <a:tc rowSpan="2">
                  <a:txBody>
                    <a:bodyPr/>
                    <a:lstStyle/>
                    <a:p>
                      <a:pPr algn="ctr" rtl="0"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Приобретение уличного спортивного комплекса для МБДОУ «Детский сад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Дюймовочка</a:t>
                      </a: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 г.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г. Вуктыл</a:t>
                      </a: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359</a:t>
                      </a:r>
                      <a:r>
                        <a:rPr lang="ru-RU" sz="1000" b="0" i="0" u="none" strike="noStrike" baseline="0" dirty="0" smtClean="0">
                          <a:solidFill>
                            <a:srgbClr val="000000"/>
                          </a:solidFill>
                          <a:effectLst/>
                          <a:latin typeface="Times New Roman" panose="02020603050405020304" pitchFamily="18" charset="0"/>
                          <a:cs typeface="Times New Roman" panose="02020603050405020304" pitchFamily="18" charset="0"/>
                        </a:rPr>
                        <a:t>,7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33,3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26,4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a:t>
                      </a: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Ремонтные работы здания МБОУ «СОШ №2 им. Г.В. Кравченко» г.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г. Вуктыл</a:t>
                      </a: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342,4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33,3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9,1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a:t>
                      </a:r>
                    </a:p>
                  </a:txBody>
                  <a:tcPr marL="9525" marR="9525" marT="9525" marB="0" anchor="ctr"/>
                </a:tc>
                <a:tc rowSpan="2">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Оснащение</a:t>
                      </a:r>
                      <a:r>
                        <a:rPr lang="ru-RU" sz="1000" b="0" i="0" u="none" strike="noStrike" baseline="0" dirty="0" smtClean="0">
                          <a:solidFill>
                            <a:srgbClr val="000000"/>
                          </a:solidFill>
                          <a:effectLst/>
                          <a:latin typeface="Times New Roman" panose="02020603050405020304" pitchFamily="18" charset="0"/>
                          <a:cs typeface="Times New Roman" panose="02020603050405020304" pitchFamily="18" charset="0"/>
                        </a:rPr>
                        <a:t> детского сада современным игровым оборудованием для занятий робототехникой (</a:t>
                      </a: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МБДОУ «Детский сад «Сказка»)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г.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389,3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33,3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56,0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4</a:t>
                      </a: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Обустройство площадки для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этнопраздника</a:t>
                      </a: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 «Обряды народов Республики</a:t>
                      </a:r>
                      <a:r>
                        <a:rPr lang="ru-RU" sz="1000" b="0" i="0" u="none" strike="noStrike" baseline="0" dirty="0" smtClean="0">
                          <a:solidFill>
                            <a:srgbClr val="000000"/>
                          </a:solidFill>
                          <a:effectLst/>
                          <a:latin typeface="Times New Roman" panose="02020603050405020304" pitchFamily="18" charset="0"/>
                          <a:cs typeface="Times New Roman" panose="02020603050405020304" pitchFamily="18" charset="0"/>
                        </a:rPr>
                        <a:t> Коми» в с. Подчерье</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с.</a:t>
                      </a:r>
                      <a:r>
                        <a:rPr lang="ru-RU" sz="1000" b="0" i="0" u="none" strike="noStrike" baseline="0" dirty="0" smtClean="0">
                          <a:solidFill>
                            <a:srgbClr val="000000"/>
                          </a:solidFill>
                          <a:effectLst/>
                          <a:latin typeface="Times New Roman" panose="02020603050405020304" pitchFamily="18" charset="0"/>
                          <a:cs typeface="Times New Roman" panose="02020603050405020304" pitchFamily="18" charset="0"/>
                        </a:rPr>
                        <a:t> Подчерье</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339,0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33,4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5,6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5</a:t>
                      </a: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Ремонт помещений МБУК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Вуктыльская</a:t>
                      </a: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 центральная библиотека»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г. Вуктыл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672,4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5,7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6</a:t>
                      </a: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Ремонт помещений МБУ ДОД «Детская</a:t>
                      </a:r>
                      <a:r>
                        <a:rPr lang="ru-RU" sz="1000" b="0" i="0" u="none" strike="noStrike" baseline="0" dirty="0" smtClean="0">
                          <a:solidFill>
                            <a:srgbClr val="000000"/>
                          </a:solidFill>
                          <a:effectLst/>
                          <a:latin typeface="Times New Roman" panose="02020603050405020304" pitchFamily="18" charset="0"/>
                          <a:cs typeface="Times New Roman" panose="02020603050405020304" pitchFamily="18" charset="0"/>
                        </a:rPr>
                        <a:t> музыкальная школа</a:t>
                      </a: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 г.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г. Вуктыл</a:t>
                      </a: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672,9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7</a:t>
                      </a:r>
                    </a:p>
                  </a:txBody>
                  <a:tcPr marL="9525" marR="9525" marT="9525" marB="0" anchor="ctr"/>
                </a:tc>
                <a:tc rowSpan="2">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Ремонт помещений филиала МБУ «Клубно-спортивный комплекс» «Дом культуры» с.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Дутово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с.Дутово</a:t>
                      </a: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672,9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8</a:t>
                      </a: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Ремонт игрового зала МБУ «Клубно-спортивный комплекс»</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г.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672,4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5,7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74328">
                <a:tc rowSpan="2">
                  <a:txBody>
                    <a:bodyPr/>
                    <a:lstStyle/>
                    <a:p>
                      <a:pPr algn="ctr" rtl="0"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9</a:t>
                      </a: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Ремонт тренажерного зала МБУ «Клубно-спортивный комплекс»</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г.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672,4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5,7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Обустройство подъездного пути к кладбищу в п. Лемтыбож</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п. Лемтыбож</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1 112,9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pPr algn="ctr" rtl="0" fontAlgn="ctr"/>
                      <a:endParaRPr lang="ru-RU" sz="1400" b="1" i="0" u="none" strike="noStrike" dirty="0">
                        <a:solidFill>
                          <a:srgbClr val="000000"/>
                        </a:solidFill>
                        <a:effectLst/>
                        <a:latin typeface="Times New Roman"/>
                      </a:endParaRPr>
                    </a:p>
                  </a:txBody>
                  <a:tcPr marL="9525" marR="9525" marT="9525" marB="0" anchor="ctr"/>
                </a:tc>
                <a:tc hMerge="1">
                  <a:txBody>
                    <a:bodyPr/>
                    <a:lstStyle/>
                    <a:p>
                      <a:pPr algn="ctr" rtl="0" fontAlgn="ctr"/>
                      <a:endParaRPr lang="ru-RU" sz="1400" b="1" i="0" u="none" strike="noStrike" dirty="0">
                        <a:solidFill>
                          <a:srgbClr val="000000"/>
                        </a:solidFill>
                        <a:effectLst/>
                        <a:latin typeface="Times New Roman"/>
                      </a:endParaRPr>
                    </a:p>
                  </a:txBody>
                  <a:tcPr marL="9525" marR="9525" marT="9525" marB="0" anchor="ctr"/>
                </a:tc>
              </a:tr>
              <a:tr h="180290">
                <a:tc vMerge="1">
                  <a:txBody>
                    <a:bodyPr/>
                    <a:lstStyle/>
                    <a:p>
                      <a:pPr algn="ctr" rtl="0" fontAlgn="ctr"/>
                      <a:endParaRPr lang="ru-RU" sz="1200" b="1" i="0" u="none" strike="noStrike" dirty="0">
                        <a:solidFill>
                          <a:srgbClr val="000000"/>
                        </a:solidFill>
                        <a:effectLst/>
                        <a:latin typeface="Times New Roman"/>
                      </a:endParaRPr>
                    </a:p>
                  </a:txBody>
                  <a:tcPr marL="9525" marR="9525" marT="9525" marB="0" anchor="ctr"/>
                </a:tc>
                <a:tc vMerge="1">
                  <a:txBody>
                    <a:bodyPr/>
                    <a:lstStyle/>
                    <a:p>
                      <a:pPr algn="ctr" rtl="0" fontAlgn="t"/>
                      <a:endParaRPr lang="ru-RU" sz="1400" b="1" i="0" u="none" strike="noStrike" dirty="0">
                        <a:solidFill>
                          <a:srgbClr val="000000"/>
                        </a:solidFill>
                        <a:effectLst/>
                        <a:latin typeface="Times New Roman"/>
                      </a:endParaRPr>
                    </a:p>
                  </a:txBody>
                  <a:tcPr marL="9525" marR="9525" marT="9525" marB="0"/>
                </a:tc>
                <a:tc vMerge="1">
                  <a:txBody>
                    <a:bodyPr/>
                    <a:lstStyle/>
                    <a:p>
                      <a:pPr algn="ctr" rtl="0" fontAlgn="ctr"/>
                      <a:endParaRPr lang="ru-RU" sz="1200" b="1" i="0" u="none" strike="noStrike" dirty="0">
                        <a:solidFill>
                          <a:srgbClr val="000000"/>
                        </a:solidFill>
                        <a:effectLst/>
                        <a:latin typeface="Times New Roman"/>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1 000,0</a:t>
                      </a: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111,1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96796">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Ремонт колодцев в п.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Шердино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п</a:t>
                      </a: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Шердино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669,3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2,6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Ремонт 2-х мостов по автомобильной дороге в с. Подчерье</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с. Подчерье</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1 114,0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1 000,0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111,1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2,9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Обустройство уличного освещения с.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Дутово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с.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Дутово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673,6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2">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Обустройство уличного освещения п.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Лемты</a:t>
                      </a:r>
                      <a:endParaRPr lang="ru-RU" sz="1000" b="0" i="0" u="none" strike="noStrike" dirty="0" smtClean="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п.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Лемты</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668,3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pPr algn="ctr" rtl="0" fontAlgn="ctr"/>
                      <a:endParaRPr lang="ru-RU" sz="1400" b="1" i="0" u="none" strike="noStrike" dirty="0">
                        <a:solidFill>
                          <a:srgbClr val="000000"/>
                        </a:solidFill>
                        <a:effectLst/>
                        <a:latin typeface="Times New Roman"/>
                      </a:endParaRPr>
                    </a:p>
                  </a:txBody>
                  <a:tcPr marL="9525" marR="9525" marT="9525" marB="0" anchor="ct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Ремонт колодцев с.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Дутово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с.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Дутово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673,9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pPr algn="ctr" rtl="0" fontAlgn="ctr"/>
                      <a:endParaRPr lang="ru-RU" sz="1400" b="1" i="0" u="none" strike="noStrike" dirty="0">
                        <a:solidFill>
                          <a:srgbClr val="000000"/>
                        </a:solidFill>
                        <a:effectLst/>
                        <a:latin typeface="Times New Roman"/>
                      </a:endParaRPr>
                    </a:p>
                  </a:txBody>
                  <a:tcPr marL="9525" marR="9525" marT="9525" marB="0" anchor="ct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7,2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gridSpan="3">
                  <a:txBody>
                    <a:bodyPr/>
                    <a:lstStyle/>
                    <a:p>
                      <a:pPr algn="r" rtl="0" fontAlgn="b"/>
                      <a:r>
                        <a:rPr lang="ru-RU" sz="1100" b="1" i="0" u="none" strike="noStrike">
                          <a:solidFill>
                            <a:srgbClr val="000000"/>
                          </a:solidFill>
                          <a:effectLst/>
                          <a:latin typeface="Times New Roman"/>
                        </a:rPr>
                        <a:t>Всего</a:t>
                      </a:r>
                    </a:p>
                  </a:txBody>
                  <a:tcPr marL="9525" marR="9525" marT="9525" marB="0" anchor="b"/>
                </a:tc>
                <a:tc rowSpan="2" hMerge="1">
                  <a:txBody>
                    <a:bodyPr/>
                    <a:lstStyle/>
                    <a:p>
                      <a:endParaRPr lang="ru-RU"/>
                    </a:p>
                  </a:txBody>
                  <a:tcPr/>
                </a:tc>
                <a:tc rowSpan="2" hMerge="1">
                  <a:txBody>
                    <a:bodyPr/>
                    <a:lstStyle/>
                    <a:p>
                      <a:endParaRPr lang="ru-RU"/>
                    </a:p>
                  </a:txBody>
                  <a:tcPr/>
                </a:tc>
                <a:tc gridSpan="3">
                  <a:txBody>
                    <a:bodyPr/>
                    <a:lstStyle/>
                    <a:p>
                      <a:pPr algn="ctr" rtl="0" fontAlgn="ctr"/>
                      <a:r>
                        <a:rPr lang="ru-RU" sz="1100" b="1" i="0" u="none" strike="noStrike">
                          <a:solidFill>
                            <a:srgbClr val="000000"/>
                          </a:solidFill>
                          <a:effectLst/>
                          <a:latin typeface="Times New Roman"/>
                        </a:rPr>
                        <a:t>9 705,40</a:t>
                      </a:r>
                    </a:p>
                  </a:txBody>
                  <a:tcPr marL="9525" marR="9525" marT="9525" marB="0" anchor="ctr"/>
                </a:tc>
                <a:tc hMerge="1">
                  <a:txBody>
                    <a:bodyPr/>
                    <a:lstStyle/>
                    <a:p>
                      <a:endParaRPr lang="ru-RU"/>
                    </a:p>
                  </a:txBody>
                  <a:tcPr/>
                </a:tc>
                <a:tc hMerge="1">
                  <a:txBody>
                    <a:bodyPr/>
                    <a:lstStyle/>
                    <a:p>
                      <a:endParaRPr lang="ru-RU"/>
                    </a:p>
                  </a:txBody>
                  <a:tcPr/>
                </a:tc>
              </a:tr>
              <a:tr h="180290">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ctr" rtl="0" fontAlgn="b"/>
                      <a:r>
                        <a:rPr lang="ru-RU" sz="1100" b="1" i="0" u="none" strike="noStrike">
                          <a:solidFill>
                            <a:srgbClr val="000000"/>
                          </a:solidFill>
                          <a:effectLst/>
                          <a:latin typeface="Times New Roman"/>
                        </a:rPr>
                        <a:t>8 600,00</a:t>
                      </a:r>
                    </a:p>
                  </a:txBody>
                  <a:tcPr marL="9525" marR="9525" marT="9525" marB="0" anchor="b"/>
                </a:tc>
                <a:tc>
                  <a:txBody>
                    <a:bodyPr/>
                    <a:lstStyle/>
                    <a:p>
                      <a:pPr algn="ctr" rtl="0" fontAlgn="b"/>
                      <a:r>
                        <a:rPr lang="ru-RU" sz="1100" b="1" i="0" u="none" strike="noStrike">
                          <a:solidFill>
                            <a:srgbClr val="000000"/>
                          </a:solidFill>
                          <a:effectLst/>
                          <a:latin typeface="Times New Roman"/>
                        </a:rPr>
                        <a:t>955,80</a:t>
                      </a:r>
                    </a:p>
                  </a:txBody>
                  <a:tcPr marL="9525" marR="9525" marT="9525" marB="0" anchor="b"/>
                </a:tc>
                <a:tc>
                  <a:txBody>
                    <a:bodyPr/>
                    <a:lstStyle/>
                    <a:p>
                      <a:pPr algn="ctr" rtl="0" fontAlgn="b"/>
                      <a:r>
                        <a:rPr lang="ru-RU" sz="1100" b="1" i="0" u="none" strike="noStrike" dirty="0">
                          <a:solidFill>
                            <a:srgbClr val="000000"/>
                          </a:solidFill>
                          <a:effectLst/>
                          <a:latin typeface="Times New Roman"/>
                        </a:rPr>
                        <a:t>149,60</a:t>
                      </a:r>
                    </a:p>
                  </a:txBody>
                  <a:tcPr marL="9525" marR="9525" marT="9525" marB="0" anchor="b"/>
                </a:tc>
              </a:tr>
            </a:tbl>
          </a:graphicData>
        </a:graphic>
      </p:graphicFrame>
    </p:spTree>
    <p:extLst>
      <p:ext uri="{BB962C8B-B14F-4D97-AF65-F5344CB8AC3E}">
        <p14:creationId xmlns:p14="http://schemas.microsoft.com/office/powerpoint/2010/main" val="41243822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0"/>
            <a:ext cx="9144000" cy="1048885"/>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6684692"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Направление расходов </a:t>
            </a:r>
          </a:p>
          <a:p>
            <a:pPr algn="ctr"/>
            <a:r>
              <a:rPr lang="ru-RU" sz="2000" b="1" strike="noStrike" spc="-1" dirty="0" smtClean="0">
                <a:solidFill>
                  <a:srgbClr val="21409A"/>
                </a:solidFill>
                <a:latin typeface="Times New Roman"/>
              </a:rPr>
              <a:t>региональный проект «Народный бюджет» </a:t>
            </a:r>
          </a:p>
          <a:p>
            <a:pPr algn="ctr"/>
            <a:r>
              <a:rPr lang="ru-RU" sz="2000" b="1" strike="noStrike" spc="-1" dirty="0" smtClean="0">
                <a:solidFill>
                  <a:srgbClr val="21409A"/>
                </a:solidFill>
                <a:latin typeface="Times New Roman"/>
              </a:rPr>
              <a:t>на 2021 - 2022 годы, тыс.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1048884"/>
          </a:xfrm>
          <a:prstGeom prst="rect">
            <a:avLst/>
          </a:prstGeom>
          <a:ln>
            <a:noFill/>
          </a:ln>
        </p:spPr>
      </p:pic>
      <p:graphicFrame>
        <p:nvGraphicFramePr>
          <p:cNvPr id="11" name="Диаграмма 10"/>
          <p:cNvGraphicFramePr/>
          <p:nvPr>
            <p:extLst>
              <p:ext uri="{D42A27DB-BD31-4B8C-83A1-F6EECF244321}">
                <p14:modId xmlns:p14="http://schemas.microsoft.com/office/powerpoint/2010/main" val="3912892924"/>
              </p:ext>
            </p:extLst>
          </p:nvPr>
        </p:nvGraphicFramePr>
        <p:xfrm>
          <a:off x="3577284" y="5003941"/>
          <a:ext cx="5364813" cy="1803216"/>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5724128" y="5566995"/>
            <a:ext cx="1071127" cy="338554"/>
          </a:xfrm>
          <a:prstGeom prst="rect">
            <a:avLst/>
          </a:prstGeom>
          <a:noFill/>
        </p:spPr>
        <p:txBody>
          <a:bodyPr wrap="none" rtlCol="0">
            <a:spAutoFit/>
          </a:bodyPr>
          <a:lstStyle/>
          <a:p>
            <a:r>
              <a:rPr lang="ru-RU" sz="1600" b="1" dirty="0" smtClean="0">
                <a:latin typeface="Times New Roman" panose="02020603050405020304" pitchFamily="18" charset="0"/>
                <a:cs typeface="Times New Roman" panose="02020603050405020304" pitchFamily="18" charset="0"/>
              </a:rPr>
              <a:t>+ </a:t>
            </a:r>
            <a:r>
              <a:rPr lang="ru-RU" sz="1600" b="1" dirty="0" smtClean="0">
                <a:latin typeface="Times New Roman" panose="02020603050405020304" pitchFamily="18" charset="0"/>
                <a:cs typeface="Times New Roman" panose="02020603050405020304" pitchFamily="18" charset="0"/>
              </a:rPr>
              <a:t>2 424,79</a:t>
            </a:r>
            <a:endParaRPr lang="ru-RU" sz="1600" b="1" dirty="0">
              <a:latin typeface="Times New Roman" panose="02020603050405020304" pitchFamily="18" charset="0"/>
              <a:cs typeface="Times New Roman" panose="02020603050405020304" pitchFamily="18" charset="0"/>
            </a:endParaRPr>
          </a:p>
        </p:txBody>
      </p:sp>
      <p:graphicFrame>
        <p:nvGraphicFramePr>
          <p:cNvPr id="6" name="Диаграмма 5"/>
          <p:cNvGraphicFramePr/>
          <p:nvPr>
            <p:extLst>
              <p:ext uri="{D42A27DB-BD31-4B8C-83A1-F6EECF244321}">
                <p14:modId xmlns:p14="http://schemas.microsoft.com/office/powerpoint/2010/main" val="1151222966"/>
              </p:ext>
            </p:extLst>
          </p:nvPr>
        </p:nvGraphicFramePr>
        <p:xfrm>
          <a:off x="302534" y="4581128"/>
          <a:ext cx="3189346" cy="2176016"/>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p:cNvSpPr txBox="1"/>
          <p:nvPr/>
        </p:nvSpPr>
        <p:spPr>
          <a:xfrm>
            <a:off x="4283968" y="4509120"/>
            <a:ext cx="2536015" cy="646331"/>
          </a:xfrm>
          <a:prstGeom prst="rect">
            <a:avLst/>
          </a:prstGeom>
          <a:noFill/>
        </p:spPr>
        <p:txBody>
          <a:bodyPr wrap="none" rtlCol="0">
            <a:spAutoFit/>
          </a:bodyPr>
          <a:lstStyle/>
          <a:p>
            <a:pPr algn="ctr"/>
            <a:r>
              <a:rPr lang="ru-RU" sz="1200" b="1" dirty="0" smtClean="0">
                <a:latin typeface="Times New Roman" panose="02020603050405020304" pitchFamily="18" charset="0"/>
                <a:cs typeface="Times New Roman" panose="02020603050405020304" pitchFamily="18" charset="0"/>
              </a:rPr>
              <a:t>Денежные средства необходимые </a:t>
            </a:r>
          </a:p>
          <a:p>
            <a:pPr algn="ctr"/>
            <a:r>
              <a:rPr lang="ru-RU" sz="1200" b="1" dirty="0" smtClean="0">
                <a:latin typeface="Times New Roman" panose="02020603050405020304" pitchFamily="18" charset="0"/>
                <a:cs typeface="Times New Roman" panose="02020603050405020304" pitchFamily="18" charset="0"/>
              </a:rPr>
              <a:t>для реализации </a:t>
            </a:r>
          </a:p>
          <a:p>
            <a:pPr algn="ctr"/>
            <a:r>
              <a:rPr lang="ru-RU" sz="1200" b="1" dirty="0" smtClean="0">
                <a:latin typeface="Times New Roman" panose="02020603050405020304" pitchFamily="18" charset="0"/>
                <a:cs typeface="Times New Roman" panose="02020603050405020304" pitchFamily="18" charset="0"/>
              </a:rPr>
              <a:t>«Народных бюджетов»</a:t>
            </a:r>
            <a:endParaRPr lang="ru-RU" sz="1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79512" y="4509120"/>
            <a:ext cx="416781"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шт.</a:t>
            </a:r>
            <a:endParaRPr lang="ru-RU" sz="1200" b="1"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p:nvPr>
            <p:extLst>
              <p:ext uri="{D42A27DB-BD31-4B8C-83A1-F6EECF244321}">
                <p14:modId xmlns:p14="http://schemas.microsoft.com/office/powerpoint/2010/main" val="291734300"/>
              </p:ext>
            </p:extLst>
          </p:nvPr>
        </p:nvGraphicFramePr>
        <p:xfrm>
          <a:off x="134634" y="1196752"/>
          <a:ext cx="8874732" cy="256490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16777644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W:\Финансовое управление\Отдел бюджетного планирования\Бобрецова Наталья Геннадьевна\ОГиДХ фото по НБ\Лемтыбож дор. на кладб.НБ 08.06.21г\IMG_37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528" y="4616227"/>
            <a:ext cx="2706167" cy="20296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4" name="Picture 2" descr="W:\Финансовое управление\Отдел бюджетного планирования\Бобрецова Наталья Геннадьевна\ОГиДХ фото по НБ\Лемтыбож дор. на кладб. НБ 02.06.21г\IMG_37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08" y="2380306"/>
            <a:ext cx="2636742" cy="19775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Заголовок 1"/>
          <p:cNvSpPr txBox="1">
            <a:spLocks/>
          </p:cNvSpPr>
          <p:nvPr/>
        </p:nvSpPr>
        <p:spPr>
          <a:xfrm>
            <a:off x="0" y="3851"/>
            <a:ext cx="9144000" cy="660244"/>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Реализация регионального проекта «Народный бюджет»</a:t>
            </a:r>
          </a:p>
          <a:p>
            <a:pPr algn="ctr"/>
            <a:r>
              <a:rPr lang="ru-RU" sz="2000" b="1" strike="noStrike" spc="-1" dirty="0" smtClean="0">
                <a:solidFill>
                  <a:srgbClr val="21409A"/>
                </a:solidFill>
                <a:latin typeface="Times New Roman"/>
              </a:rPr>
              <a:t> за 2021 год (исполнение),  руб.</a:t>
            </a:r>
            <a:endParaRPr lang="ru-RU" sz="2000" b="0" strike="noStrike" spc="-1" dirty="0">
              <a:latin typeface="Arial"/>
            </a:endParaRPr>
          </a:p>
        </p:txBody>
      </p:sp>
      <p:pic>
        <p:nvPicPr>
          <p:cNvPr id="4" name="Рисунок 267"/>
          <p:cNvPicPr/>
          <p:nvPr/>
        </p:nvPicPr>
        <p:blipFill>
          <a:blip r:embed="rId5"/>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3829786616"/>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2021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2021 год</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(на 01.12.2021) </a:t>
                      </a: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7 280 605,60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5 948 140,66</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1 </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332 464,93</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996444" cy="276999"/>
          </a:xfrm>
          <a:prstGeom prst="rect">
            <a:avLst/>
          </a:prstGeom>
        </p:spPr>
        <p:txBody>
          <a:bodyPr wrap="square">
            <a:spAutoFit/>
          </a:bodyPr>
          <a:lstStyle/>
          <a:p>
            <a:r>
              <a:rPr lang="ru-RU" sz="1100" b="1" dirty="0">
                <a:latin typeface="Times New Roman" panose="02020603050405020304" pitchFamily="18" charset="0"/>
                <a:cs typeface="Times New Roman" panose="02020603050405020304" pitchFamily="18" charset="0"/>
              </a:rPr>
              <a:t>«</a:t>
            </a:r>
            <a:r>
              <a:rPr lang="ru-RU" sz="1200" b="1" dirty="0">
                <a:latin typeface="Times New Roman" panose="02020603050405020304" pitchFamily="18" charset="0"/>
                <a:cs typeface="Times New Roman" panose="02020603050405020304" pitchFamily="18" charset="0"/>
              </a:rPr>
              <a:t>Обустройство дороги к кладбищу в </a:t>
            </a:r>
            <a:r>
              <a:rPr lang="ru-RU" sz="1200" b="1" dirty="0" err="1">
                <a:latin typeface="Times New Roman" panose="02020603050405020304" pitchFamily="18" charset="0"/>
                <a:cs typeface="Times New Roman" panose="02020603050405020304" pitchFamily="18" charset="0"/>
              </a:rPr>
              <a:t>п.Лемтыбож</a:t>
            </a:r>
            <a:r>
              <a:rPr lang="ru-RU" sz="1100" b="1" dirty="0">
                <a:latin typeface="Times New Roman" panose="02020603050405020304" pitchFamily="18" charset="0"/>
                <a:cs typeface="Times New Roman" panose="02020603050405020304" pitchFamily="18" charset="0"/>
              </a:rPr>
              <a:t>»</a:t>
            </a:r>
          </a:p>
        </p:txBody>
      </p:sp>
      <p:sp>
        <p:nvSpPr>
          <p:cNvPr id="7" name="Прямоугольник 6"/>
          <p:cNvSpPr/>
          <p:nvPr/>
        </p:nvSpPr>
        <p:spPr>
          <a:xfrm>
            <a:off x="4390112" y="2145882"/>
            <a:ext cx="4608512" cy="276999"/>
          </a:xfrm>
          <a:prstGeom prst="rect">
            <a:avLst/>
          </a:prstGeom>
        </p:spPr>
        <p:txBody>
          <a:bodyPr wrap="square">
            <a:spAutoFit/>
          </a:bodyPr>
          <a:lstStyle/>
          <a:p>
            <a:pPr algn="ctr"/>
            <a:r>
              <a:rPr lang="ru-RU" sz="1200" b="1" dirty="0" smtClean="0">
                <a:latin typeface="Times New Roman" panose="02020603050405020304" pitchFamily="18" charset="0"/>
                <a:cs typeface="Times New Roman" panose="02020603050405020304" pitchFamily="18" charset="0"/>
              </a:rPr>
              <a:t>«Хоровод </a:t>
            </a:r>
            <a:r>
              <a:rPr lang="ru-RU" sz="1200" b="1" dirty="0">
                <a:latin typeface="Times New Roman" panose="02020603050405020304" pitchFamily="18" charset="0"/>
                <a:cs typeface="Times New Roman" panose="02020603050405020304" pitchFamily="18" charset="0"/>
              </a:rPr>
              <a:t>дружбы» Центра национальных культур г</a:t>
            </a:r>
            <a:r>
              <a:rPr lang="ru-RU" sz="1200" b="1" dirty="0" smtClean="0">
                <a:latin typeface="Times New Roman" panose="02020603050405020304" pitchFamily="18" charset="0"/>
                <a:cs typeface="Times New Roman" panose="02020603050405020304" pitchFamily="18" charset="0"/>
              </a:rPr>
              <a:t>. Вуктыл</a:t>
            </a:r>
            <a:r>
              <a:rPr lang="ru-RU" sz="1200" b="1"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1977982" y="3889631"/>
            <a:ext cx="724878" cy="369332"/>
          </a:xfrm>
          <a:prstGeom prst="rect">
            <a:avLst/>
          </a:prstGeom>
          <a:noFill/>
        </p:spPr>
        <p:txBody>
          <a:bodyPr wrap="none" rtlCol="0">
            <a:spAutoFit/>
          </a:bodyPr>
          <a:lstStyle/>
          <a:p>
            <a:r>
              <a:rPr lang="ru-RU" b="1" i="1" dirty="0" smtClean="0">
                <a:solidFill>
                  <a:schemeClr val="bg1"/>
                </a:solidFill>
                <a:latin typeface="Times New Roman" panose="02020603050405020304" pitchFamily="18" charset="0"/>
                <a:cs typeface="Times New Roman" panose="02020603050405020304" pitchFamily="18" charset="0"/>
              </a:rPr>
              <a:t>Было</a:t>
            </a:r>
            <a:endParaRPr lang="ru-RU" b="1" i="1" dirty="0">
              <a:solidFill>
                <a:schemeClr val="bg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399879" y="6165304"/>
            <a:ext cx="870816" cy="369332"/>
          </a:xfrm>
          <a:prstGeom prst="rect">
            <a:avLst/>
          </a:prstGeom>
          <a:noFill/>
        </p:spPr>
        <p:txBody>
          <a:bodyPr wrap="none" rtlCol="0">
            <a:spAutoFit/>
          </a:bodyPr>
          <a:lstStyle/>
          <a:p>
            <a:r>
              <a:rPr lang="ru-RU" b="1" i="1" dirty="0" smtClean="0">
                <a:solidFill>
                  <a:schemeClr val="bg1"/>
                </a:solidFill>
                <a:latin typeface="Times New Roman" panose="02020603050405020304" pitchFamily="18" charset="0"/>
                <a:cs typeface="Times New Roman" panose="02020603050405020304" pitchFamily="18" charset="0"/>
              </a:rPr>
              <a:t>Стало</a:t>
            </a:r>
            <a:endParaRPr lang="ru-RU" b="1" i="1" dirty="0">
              <a:solidFill>
                <a:schemeClr val="bg1"/>
              </a:solidFill>
              <a:latin typeface="Times New Roman" panose="02020603050405020304" pitchFamily="18" charset="0"/>
              <a:cs typeface="Times New Roman" panose="02020603050405020304" pitchFamily="18" charset="0"/>
            </a:endParaRPr>
          </a:p>
        </p:txBody>
      </p:sp>
      <p:pic>
        <p:nvPicPr>
          <p:cNvPr id="3076" name="Picture 4" descr="W:\Финансовое управление\Отдел бюджетного планирования\Бобрецова Наталья Геннадьевна\Народный бюджет\Вуктыл  Реализация проекта в сфере национальной политики - «Хоровод дружбы»\dtoDDXlQd9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37120">
            <a:off x="3679708" y="2465186"/>
            <a:ext cx="2267744" cy="17008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7" name="Picture 5" descr="W:\Финансовое управление\Отдел бюджетного планирования\Бобрецова Наталья Геннадьевна\Народный бюджет\Вуктыл  Реализация проекта в сфере национальной политики - «Хоровод дружбы»\gz1nxf9XSl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646621">
            <a:off x="7277459" y="2384918"/>
            <a:ext cx="1762328" cy="18109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W:\Финансовое управление\Отдел бюджетного планирования\Бобрецова Наталья Геннадьевна\Народный бюджет\Вуктыл  Реализация проекта в сфере национальной политики - «Хоровод дружбы»\J0cdCvy6oFk.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07467" y="4258963"/>
            <a:ext cx="1773801" cy="130956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079" name="Picture 7" descr="W:\Финансовое управление\Отдел бюджетного планирования\Бобрецова Наталья Геннадьевна\Народный бюджет\Вуктыл  Реализация проекта в сфере национальной политики - «Хоровод дружбы»\r0gay8LKMj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083525">
            <a:off x="3789205" y="5201142"/>
            <a:ext cx="2048749" cy="1482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80" name="Picture 8" descr="W:\Финансовое управление\Отдел бюджетного планирования\Бобрецова Наталья Геннадьевна\Народный бюджет\Вуктыл  Реализация проекта в сфере национальной политики - «Хоровод дружбы»\k3R6o9Elj1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80112" y="2882735"/>
            <a:ext cx="1979712" cy="14847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1" name="Picture 9" descr="W:\Финансовое управление\Отдел бюджетного планирования\Бобрецова Наталья Геннадьевна\Народный бюджет\Вуктыл  Реализация проекта в сфере национальной политики - «Хоровод дружбы»\YR83kjKmiHo.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78051" y="4941168"/>
            <a:ext cx="1320573" cy="17162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31489816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pc="-1" dirty="0">
                <a:solidFill>
                  <a:srgbClr val="21409A"/>
                </a:solidFill>
                <a:latin typeface="Times New Roman"/>
              </a:rPr>
              <a:t>Реализация регионального проекта «Народный бюджет»</a:t>
            </a:r>
          </a:p>
          <a:p>
            <a:pPr algn="ctr"/>
            <a:r>
              <a:rPr lang="ru-RU" sz="2000" b="1" spc="-1" dirty="0">
                <a:solidFill>
                  <a:srgbClr val="21409A"/>
                </a:solidFill>
                <a:latin typeface="Times New Roman"/>
              </a:rPr>
              <a:t> за </a:t>
            </a:r>
            <a:r>
              <a:rPr lang="ru-RU" sz="2000" b="1" spc="-1" dirty="0" smtClean="0">
                <a:solidFill>
                  <a:srgbClr val="21409A"/>
                </a:solidFill>
                <a:latin typeface="Times New Roman"/>
              </a:rPr>
              <a:t>2021 </a:t>
            </a:r>
            <a:r>
              <a:rPr lang="ru-RU" sz="2000" b="1" spc="-1" dirty="0">
                <a:solidFill>
                  <a:srgbClr val="21409A"/>
                </a:solidFill>
                <a:latin typeface="Times New Roman"/>
              </a:rPr>
              <a:t>год (исполнение),  руб.</a:t>
            </a:r>
            <a:endParaRPr lang="ru-RU" sz="2000"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sp>
        <p:nvSpPr>
          <p:cNvPr id="10" name="Прямоугольник 9"/>
          <p:cNvSpPr/>
          <p:nvPr/>
        </p:nvSpPr>
        <p:spPr>
          <a:xfrm>
            <a:off x="449375" y="800412"/>
            <a:ext cx="3528392" cy="276999"/>
          </a:xfrm>
          <a:prstGeom prst="rect">
            <a:avLst/>
          </a:prstGeom>
        </p:spPr>
        <p:txBody>
          <a:bodyPr wrap="square">
            <a:spAutoFit/>
          </a:bodyPr>
          <a:lstStyle/>
          <a:p>
            <a:r>
              <a:rPr lang="ru-RU" sz="1200" b="1" dirty="0">
                <a:latin typeface="Times New Roman" panose="02020603050405020304" pitchFamily="18" charset="0"/>
                <a:cs typeface="Times New Roman" panose="02020603050405020304" pitchFamily="18" charset="0"/>
              </a:rPr>
              <a:t>«Благоустройство «Визит центра» </a:t>
            </a:r>
            <a:r>
              <a:rPr lang="ru-RU" sz="1200" b="1" dirty="0" smtClean="0">
                <a:latin typeface="Times New Roman" panose="02020603050405020304" pitchFamily="18" charset="0"/>
                <a:cs typeface="Times New Roman" panose="02020603050405020304" pitchFamily="18" charset="0"/>
              </a:rPr>
              <a:t>г. Вуктыл»</a:t>
            </a:r>
            <a:endParaRPr lang="ru-RU" sz="1200" b="1" dirty="0">
              <a:latin typeface="Times New Roman" panose="02020603050405020304" pitchFamily="18" charset="0"/>
              <a:cs typeface="Times New Roman" panose="02020603050405020304" pitchFamily="18" charset="0"/>
            </a:endParaRPr>
          </a:p>
        </p:txBody>
      </p:sp>
      <p:pic>
        <p:nvPicPr>
          <p:cNvPr id="4098" name="Picture 2" descr="W:\Финансовое управление\Отдел бюджетного планирования\Бобрецова Наталья Геннадьевна\Народный бюджет\Вуктыл Благоустройство Визит-центра\7SoHS7SErd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577" y="1124744"/>
            <a:ext cx="2232654" cy="1030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099" name="Picture 3" descr="W:\Финансовое управление\Отдел бюджетного планирования\Бобрецова Наталья Геннадьевна\Народный бюджет\Вуктыл Благоустройство Визит-центра\bG_fzMTyGj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800" y="2708920"/>
            <a:ext cx="1080120" cy="2337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0" name="Picture 4" descr="W:\Финансовое управление\Отдел бюджетного планирования\Бобрецова Наталья Геннадьевна\Народный бюджет\Вуктыл Благоустройство Визит-центра\iHrvahc7b6U.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119" y="2420888"/>
            <a:ext cx="1862162" cy="1336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1" name="Picture 5" descr="W:\Финансовое управление\Отдел бюджетного планирования\Бобрецова Наталья Геннадьевна\Народный бюджет\Вуктыл Благоустройство Визит-центра\Lequ2CMu_m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699" y="4005064"/>
            <a:ext cx="1827582" cy="1306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2" name="Picture 6" descr="W:\Финансовое управление\Отдел бюджетного планирования\Бобрецова Наталья Геннадьевна\Народный бюджет\Вуктыл Благоустройство Визит-центра\ntb36GU43V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1800" y="1196752"/>
            <a:ext cx="1515641" cy="13222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3" name="Picture 7" descr="W:\Финансовое управление\Отдел бюджетного планирования\Бобрецова Наталья Геннадьевна\Народный бюджет\Вуктыл Благоустройство Визит-центра\qrhPVqa8Cm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1329" y="5486792"/>
            <a:ext cx="1787691" cy="1340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4" name="Picture 8" descr="W:\Финансовое управление\Отдел бюджетного планирования\Бобрецова Наталья Геннадьевна\Народный бюджет\Вуктыл Благоустройство Визит-центра\YmY9euHHav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9751" y="5407511"/>
            <a:ext cx="1998239" cy="13838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2" name="Прямоугольник 11"/>
          <p:cNvSpPr/>
          <p:nvPr/>
        </p:nvSpPr>
        <p:spPr>
          <a:xfrm>
            <a:off x="4499992" y="926788"/>
            <a:ext cx="4572000" cy="276999"/>
          </a:xfrm>
          <a:prstGeom prst="rect">
            <a:avLst/>
          </a:prstGeom>
        </p:spPr>
        <p:txBody>
          <a:bodyPr>
            <a:spAutoFit/>
          </a:bodyPr>
          <a:lstStyle/>
          <a:p>
            <a:r>
              <a:rPr lang="ru-RU" sz="1200" b="1" dirty="0">
                <a:latin typeface="Times New Roman" panose="02020603050405020304" pitchFamily="18" charset="0"/>
                <a:cs typeface="Times New Roman" panose="02020603050405020304" pitchFamily="18" charset="0"/>
              </a:rPr>
              <a:t>«Объект культуры — культурный объект» </a:t>
            </a:r>
            <a:r>
              <a:rPr lang="ru-RU" sz="1200" b="1" dirty="0" err="1">
                <a:latin typeface="Times New Roman" panose="02020603050405020304" pitchFamily="18" charset="0"/>
                <a:cs typeface="Times New Roman" panose="02020603050405020304" pitchFamily="18" charset="0"/>
              </a:rPr>
              <a:t>п.Лемтыбож</a:t>
            </a:r>
            <a:endParaRPr lang="ru-RU" sz="1200" b="1" dirty="0">
              <a:latin typeface="Times New Roman" panose="02020603050405020304" pitchFamily="18" charset="0"/>
              <a:cs typeface="Times New Roman" panose="02020603050405020304" pitchFamily="18" charset="0"/>
            </a:endParaRPr>
          </a:p>
        </p:txBody>
      </p:sp>
      <p:pic>
        <p:nvPicPr>
          <p:cNvPr id="4105" name="Picture 9" descr="W:\Финансовое управление\Отдел бюджетного планирования\Бобрецова Наталья Геннадьевна\Народный бюджет\Лемтыбож В Доме культуры отремонтировали кровлю\9ZIE4pXuWTM.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36096" y="1414931"/>
            <a:ext cx="2520280" cy="1890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4" name="Прямоугольник 13"/>
          <p:cNvSpPr/>
          <p:nvPr/>
        </p:nvSpPr>
        <p:spPr>
          <a:xfrm>
            <a:off x="4392409" y="3646954"/>
            <a:ext cx="4572000" cy="461665"/>
          </a:xfrm>
          <a:prstGeom prst="rect">
            <a:avLst/>
          </a:prstGeom>
        </p:spPr>
        <p:txBody>
          <a:bodyPr>
            <a:spAutoFit/>
          </a:bodyPr>
          <a:lstStyle/>
          <a:p>
            <a:pPr algn="ctr"/>
            <a:r>
              <a:rPr lang="ru-RU" sz="1200" b="1" dirty="0">
                <a:latin typeface="Times New Roman" panose="02020603050405020304" pitchFamily="18" charset="0"/>
                <a:cs typeface="Times New Roman" panose="02020603050405020304" pitchFamily="18" charset="0"/>
              </a:rPr>
              <a:t>Строительство пешеходного тротуара  (на участке «верхний и нижний поселок»)  </a:t>
            </a:r>
            <a:r>
              <a:rPr lang="ru-RU" sz="1200" b="1" dirty="0" err="1">
                <a:latin typeface="Times New Roman" panose="02020603050405020304" pitchFamily="18" charset="0"/>
                <a:cs typeface="Times New Roman" panose="02020603050405020304" pitchFamily="18" charset="0"/>
              </a:rPr>
              <a:t>п.Шердино</a:t>
            </a:r>
            <a:endParaRPr lang="ru-RU" sz="1200" b="1" dirty="0">
              <a:latin typeface="Times New Roman" panose="02020603050405020304" pitchFamily="18" charset="0"/>
              <a:cs typeface="Times New Roman" panose="02020603050405020304" pitchFamily="18" charset="0"/>
            </a:endParaRPr>
          </a:p>
        </p:txBody>
      </p:sp>
      <p:pic>
        <p:nvPicPr>
          <p:cNvPr id="4106" name="Picture 10" descr="W:\Финансовое управление\Отдел бюджетного планирования\Бобрецова Наталья Геннадьевна\Народный бюджет\п. Шердино Тротуар между нижней и верхней частью посёлка\M_ki0w7ul2A.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43192" y="4208735"/>
            <a:ext cx="1953656" cy="26048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7" name="Picture 11" descr="W:\Финансовое управление\Отдел бюджетного планирования\Бобрецова Наталья Геннадьевна\Народный бюджет\п. Шердино Тротуар между нижней и верхней частью посёлка\qLmb98tNPXI.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54989" y="4253125"/>
            <a:ext cx="1953657" cy="26048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918050" y="4658277"/>
            <a:ext cx="633507"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Было</a:t>
            </a:r>
            <a:endParaRPr lang="ru-RU" sz="1400" b="1" dirty="0">
              <a:latin typeface="Times New Roman" panose="02020603050405020304" pitchFamily="18" charset="0"/>
              <a:cs typeface="Times New Roman" panose="02020603050405020304" pitchFamily="18" charset="0"/>
            </a:endParaRPr>
          </a:p>
        </p:txBody>
      </p:sp>
      <p:sp>
        <p:nvSpPr>
          <p:cNvPr id="38" name="TextBox 37"/>
          <p:cNvSpPr txBox="1"/>
          <p:nvPr/>
        </p:nvSpPr>
        <p:spPr>
          <a:xfrm>
            <a:off x="7703266" y="4504388"/>
            <a:ext cx="684611"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Стало</a:t>
            </a:r>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4390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pc="-1" dirty="0">
                <a:solidFill>
                  <a:srgbClr val="21409A"/>
                </a:solidFill>
                <a:latin typeface="Times New Roman"/>
              </a:rPr>
              <a:t>Реализация регионального проекта «Народный бюджет»</a:t>
            </a:r>
          </a:p>
          <a:p>
            <a:pPr algn="ctr"/>
            <a:r>
              <a:rPr lang="ru-RU" sz="2000" b="1" spc="-1" dirty="0">
                <a:solidFill>
                  <a:srgbClr val="21409A"/>
                </a:solidFill>
                <a:latin typeface="Times New Roman"/>
              </a:rPr>
              <a:t> за </a:t>
            </a:r>
            <a:r>
              <a:rPr lang="ru-RU" sz="2000" b="1" spc="-1" dirty="0" smtClean="0">
                <a:solidFill>
                  <a:srgbClr val="21409A"/>
                </a:solidFill>
                <a:latin typeface="Times New Roman"/>
              </a:rPr>
              <a:t>2021 </a:t>
            </a:r>
            <a:r>
              <a:rPr lang="ru-RU" sz="2000" b="1" spc="-1" dirty="0">
                <a:solidFill>
                  <a:srgbClr val="21409A"/>
                </a:solidFill>
                <a:latin typeface="Times New Roman"/>
              </a:rPr>
              <a:t>год (исполнение),  руб.</a:t>
            </a:r>
            <a:endParaRPr lang="ru-RU" sz="2000"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sp>
        <p:nvSpPr>
          <p:cNvPr id="5" name="Прямоугольник 4"/>
          <p:cNvSpPr/>
          <p:nvPr/>
        </p:nvSpPr>
        <p:spPr>
          <a:xfrm>
            <a:off x="143506" y="787883"/>
            <a:ext cx="3780421"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a:t>
            </a:r>
            <a:r>
              <a:rPr lang="ru-RU" sz="1100" b="1" dirty="0" err="1">
                <a:latin typeface="Times New Roman" panose="02020603050405020304" pitchFamily="18" charset="0"/>
                <a:cs typeface="Times New Roman" panose="02020603050405020304" pitchFamily="18" charset="0"/>
              </a:rPr>
              <a:t>улично</a:t>
            </a:r>
            <a:r>
              <a:rPr lang="ru-RU" sz="1100" b="1" dirty="0">
                <a:latin typeface="Times New Roman" panose="02020603050405020304" pitchFamily="18" charset="0"/>
                <a:cs typeface="Times New Roman" panose="02020603050405020304" pitchFamily="18" charset="0"/>
              </a:rPr>
              <a:t> - дорожной сети </a:t>
            </a:r>
            <a:r>
              <a:rPr lang="ru-RU" sz="1100" b="1" dirty="0" err="1">
                <a:latin typeface="Times New Roman" panose="02020603050405020304" pitchFamily="18" charset="0"/>
                <a:cs typeface="Times New Roman" panose="02020603050405020304" pitchFamily="18" charset="0"/>
              </a:rPr>
              <a:t>г.Вуктыл</a:t>
            </a:r>
            <a:r>
              <a:rPr lang="ru-RU" sz="1100" b="1" dirty="0">
                <a:latin typeface="Times New Roman" panose="02020603050405020304" pitchFamily="18" charset="0"/>
                <a:cs typeface="Times New Roman" panose="02020603050405020304" pitchFamily="18" charset="0"/>
              </a:rPr>
              <a:t>   «Участок по ул. Газовиков, д.1 - пр. Пионерский, </a:t>
            </a:r>
            <a:r>
              <a:rPr lang="ru-RU" sz="1100" b="1" dirty="0" smtClean="0">
                <a:latin typeface="Times New Roman" panose="02020603050405020304" pitchFamily="18" charset="0"/>
                <a:cs typeface="Times New Roman" panose="02020603050405020304" pitchFamily="18" charset="0"/>
              </a:rPr>
              <a:t>д.13»</a:t>
            </a:r>
            <a:endParaRPr lang="ru-RU" sz="1100" b="1" dirty="0">
              <a:latin typeface="Times New Roman" panose="02020603050405020304" pitchFamily="18" charset="0"/>
              <a:cs typeface="Times New Roman" panose="02020603050405020304" pitchFamily="18" charset="0"/>
            </a:endParaRPr>
          </a:p>
        </p:txBody>
      </p:sp>
      <p:pic>
        <p:nvPicPr>
          <p:cNvPr id="5122" name="Picture 2" descr="W:\Финансовое управление\Отдел бюджетного планирования\Бобрецова Наталья Геннадьевна\Народный бюджет\Вуктыл Асфальтирование участка дороги от «горбатого моста» до перекрёстка между ул.Газовиков 1 и по.Пионерский 13\Jzykbpmehj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833" y="1412776"/>
            <a:ext cx="2171733" cy="16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3" name="Picture 3" descr="W:\Финансовое управление\Отдел бюджетного планирования\Бобрецова Наталья Геннадьевна\Народный бюджет\Вуктыл Асфальтирование участка дороги от «горбатого моста» до перекрёстка между ул.Газовиков 1 и по.Пионерский 13\P0f4bIPFx1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8684" y="3212976"/>
            <a:ext cx="2267744" cy="1700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4" name="Picture 4" descr="W:\Финансовое управление\Отдел бюджетного планирования\Бобрецова Наталья Геннадьевна\Народный бюджет\Вуктыл Асфальтирование участка дороги от «горбатого моста» до перекрёстка между ул.Газовиков 1 и по.Пионерский 13\y9KqMN55tr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833" y="5085184"/>
            <a:ext cx="2075723" cy="1556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Прямоугольник 7"/>
          <p:cNvSpPr/>
          <p:nvPr/>
        </p:nvSpPr>
        <p:spPr>
          <a:xfrm>
            <a:off x="4273896" y="1003941"/>
            <a:ext cx="4572000" cy="461665"/>
          </a:xfrm>
          <a:prstGeom prst="rect">
            <a:avLst/>
          </a:prstGeom>
        </p:spPr>
        <p:txBody>
          <a:bodyPr>
            <a:spAutoFit/>
          </a:bodyPr>
          <a:lstStyle/>
          <a:p>
            <a:pPr algn="ctr"/>
            <a:r>
              <a:rPr lang="ru-RU" sz="1200" b="1" dirty="0" smtClean="0">
                <a:latin typeface="Times New Roman" panose="02020603050405020304" pitchFamily="18" charset="0"/>
                <a:cs typeface="Times New Roman" panose="02020603050405020304" pitchFamily="18" charset="0"/>
              </a:rPr>
              <a:t>«Устройство </a:t>
            </a:r>
            <a:r>
              <a:rPr lang="ru-RU" sz="1200" b="1" dirty="0">
                <a:latin typeface="Times New Roman" panose="02020603050405020304" pitchFamily="18" charset="0"/>
                <a:cs typeface="Times New Roman" panose="02020603050405020304" pitchFamily="18" charset="0"/>
              </a:rPr>
              <a:t>пешеходной дорожки в районе  пр. Пионерский, д.9 - пр. Пионерский, д. 11 </a:t>
            </a:r>
            <a:r>
              <a:rPr lang="ru-RU" sz="1200" b="1" dirty="0" err="1" smtClean="0">
                <a:latin typeface="Times New Roman" panose="02020603050405020304" pitchFamily="18" charset="0"/>
                <a:cs typeface="Times New Roman" panose="02020603050405020304" pitchFamily="18" charset="0"/>
              </a:rPr>
              <a:t>г.Вуктыл</a:t>
            </a:r>
            <a:r>
              <a:rPr lang="ru-RU" sz="1200" b="1" dirty="0" smtClean="0">
                <a:latin typeface="Times New Roman" panose="02020603050405020304" pitchFamily="18" charset="0"/>
                <a:cs typeface="Times New Roman" panose="02020603050405020304" pitchFamily="18" charset="0"/>
              </a:rPr>
              <a:t>»</a:t>
            </a:r>
            <a:endParaRPr lang="ru-RU" sz="1200" b="1" dirty="0">
              <a:latin typeface="Times New Roman" panose="02020603050405020304" pitchFamily="18" charset="0"/>
              <a:cs typeface="Times New Roman" panose="02020603050405020304" pitchFamily="18" charset="0"/>
            </a:endParaRPr>
          </a:p>
        </p:txBody>
      </p:sp>
      <p:pic>
        <p:nvPicPr>
          <p:cNvPr id="5125" name="Picture 5" descr="W:\Финансовое управление\Отдел бюджетного планирования\Бобрецова Наталья Геннадьевна\Народный бюджет\Вуктыл Благоустройство территории возле Почты в рамках реализации «Народного бюджета»\6n5VQQh1f2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5752" y="1628800"/>
            <a:ext cx="1728192" cy="2198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6" name="Picture 6" descr="W:\Финансовое управление\Отдел бюджетного планирования\Бобрецова Наталья Геннадьевна\Народный бюджет\Вуктыл Благоустройство территории возле Почты в рамках реализации «Народного бюджета»\i2sI9B2Eq_w.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85729" y="1628800"/>
            <a:ext cx="1670382" cy="2227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7" name="Picture 7" descr="W:\Финансовое управление\Отдел бюджетного планирования\Бобрецова Наталья Геннадьевна\Народный бюджет\Вуктыл Благоустройство территории возле Почты в рамках реализации «Народного бюджета»\VQJbNKzJS6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0224" y="4151646"/>
            <a:ext cx="1869672" cy="24928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8" name="Picture 8" descr="W:\Финансовое управление\Отдел бюджетного планирования\Бобрецова Наталья Геннадьевна\Народный бюджет\Вуктыл Благоустройство территории возле Почты в рамках реализации «Народного бюджета»\yyvQRuFgUd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84378" y="4653136"/>
            <a:ext cx="2171733" cy="16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822460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3726565369"/>
              </p:ext>
            </p:extLst>
          </p:nvPr>
        </p:nvGraphicFramePr>
        <p:xfrm>
          <a:off x="107504" y="692697"/>
          <a:ext cx="8928992" cy="5892898"/>
        </p:xfrm>
        <a:graphic>
          <a:graphicData uri="http://schemas.openxmlformats.org/drawingml/2006/table">
            <a:tbl>
              <a:tblPr/>
              <a:tblGrid>
                <a:gridCol w="1511071"/>
                <a:gridCol w="984182"/>
                <a:gridCol w="3518623"/>
                <a:gridCol w="1617050"/>
                <a:gridCol w="1298066"/>
              </a:tblGrid>
              <a:tr h="912218">
                <a:tc>
                  <a:txBody>
                    <a:bodyPr/>
                    <a:lstStyle/>
                    <a:p>
                      <a:pPr algn="ctr">
                        <a:lnSpc>
                          <a:spcPct val="100000"/>
                        </a:lnSpc>
                      </a:pPr>
                      <a:r>
                        <a:rPr lang="ru-RU" sz="1200" b="1" strike="noStrike" spc="-1" dirty="0">
                          <a:solidFill>
                            <a:srgbClr val="000000"/>
                          </a:solidFill>
                          <a:latin typeface="Times New Roman"/>
                          <a:ea typeface="Microsoft YaHei"/>
                        </a:rPr>
                        <a:t>Наименование показателя</a:t>
                      </a:r>
                      <a:endParaRPr lang="ru-RU" sz="1200" b="0" strike="noStrike" spc="-1" dirty="0">
                        <a:latin typeface="Times New Roman"/>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Статья Бюджетного Кодекса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dirty="0">
                          <a:solidFill>
                            <a:srgbClr val="000000"/>
                          </a:solidFill>
                          <a:latin typeface="Times New Roman"/>
                          <a:ea typeface="Microsoft YaHei"/>
                        </a:rPr>
                        <a:t>Ограничения, </a:t>
                      </a:r>
                      <a:endParaRPr lang="ru-RU" sz="12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установленные Бюджетным кодексом Российской Федерации</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Предельная расчетная величина по Бюджетному кодексу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8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Установлено </a:t>
                      </a:r>
                      <a:r>
                        <a:rPr lang="ru-RU" sz="1200" b="1" strike="noStrike" spc="-1" dirty="0" smtClean="0">
                          <a:solidFill>
                            <a:srgbClr val="000000"/>
                          </a:solidFill>
                          <a:latin typeface="Times New Roman"/>
                          <a:ea typeface="Microsoft YaHei"/>
                        </a:rPr>
                        <a:t>решением</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243934">
                <a:tc>
                  <a:txBody>
                    <a:bodyPr/>
                    <a:lstStyle/>
                    <a:p>
                      <a:pPr algn="just">
                        <a:lnSpc>
                          <a:spcPct val="100000"/>
                        </a:lnSpc>
                      </a:pPr>
                      <a:r>
                        <a:rPr lang="ru-RU" sz="1200" b="0" strike="noStrike" spc="-1" dirty="0" smtClean="0">
                          <a:solidFill>
                            <a:srgbClr val="000000"/>
                          </a:solidFill>
                          <a:latin typeface="Times New Roman"/>
                          <a:ea typeface="Microsoft YaHei"/>
                        </a:rPr>
                        <a:t>Дефицит бюджета МО </a:t>
                      </a:r>
                      <a:r>
                        <a:rPr lang="ru-RU" sz="1200" b="0" strike="noStrike" spc="-1" dirty="0">
                          <a:solidFill>
                            <a:srgbClr val="000000"/>
                          </a:solidFill>
                          <a:latin typeface="Times New Roman"/>
                          <a:ea typeface="Microsoft YaHei"/>
                        </a:rPr>
                        <a:t>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92.1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Дефицит местного бюджета не должен превышать 10 процентов утвержденного общего годового объема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a:t>
                      </a:r>
                      <a:endParaRPr lang="ru-RU" sz="1200" b="0" strike="noStrike" spc="-1" dirty="0">
                        <a:latin typeface="Arial"/>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16 991,1</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17 206,1</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2024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17 568,7</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50,0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50,0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2024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50,0</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r>
              <a:tr h="10780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администрации</a:t>
                      </a:r>
                    </a:p>
                    <a:p>
                      <a:pPr algn="ctr">
                        <a:lnSpc>
                          <a:spcPct val="100000"/>
                        </a:lnSpc>
                      </a:pPr>
                      <a:r>
                        <a:rPr lang="ru-RU" sz="1200" b="0" strike="noStrike" spc="-1" dirty="0" smtClean="0">
                          <a:solidFill>
                            <a:srgbClr val="000000"/>
                          </a:solidFill>
                          <a:latin typeface="Times New Roman"/>
                          <a:ea typeface="Microsoft YaHei"/>
                        </a:rPr>
                        <a:t> </a:t>
                      </a:r>
                      <a:r>
                        <a:rPr lang="ru-RU" sz="1200" b="0" strike="noStrike" spc="-1" dirty="0">
                          <a:solidFill>
                            <a:srgbClr val="000000"/>
                          </a:solidFill>
                          <a:latin typeface="Times New Roman"/>
                          <a:ea typeface="Microsoft YaHei"/>
                        </a:rPr>
                        <a:t>МО 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81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(местных администраций) устанавливается законами (решениями) о соответствующих бюджетах и не может превышать 3 процента утвержденного указанными законами (решениями) общего объема расходов.</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2022 -  18 918,7</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2023 – 18 464,4</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2024 – 18 688,5</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2022 -  800,0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2023 – 800,0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2024 – 800,0</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2454404">
                <a:tc>
                  <a:txBody>
                    <a:bodyPr/>
                    <a:lstStyle/>
                    <a:p>
                      <a:pPr algn="ctr" rtl="0"/>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утвержденных расходов</a:t>
                      </a: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200" b="0" strike="noStrike" spc="-1" dirty="0" smtClean="0">
                          <a:solidFill>
                            <a:srgbClr val="000000"/>
                          </a:solidFill>
                          <a:latin typeface="Times New Roman"/>
                          <a:ea typeface="Microsoft YaHei"/>
                        </a:rPr>
                        <a:t>п.3</a:t>
                      </a:r>
                      <a:r>
                        <a:rPr lang="ru-RU" sz="1200" b="0" strike="noStrike" spc="-1" dirty="0">
                          <a:solidFill>
                            <a:srgbClr val="000000"/>
                          </a:solidFill>
                          <a:latin typeface="Times New Roman"/>
                          <a:ea typeface="Microsoft YaHei"/>
                        </a:rPr>
                        <a:t>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184.1 </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утверждаемых (утвержденных) расходов в случае утверждения бюджета на очередной финансовый год и плановый период на первый год планового периода в объеме не менее 2,5 процента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 на второй год планового периода в объеме не менее 5 процентов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a:t>
                      </a: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6 828,0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2024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14 035,8</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6 900,0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2024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14 100,0</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54482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Tree>
    <p:extLst>
      <p:ext uri="{BB962C8B-B14F-4D97-AF65-F5344CB8AC3E}">
        <p14:creationId xmlns:p14="http://schemas.microsoft.com/office/powerpoint/2010/main" val="14935769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 name="Table 1"/>
          <p:cNvGraphicFramePr/>
          <p:nvPr>
            <p:extLst>
              <p:ext uri="{D42A27DB-BD31-4B8C-83A1-F6EECF244321}">
                <p14:modId xmlns:p14="http://schemas.microsoft.com/office/powerpoint/2010/main" val="1226737514"/>
              </p:ext>
            </p:extLst>
          </p:nvPr>
        </p:nvGraphicFramePr>
        <p:xfrm>
          <a:off x="82928" y="2204864"/>
          <a:ext cx="8881560" cy="2890440"/>
        </p:xfrm>
        <a:graphic>
          <a:graphicData uri="http://schemas.openxmlformats.org/drawingml/2006/table">
            <a:tbl>
              <a:tblPr/>
              <a:tblGrid>
                <a:gridCol w="4500360"/>
                <a:gridCol w="4381200"/>
              </a:tblGrid>
              <a:tr h="827640">
                <a:tc>
                  <a:txBody>
                    <a:bodyPr/>
                    <a:lstStyle/>
                    <a:p>
                      <a:pPr>
                        <a:lnSpc>
                          <a:spcPct val="100000"/>
                        </a:lnSpc>
                      </a:pPr>
                      <a:r>
                        <a:rPr lang="ru-RU" sz="1300" b="1" strike="noStrike" spc="-1" dirty="0" smtClean="0">
                          <a:solidFill>
                            <a:srgbClr val="000000"/>
                          </a:solidFill>
                          <a:latin typeface="Times New Roman"/>
                          <a:ea typeface="Microsoft YaHei"/>
                        </a:rPr>
                        <a:t>Заместитель руководителя администрации городского округа «Вуктыл» - начальник </a:t>
                      </a:r>
                      <a:r>
                        <a:rPr lang="ru-RU" sz="1300" b="1" strike="noStrike" spc="-1" dirty="0">
                          <a:solidFill>
                            <a:srgbClr val="000000"/>
                          </a:solidFill>
                          <a:latin typeface="Times New Roman"/>
                          <a:ea typeface="Microsoft YaHei"/>
                        </a:rPr>
                        <a:t>Финансового управления</a:t>
                      </a:r>
                      <a:endParaRPr lang="ru-RU" sz="1300" b="0" strike="noStrike" spc="-1" dirty="0">
                        <a:latin typeface="Times New Roman"/>
                      </a:endParaRPr>
                    </a:p>
                    <a:p>
                      <a:pPr>
                        <a:lnSpc>
                          <a:spcPct val="100000"/>
                        </a:lnSpc>
                      </a:pPr>
                      <a:r>
                        <a:rPr lang="ru-RU" sz="1300" b="1" strike="noStrike" spc="-1" dirty="0">
                          <a:solidFill>
                            <a:srgbClr val="000000"/>
                          </a:solidFill>
                          <a:latin typeface="Times New Roman"/>
                          <a:ea typeface="Microsoft YaHei"/>
                        </a:rPr>
                        <a:t> администрации городского округа </a:t>
                      </a:r>
                      <a:r>
                        <a:rPr lang="ru-RU" sz="1300" b="1" strike="noStrike" spc="-1" dirty="0" smtClean="0">
                          <a:solidFill>
                            <a:srgbClr val="000000"/>
                          </a:solidFill>
                          <a:latin typeface="Times New Roman"/>
                          <a:ea typeface="Microsoft YaHei"/>
                        </a:rPr>
                        <a:t>«</a:t>
                      </a:r>
                      <a:r>
                        <a:rPr lang="ru-RU" sz="1300" b="1" strike="noStrike" spc="-1" dirty="0">
                          <a:solidFill>
                            <a:srgbClr val="000000"/>
                          </a:solidFill>
                          <a:latin typeface="Times New Roman"/>
                          <a:ea typeface="Microsoft YaHei"/>
                        </a:rPr>
                        <a:t>Вуктыл»</a:t>
                      </a:r>
                      <a:endParaRPr lang="ru-RU" sz="1300" b="0" strike="noStrike" spc="-1" dirty="0">
                        <a:latin typeface="Times New Roman"/>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smtClean="0">
                          <a:solidFill>
                            <a:srgbClr val="000000"/>
                          </a:solidFill>
                          <a:latin typeface="Times New Roman"/>
                          <a:ea typeface="Microsoft YaHei"/>
                        </a:rPr>
                        <a:t>Бабина Виктория Александровна</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607320">
                <a:tc>
                  <a:txBody>
                    <a:bodyPr/>
                    <a:lstStyle/>
                    <a:p>
                      <a:pPr>
                        <a:lnSpc>
                          <a:spcPct val="100000"/>
                        </a:lnSpc>
                      </a:pPr>
                      <a:r>
                        <a:rPr lang="ru-RU" sz="1300" b="1" strike="noStrike" spc="-1" dirty="0">
                          <a:solidFill>
                            <a:srgbClr val="000000"/>
                          </a:solidFill>
                          <a:latin typeface="Times New Roman"/>
                          <a:ea typeface="Microsoft YaHei"/>
                        </a:rPr>
                        <a:t>Адрес</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pPr>
                        <a:lnSpc>
                          <a:spcPct val="100000"/>
                        </a:lnSpc>
                      </a:pPr>
                      <a:r>
                        <a:rPr lang="ru-RU" sz="1300" b="1" strike="noStrike" spc="-1" dirty="0" smtClean="0">
                          <a:solidFill>
                            <a:srgbClr val="000000"/>
                          </a:solidFill>
                          <a:latin typeface="Times New Roman"/>
                          <a:ea typeface="Microsoft YaHei"/>
                        </a:rPr>
                        <a:t>г. </a:t>
                      </a:r>
                      <a:r>
                        <a:rPr lang="ru-RU" sz="1300" b="1" strike="noStrike" spc="-1" dirty="0">
                          <a:solidFill>
                            <a:srgbClr val="000000"/>
                          </a:solidFill>
                          <a:latin typeface="Times New Roman"/>
                          <a:ea typeface="Microsoft YaHei"/>
                        </a:rPr>
                        <a:t>Вуктыл, ул. Комсомольская, д.14 </a:t>
                      </a:r>
                      <a:endParaRPr lang="ru-RU" sz="1300" b="0" strike="noStrike" spc="-1" dirty="0">
                        <a:latin typeface="Arial"/>
                      </a:endParaRPr>
                    </a:p>
                    <a:p>
                      <a:pPr>
                        <a:lnSpc>
                          <a:spcPct val="100000"/>
                        </a:lnSpc>
                      </a:pPr>
                      <a:r>
                        <a:rPr lang="ru-RU" sz="1300" b="1" strike="noStrike" spc="-1" dirty="0" err="1">
                          <a:solidFill>
                            <a:srgbClr val="000000"/>
                          </a:solidFill>
                          <a:latin typeface="Times New Roman"/>
                          <a:ea typeface="Microsoft YaHei"/>
                        </a:rPr>
                        <a:t>каб</a:t>
                      </a:r>
                      <a:r>
                        <a:rPr lang="ru-RU" sz="1300" b="1" strike="noStrike" spc="-1" dirty="0">
                          <a:solidFill>
                            <a:srgbClr val="000000"/>
                          </a:solidFill>
                          <a:latin typeface="Times New Roman"/>
                          <a:ea typeface="Microsoft YaHei"/>
                        </a:rPr>
                        <a:t>. 203</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387360">
                <a:tc>
                  <a:txBody>
                    <a:bodyPr/>
                    <a:lstStyle/>
                    <a:p>
                      <a:pPr>
                        <a:lnSpc>
                          <a:spcPct val="100000"/>
                        </a:lnSpc>
                      </a:pPr>
                      <a:r>
                        <a:rPr lang="ru-RU" sz="1300" b="1" strike="noStrike" spc="-1">
                          <a:solidFill>
                            <a:srgbClr val="000000"/>
                          </a:solidFill>
                          <a:latin typeface="Times New Roman"/>
                          <a:ea typeface="Microsoft YaHei"/>
                        </a:rPr>
                        <a:t>Телефон, факс</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2-11-60, 2-12-71</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387360">
                <a:tc>
                  <a:txBody>
                    <a:bodyPr/>
                    <a:lstStyle/>
                    <a:p>
                      <a:pPr>
                        <a:lnSpc>
                          <a:spcPct val="100000"/>
                        </a:lnSpc>
                      </a:pPr>
                      <a:r>
                        <a:rPr lang="ru-RU" sz="1300" b="1" strike="noStrike" spc="-1">
                          <a:solidFill>
                            <a:srgbClr val="000000"/>
                          </a:solidFill>
                          <a:latin typeface="Times New Roman"/>
                          <a:ea typeface="Microsoft YaHei"/>
                        </a:rPr>
                        <a:t>Адрес электронной почты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r>
                        <a:rPr kumimoji="0" lang="en-US" sz="1200" b="1" i="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hlinkClick r:id="rId3"/>
                        </a:rPr>
                        <a:t>fo@vuktyl.rkomi.ru</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680760">
                <a:tc>
                  <a:txBody>
                    <a:bodyPr/>
                    <a:lstStyle/>
                    <a:p>
                      <a:pPr>
                        <a:lnSpc>
                          <a:spcPct val="100000"/>
                        </a:lnSpc>
                      </a:pPr>
                      <a:r>
                        <a:rPr lang="ru-RU" sz="1300" b="1" strike="noStrike" spc="-1">
                          <a:solidFill>
                            <a:srgbClr val="000000"/>
                          </a:solidFill>
                          <a:latin typeface="Times New Roman"/>
                          <a:ea typeface="Microsoft YaHei"/>
                        </a:rPr>
                        <a:t>Режим работы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с 8-30 до 12-45, с 14-00 до 17-15</a:t>
                      </a:r>
                      <a:endParaRPr lang="ru-RU" sz="1300" b="0" strike="noStrike" spc="-1" dirty="0">
                        <a:latin typeface="Arial"/>
                      </a:endParaRPr>
                    </a:p>
                    <a:p>
                      <a:pPr>
                        <a:lnSpc>
                          <a:spcPct val="100000"/>
                        </a:lnSpc>
                      </a:pPr>
                      <a:r>
                        <a:rPr lang="ru-RU" sz="1300" b="1" strike="noStrike" spc="-1" dirty="0">
                          <a:solidFill>
                            <a:srgbClr val="000000"/>
                          </a:solidFill>
                          <a:latin typeface="Times New Roman"/>
                          <a:ea typeface="Microsoft YaHei"/>
                        </a:rPr>
                        <a:t>Выходные дни – суббота, воскресенье</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bl>
          </a:graphicData>
        </a:graphic>
      </p:graphicFrame>
      <p:pic>
        <p:nvPicPr>
          <p:cNvPr id="708" name="Picture 43"/>
          <p:cNvPicPr/>
          <p:nvPr/>
        </p:nvPicPr>
        <p:blipFill>
          <a:blip r:embed="rId4"/>
          <a:stretch/>
        </p:blipFill>
        <p:spPr>
          <a:xfrm>
            <a:off x="-692104" y="548680"/>
            <a:ext cx="10058040" cy="1800200"/>
          </a:xfrm>
          <a:prstGeom prst="rect">
            <a:avLst/>
          </a:prstGeom>
          <a:ln>
            <a:noFill/>
          </a:ln>
        </p:spPr>
      </p:pic>
      <p:sp>
        <p:nvSpPr>
          <p:cNvPr id="5" name="Заголовок 1"/>
          <p:cNvSpPr txBox="1">
            <a:spLocks/>
          </p:cNvSpPr>
          <p:nvPr/>
        </p:nvSpPr>
        <p:spPr>
          <a:xfrm>
            <a:off x="0" y="3851"/>
            <a:ext cx="9144000" cy="660244"/>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Контактная информация</a:t>
            </a:r>
            <a:endParaRPr lang="ru-RU" sz="2000" b="0" strike="noStrike" spc="-1" dirty="0">
              <a:latin typeface="Arial"/>
            </a:endParaRPr>
          </a:p>
        </p:txBody>
      </p:sp>
      <p:sp>
        <p:nvSpPr>
          <p:cNvPr id="2" name="Прямоугольник 1"/>
          <p:cNvSpPr/>
          <p:nvPr/>
        </p:nvSpPr>
        <p:spPr>
          <a:xfrm>
            <a:off x="107504" y="5517232"/>
            <a:ext cx="8856984" cy="954107"/>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	На сайте Финансового управления администрации городского округа «Вуктыл» во </a:t>
            </a:r>
            <a:r>
              <a:rPr lang="ru-RU" sz="1400" b="1" dirty="0">
                <a:latin typeface="Times New Roman" panose="02020603050405020304" pitchFamily="18" charset="0"/>
                <a:cs typeface="Times New Roman" panose="02020603050405020304" pitchFamily="18" charset="0"/>
              </a:rPr>
              <a:t>вкладке </a:t>
            </a:r>
            <a:r>
              <a:rPr lang="ru-RU" sz="1400" b="1" dirty="0" smtClean="0">
                <a:latin typeface="Times New Roman" panose="02020603050405020304" pitchFamily="18" charset="0"/>
                <a:cs typeface="Times New Roman" panose="02020603050405020304" pitchFamily="18" charset="0"/>
              </a:rPr>
              <a:t>«Бюджет МО ГО «Вуктыл»  </a:t>
            </a:r>
            <a:r>
              <a:rPr lang="ru-RU" sz="1400" b="1" dirty="0">
                <a:latin typeface="Times New Roman" panose="02020603050405020304" pitchFamily="18" charset="0"/>
                <a:cs typeface="Times New Roman" panose="02020603050405020304" pitchFamily="18" charset="0"/>
              </a:rPr>
              <a:t>Вы можете </a:t>
            </a:r>
            <a:r>
              <a:rPr lang="ru-RU" sz="1400" b="1" dirty="0" smtClean="0">
                <a:latin typeface="Times New Roman" panose="02020603050405020304" pitchFamily="18" charset="0"/>
                <a:cs typeface="Times New Roman" panose="02020603050405020304" pitchFamily="18" charset="0"/>
              </a:rPr>
              <a:t>ознакомится с информацией </a:t>
            </a:r>
            <a:r>
              <a:rPr lang="ru-RU" sz="1400" b="1" dirty="0">
                <a:latin typeface="Times New Roman" panose="02020603050405020304" pitchFamily="18" charset="0"/>
                <a:cs typeface="Times New Roman" panose="02020603050405020304" pitchFamily="18" charset="0"/>
              </a:rPr>
              <a:t>о </a:t>
            </a:r>
            <a:r>
              <a:rPr lang="ru-RU" sz="1400" b="1" dirty="0" smtClean="0">
                <a:latin typeface="Times New Roman" panose="02020603050405020304" pitchFamily="18" charset="0"/>
                <a:cs typeface="Times New Roman" panose="02020603050405020304" pitchFamily="18" charset="0"/>
              </a:rPr>
              <a:t>бюджете </a:t>
            </a:r>
            <a:r>
              <a:rPr lang="ru-RU" sz="1400" b="1" dirty="0">
                <a:latin typeface="Times New Roman" panose="02020603050405020304" pitchFamily="18" charset="0"/>
                <a:cs typeface="Times New Roman" panose="02020603050405020304" pitchFamily="18" charset="0"/>
              </a:rPr>
              <a:t>МО ГО </a:t>
            </a:r>
            <a:r>
              <a:rPr lang="ru-RU" sz="1400" b="1" dirty="0" smtClean="0">
                <a:latin typeface="Times New Roman" panose="02020603050405020304" pitchFamily="18" charset="0"/>
                <a:cs typeface="Times New Roman" panose="02020603050405020304" pitchFamily="18" charset="0"/>
              </a:rPr>
              <a:t>«Вуктыл», о времени и месте проведения публичных слушаний по бюджету МО ГО «Вуктыл».  В разделе «Обратная связь» Вы можете направить свои </a:t>
            </a:r>
            <a:r>
              <a:rPr lang="ru-RU" sz="1400" b="1" dirty="0">
                <a:latin typeface="Times New Roman" panose="02020603050405020304" pitchFamily="18" charset="0"/>
                <a:cs typeface="Times New Roman" panose="02020603050405020304" pitchFamily="18" charset="0"/>
              </a:rPr>
              <a:t>мнения и пожелания по </a:t>
            </a:r>
            <a:r>
              <a:rPr lang="ru-RU" sz="1400" b="1" dirty="0" smtClean="0">
                <a:latin typeface="Times New Roman" panose="02020603050405020304" pitchFamily="18" charset="0"/>
                <a:cs typeface="Times New Roman" panose="02020603050405020304" pitchFamily="18" charset="0"/>
              </a:rPr>
              <a:t>«Бюджету </a:t>
            </a:r>
            <a:r>
              <a:rPr lang="ru-RU" sz="1400" b="1" dirty="0">
                <a:latin typeface="Times New Roman" panose="02020603050405020304" pitchFamily="18" charset="0"/>
                <a:cs typeface="Times New Roman" panose="02020603050405020304" pitchFamily="18" charset="0"/>
              </a:rPr>
              <a:t>для </a:t>
            </a:r>
            <a:r>
              <a:rPr lang="ru-RU" sz="1400" b="1" dirty="0" smtClean="0">
                <a:latin typeface="Times New Roman" panose="02020603050405020304" pitchFamily="18" charset="0"/>
                <a:cs typeface="Times New Roman" panose="02020603050405020304" pitchFamily="18" charset="0"/>
              </a:rPr>
              <a:t>граждан» .</a:t>
            </a:r>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2707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57423</TotalTime>
  <Words>14751</Words>
  <Application>Microsoft Office PowerPoint</Application>
  <PresentationFormat>Экран (4:3)</PresentationFormat>
  <Paragraphs>3665</Paragraphs>
  <Slides>90</Slides>
  <Notes>84</Notes>
  <HiddenSlides>0</HiddenSlides>
  <MMClips>0</MMClips>
  <ScaleCrop>false</ScaleCrop>
  <HeadingPairs>
    <vt:vector size="4" baseType="variant">
      <vt:variant>
        <vt:lpstr>Тема</vt:lpstr>
      </vt:variant>
      <vt:variant>
        <vt:i4>1</vt:i4>
      </vt:variant>
      <vt:variant>
        <vt:lpstr>Заголовки слайдов</vt:lpstr>
      </vt:variant>
      <vt:variant>
        <vt:i4>90</vt:i4>
      </vt:variant>
    </vt:vector>
  </HeadingPairs>
  <TitlesOfParts>
    <vt:vector size="91"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senim</dc:creator>
  <cp:lastModifiedBy>Бобрецова Наталья Геннадьевна</cp:lastModifiedBy>
  <cp:revision>2696</cp:revision>
  <cp:lastPrinted>2021-12-21T07:46:38Z</cp:lastPrinted>
  <dcterms:created xsi:type="dcterms:W3CDTF">2009-09-22T13:30:24Z</dcterms:created>
  <dcterms:modified xsi:type="dcterms:W3CDTF">2021-12-21T07:58:53Z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82</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82</vt:i4>
  </property>
</Properties>
</file>