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6" r:id="rId1"/>
  </p:sldMasterIdLst>
  <p:notesMasterIdLst>
    <p:notesMasterId r:id="rId13"/>
  </p:notesMasterIdLst>
  <p:sldIdLst>
    <p:sldId id="256" r:id="rId2"/>
    <p:sldId id="288" r:id="rId3"/>
    <p:sldId id="380" r:id="rId4"/>
    <p:sldId id="290" r:id="rId5"/>
    <p:sldId id="364" r:id="rId6"/>
    <p:sldId id="381" r:id="rId7"/>
    <p:sldId id="382" r:id="rId8"/>
    <p:sldId id="313" r:id="rId9"/>
    <p:sldId id="383" r:id="rId10"/>
    <p:sldId id="330" r:id="rId11"/>
    <p:sldId id="368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66FF"/>
    <a:srgbClr val="6600CC"/>
    <a:srgbClr val="6666FF"/>
    <a:srgbClr val="0000FF"/>
    <a:srgbClr val="66FF66"/>
    <a:srgbClr val="66FFFF"/>
    <a:srgbClr val="F17763"/>
    <a:srgbClr val="FF66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56" autoAdjust="0"/>
  </p:normalViewPr>
  <p:slideViewPr>
    <p:cSldViewPr>
      <p:cViewPr>
        <p:scale>
          <a:sx n="94" d="100"/>
          <a:sy n="94" d="100"/>
        </p:scale>
        <p:origin x="-128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расходов на обслуживание муниципального долга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5.3248285153651348E-2"/>
                  <c:y val="-9.6804683212391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872427730477064E-2"/>
                  <c:y val="-9.6804683212390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216392086270607E-2"/>
                  <c:y val="-9.6804683212391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2060.8000000000002</c:v>
                </c:pt>
                <c:pt idx="1">
                  <c:v>3107</c:v>
                </c:pt>
                <c:pt idx="2">
                  <c:v>3883.8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99350</c:v>
                </c:pt>
                <c:pt idx="1">
                  <c:v>72400</c:v>
                </c:pt>
                <c:pt idx="2">
                  <c:v>82125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832576"/>
        <c:axId val="88501632"/>
        <c:axId val="0"/>
      </c:bar3DChart>
      <c:catAx>
        <c:axId val="15183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88501632"/>
        <c:crosses val="autoZero"/>
        <c:auto val="1"/>
        <c:lblAlgn val="ctr"/>
        <c:lblOffset val="100"/>
        <c:noMultiLvlLbl val="0"/>
      </c:catAx>
      <c:valAx>
        <c:axId val="885016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5183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0463562796981714E-2"/>
          <c:y val="3.9256511878119566E-3"/>
          <c:w val="0.65326696215552948"/>
          <c:h val="0.19804049004617577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334249898159466"/>
          <c:y val="2.5697057990368661E-2"/>
        </c:manualLayout>
      </c:layout>
      <c:overlay val="0"/>
      <c:txPr>
        <a:bodyPr/>
        <a:lstStyle/>
        <a:p>
          <a:pPr>
            <a:defRPr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4447232200537408E-2"/>
          <c:y val="0.15494044487610109"/>
          <c:w val="0.90556399083229422"/>
          <c:h val="0.742241646769994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Долговая нагрузка, %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Pt>
            <c:idx val="0"/>
            <c:bubble3D val="0"/>
            <c:spPr>
              <a:ln>
                <a:solidFill>
                  <a:srgbClr val="FF0000"/>
                </a:solidFill>
              </a:ln>
            </c:spPr>
          </c:dPt>
          <c:dPt>
            <c:idx val="1"/>
            <c:bubble3D val="0"/>
            <c:spPr>
              <a:ln>
                <a:solidFill>
                  <a:srgbClr val="FF0000"/>
                </a:solidFill>
              </a:ln>
            </c:spPr>
          </c:dPt>
          <c:dPt>
            <c:idx val="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</c:v>
                </c:pt>
                <c:pt idx="1">
                  <c:v>40.200000000000003</c:v>
                </c:pt>
                <c:pt idx="2">
                  <c:v>47.5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128448"/>
        <c:axId val="103882048"/>
      </c:lineChart>
      <c:catAx>
        <c:axId val="15312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882048"/>
        <c:crosses val="autoZero"/>
        <c:auto val="1"/>
        <c:lblAlgn val="ctr"/>
        <c:lblOffset val="100"/>
        <c:noMultiLvlLbl val="0"/>
      </c:catAx>
      <c:valAx>
        <c:axId val="103882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128448"/>
        <c:crosses val="autoZero"/>
        <c:crossBetween val="between"/>
      </c:valAx>
    </c:plotArea>
    <c:plotVisOnly val="1"/>
    <c:dispBlanksAs val="zero"/>
    <c:showDLblsOverMax val="0"/>
  </c:chart>
  <c:spPr>
    <a:gradFill>
      <a:gsLst>
        <a:gs pos="0">
          <a:srgbClr val="E6FF00"/>
        </a:gs>
        <a:gs pos="100000">
          <a:srgbClr val="FF3333"/>
        </a:gs>
      </a:gsLst>
      <a:path path="circle">
        <a:fillToRect l="50000" t="50000" r="50000" b="50000"/>
      </a:path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расходов на обслуживание муниципального долга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5.3248285153651348E-2"/>
                  <c:y val="-9.6804683212391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872427730477064E-2"/>
                  <c:y val="-9.6804683212390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216392086270607E-2"/>
                  <c:y val="-9.6804683212391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2060.8000000000002</c:v>
                </c:pt>
                <c:pt idx="1">
                  <c:v>3107</c:v>
                </c:pt>
                <c:pt idx="2">
                  <c:v>3883.8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69850</c:v>
                </c:pt>
                <c:pt idx="1">
                  <c:v>69650</c:v>
                </c:pt>
                <c:pt idx="2">
                  <c:v>74625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398592"/>
        <c:axId val="88479936"/>
        <c:axId val="0"/>
      </c:bar3DChart>
      <c:catAx>
        <c:axId val="116398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88479936"/>
        <c:crosses val="autoZero"/>
        <c:auto val="1"/>
        <c:lblAlgn val="ctr"/>
        <c:lblOffset val="100"/>
        <c:noMultiLvlLbl val="0"/>
      </c:catAx>
      <c:valAx>
        <c:axId val="8847993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639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436329552144269E-2"/>
          <c:y val="3.9256511878119566E-3"/>
          <c:w val="0.65326696215552948"/>
          <c:h val="0.19804049004617577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334249898159466"/>
          <c:y val="2.5697057990368661E-2"/>
        </c:manualLayout>
      </c:layout>
      <c:overlay val="0"/>
      <c:txPr>
        <a:bodyPr/>
        <a:lstStyle/>
        <a:p>
          <a:pPr>
            <a:defRPr sz="1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4447232200537408E-2"/>
          <c:y val="0.15494044487610109"/>
          <c:w val="0.90556399083229422"/>
          <c:h val="0.742241646769994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Долговая нагрузка, %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Pt>
            <c:idx val="0"/>
            <c:bubble3D val="0"/>
            <c:spPr>
              <a:ln>
                <a:solidFill>
                  <a:srgbClr val="FF0000"/>
                </a:solidFill>
              </a:ln>
            </c:spPr>
          </c:dPt>
          <c:dPt>
            <c:idx val="1"/>
            <c:bubble3D val="0"/>
            <c:spPr>
              <a:ln>
                <a:solidFill>
                  <a:srgbClr val="FF0000"/>
                </a:solidFill>
              </a:ln>
            </c:spPr>
          </c:dPt>
          <c:dPt>
            <c:idx val="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38.6</c:v>
                </c:pt>
                <c:pt idx="2">
                  <c:v>43.1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776320"/>
        <c:axId val="88534976"/>
      </c:lineChart>
      <c:catAx>
        <c:axId val="14277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534976"/>
        <c:crosses val="autoZero"/>
        <c:auto val="1"/>
        <c:lblAlgn val="ctr"/>
        <c:lblOffset val="100"/>
        <c:noMultiLvlLbl val="0"/>
      </c:catAx>
      <c:valAx>
        <c:axId val="88534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776320"/>
        <c:crosses val="autoZero"/>
        <c:crossBetween val="between"/>
      </c:valAx>
    </c:plotArea>
    <c:plotVisOnly val="1"/>
    <c:dispBlanksAs val="zero"/>
    <c:showDLblsOverMax val="0"/>
  </c:chart>
  <c:spPr>
    <a:gradFill>
      <a:gsLst>
        <a:gs pos="0">
          <a:srgbClr val="E6FF00"/>
        </a:gs>
        <a:gs pos="100000">
          <a:srgbClr val="FF3333"/>
        </a:gs>
      </a:gsLst>
      <a:path path="circle">
        <a:fillToRect l="50000" t="50000" r="50000" b="50000"/>
      </a:path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177" y="5078520"/>
            <a:ext cx="6049052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1446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9959" y="0"/>
            <a:ext cx="3281446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1446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9959" y="10157400"/>
            <a:ext cx="3281446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093B78-27C9-4C5E-8006-BE1E272733A3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44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A1550CE-D0CC-4EF8-90BC-BCC330985FC6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11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07B72492-365E-4D2C-AF52-2CA28B98302F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10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60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4C861005-39F2-468C-8315-B6E41716E266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11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74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E790ECC1-23E5-4F3C-A2E7-9CADD258F936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76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5E66CE45-471C-4302-9E7E-074DA6039890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78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9EDF1798-BDF6-4442-9DE8-A5BE76CC33EB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4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80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1D7DE48C-75BE-4308-A859-7AC7BD8A6DBF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5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92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11B6D67-5509-4FD3-A34A-0B9A6EF1E14A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6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98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11B6D67-5509-4FD3-A34A-0B9A6EF1E14A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7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98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861BADDE-23FB-4758-A205-6974AC2BC4A7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8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26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TextShape 1"/>
          <p:cNvSpPr txBox="1"/>
          <p:nvPr/>
        </p:nvSpPr>
        <p:spPr>
          <a:xfrm>
            <a:off x="3850739" y="9379080"/>
            <a:ext cx="2933965" cy="48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861BADDE-23FB-4758-A205-6974AC2BC4A7}" type="slidenum">
              <a:rPr lang="ru-RU" sz="12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9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26" name="PlaceHolder 2"/>
          <p:cNvSpPr>
            <a:spLocks noGrp="1"/>
          </p:cNvSpPr>
          <p:nvPr>
            <p:ph type="body"/>
          </p:nvPr>
        </p:nvSpPr>
        <p:spPr>
          <a:xfrm>
            <a:off x="679478" y="4689360"/>
            <a:ext cx="5437990" cy="444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49BFB75-E834-48DB-AC23-3980B6D287CD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27.03.18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BD409DB3-82D8-49B6-AE81-08946F3BCD7F}" type="slidenum">
              <a:rPr lang="ru-RU" sz="1200" b="0" strike="noStrike" spc="-1" smtClean="0">
                <a:solidFill>
                  <a:srgbClr val="898989"/>
                </a:solidFill>
                <a:latin typeface="Arial"/>
                <a:ea typeface="Microsoft YaHe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xmpp:fo@vuktyl.rkomi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1"/>
          <p:cNvPicPr/>
          <p:nvPr/>
        </p:nvPicPr>
        <p:blipFill>
          <a:blip r:embed="rId3"/>
          <a:stretch/>
        </p:blipFill>
        <p:spPr>
          <a:xfrm>
            <a:off x="0" y="1556792"/>
            <a:ext cx="9143640" cy="5211792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125656" y="116632"/>
            <a:ext cx="8927640" cy="1656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  <a:r>
              <a:rPr lang="ru-RU" sz="1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 </a:t>
            </a:r>
            <a:r>
              <a:rPr lang="ru-RU" sz="1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«Вуктыл» </a:t>
            </a:r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Республики Коми от 18 октября </a:t>
            </a:r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1400" b="1" i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решение Совета городского округа «Вуктыл» от 14 декабря 2022 года № 154 </a:t>
            </a:r>
            <a:endParaRPr lang="ru-RU" sz="1400" b="1" i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муниципального образования городского округа «Вуктыл» </a:t>
            </a:r>
            <a:endParaRPr lang="ru-RU" sz="1400" b="1" i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 и плановый период 2024 и 2025 годов»</a:t>
            </a:r>
          </a:p>
          <a:p>
            <a:pPr algn="ctr"/>
            <a:endParaRPr lang="ru-RU" sz="1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0" y="3851"/>
            <a:ext cx="9144000" cy="7708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sp>
        <p:nvSpPr>
          <p:cNvPr id="12" name="TextShape 5"/>
          <p:cNvSpPr txBox="1"/>
          <p:nvPr/>
        </p:nvSpPr>
        <p:spPr>
          <a:xfrm>
            <a:off x="372360" y="0"/>
            <a:ext cx="8352000" cy="77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i="1" strike="noStrike" spc="-1" dirty="0" smtClean="0">
                <a:solidFill>
                  <a:srgbClr val="21409A"/>
                </a:solidFill>
                <a:latin typeface="Times New Roman"/>
              </a:rPr>
              <a:t>        </a:t>
            </a:r>
          </a:p>
          <a:p>
            <a:pPr algn="ctr"/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Ведомственная структура расходов бюджета МО ГО «Вуктыл», руб.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58508"/>
              </p:ext>
            </p:extLst>
          </p:nvPr>
        </p:nvGraphicFramePr>
        <p:xfrm>
          <a:off x="251520" y="980728"/>
          <a:ext cx="8640960" cy="568863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88398"/>
                <a:gridCol w="1601497"/>
                <a:gridCol w="1472891"/>
                <a:gridCol w="1378174"/>
              </a:tblGrid>
              <a:tr h="11632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ГРБС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о бюджете №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17.05.2023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920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Контрольно-счетная палата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«Вуктыл»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- 940 921,90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80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ГО «Вуктыл»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55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 «Вуктыл»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+ 25 030 401,87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55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образования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«Вуктыл»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+ 2 392 710,70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+ 1 219 600,00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+ 1 302 060,00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55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управление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«Вуктыл»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+ 1 310 217,68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+ 27 792 408,35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+ 1 219 600,00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+ 1 302 060,00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" name="Table 1"/>
          <p:cNvGraphicFramePr/>
          <p:nvPr>
            <p:extLst>
              <p:ext uri="{D42A27DB-BD31-4B8C-83A1-F6EECF244321}">
                <p14:modId xmlns:p14="http://schemas.microsoft.com/office/powerpoint/2010/main" val="2849550867"/>
              </p:ext>
            </p:extLst>
          </p:nvPr>
        </p:nvGraphicFramePr>
        <p:xfrm>
          <a:off x="97920" y="2402584"/>
          <a:ext cx="8881560" cy="3373440"/>
        </p:xfrm>
        <a:graphic>
          <a:graphicData uri="http://schemas.openxmlformats.org/drawingml/2006/table">
            <a:tbl>
              <a:tblPr/>
              <a:tblGrid>
                <a:gridCol w="4500360"/>
                <a:gridCol w="4381200"/>
              </a:tblGrid>
              <a:tr h="827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Заместитель руководителя администрации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округа «Вуктыл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» Республики Коми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- начальник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Финансового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управления администрации муниципального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округа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Вуктыл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» Республики Коми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Бабина Виктория Александровна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7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Вуктыл, </a:t>
                      </a:r>
                      <a:endParaRPr lang="ru-RU" sz="1600" b="1" strike="noStrike" spc="-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ул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 Комсомольская,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д.14,</a:t>
                      </a:r>
                      <a:r>
                        <a:rPr lang="ru-RU" sz="1600" b="1" strike="noStrike" spc="-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каб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. 203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Телефон, факс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2-11-60, 2-12-71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Адрес электронной почты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1600" b="1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fo@vuktyl.rkomi.ru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0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Режим работы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с 8-30 до 12-45, с 14-00 до 17-15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/>
                          <a:cs typeface="Times New Roman" panose="02020603050405020304" pitchFamily="18" charset="0"/>
                        </a:rPr>
                        <a:t>Выходные дни – суббота, воскресенье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4BACC6"/>
                      </a:solidFill>
                    </a:lnL>
                    <a:lnR w="720">
                      <a:solidFill>
                        <a:srgbClr val="4BACC6"/>
                      </a:solidFill>
                    </a:lnR>
                    <a:lnT w="720">
                      <a:solidFill>
                        <a:srgbClr val="4BACC6"/>
                      </a:solidFill>
                    </a:lnT>
                    <a:lnB w="720">
                      <a:solidFill>
                        <a:srgbClr val="4BACC6"/>
                      </a:solidFill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3851"/>
            <a:ext cx="9144000" cy="6602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sp>
        <p:nvSpPr>
          <p:cNvPr id="6" name="TextShape 5"/>
          <p:cNvSpPr txBox="1"/>
          <p:nvPr/>
        </p:nvSpPr>
        <p:spPr>
          <a:xfrm>
            <a:off x="1415700" y="13163"/>
            <a:ext cx="7548788" cy="77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Контактная информация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2496" y="5805264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сайте Финансового управления администрации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«Вуктыл» во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МО ГО «Вуктыл»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ознакомится с информацией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 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«Вуктыл», о времени и месте проведения публичных слушаний по бюджету МО ГО «Вуктыл».  В разделе «Обратная связь» Вы можете направить свои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и пожелания по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 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761296" y="787883"/>
            <a:ext cx="7488832" cy="1418456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является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округа «Вуктыл»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Коми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3852"/>
            <a:ext cx="9144000" cy="61683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spc="-1" dirty="0" smtClean="0">
                <a:solidFill>
                  <a:srgbClr val="21409A"/>
                </a:solidFill>
                <a:latin typeface="Times New Roman"/>
              </a:rPr>
              <a:t>Основные характеристики бюджета МО ГО «Вуктыл», руб.</a:t>
            </a:r>
            <a:endParaRPr lang="ru-RU" sz="2000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62180"/>
              </p:ext>
            </p:extLst>
          </p:nvPr>
        </p:nvGraphicFramePr>
        <p:xfrm>
          <a:off x="251520" y="836712"/>
          <a:ext cx="8712968" cy="2661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919"/>
                <a:gridCol w="1902832"/>
                <a:gridCol w="1802683"/>
                <a:gridCol w="1702534"/>
              </a:tblGrid>
              <a:tr h="3708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от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17.05.2023 № 173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Изменения 2023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от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18.10.2023 № 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(+ увеличение)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(- уменьшение)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всего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712 584 329,69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747 876 738,04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+ 35 292 408,35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308 863 675,63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335 343 619,71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+ 26 479 944,08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403 720 654,06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412 533 118,33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+ 8 812464,27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736 585 307,59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764 377 715,94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+ 27 792 408,35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(-) Профицит (+)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-24 000 977,90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-16 500 977,90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3613666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доходов бюджета муниципального образования городского округа «Вуктыл»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2024 и 2025 годов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634 571 143,08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626 209 634,03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соответственно.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плановом периоде 2024 и 2025 годов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доходной части бюджета МО ГО «Вуктыл» составит 1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219 600,00 руб. и 1 302 060,00 руб. соответственно.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плановом периоде 2024 и 2025 годов налоговые и неналоговые поступления остаются без изменений.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плановом периоде 2024 и 2025 годов увеличение безвозмездных поступлений в бюджет МО ГО «Вуктыл» составит 1 219 600,00 руб. и 1 302 600,00 соответственно за счет увеличения в части иного межбюджетного трансферта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 за счет средств РБ РК.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Общий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МО ГО «Вуктыл»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2024 и 2025 годов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634 596 143,08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626 234 634,03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соответственно.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плановом периоде 2024 и 2025 годов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 1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219 600,00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1 302 060,00 руб. соответственно.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336218"/>
              </p:ext>
            </p:extLst>
          </p:nvPr>
        </p:nvGraphicFramePr>
        <p:xfrm>
          <a:off x="228601" y="1196752"/>
          <a:ext cx="8686798" cy="439500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202124"/>
                <a:gridCol w="1161558"/>
                <a:gridCol w="1161558"/>
                <a:gridCol w="1161558"/>
              </a:tblGrid>
              <a:tr h="55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2023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9" marR="8299" marT="8299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17.05.2023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9" marR="8299" marT="8299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18.10.2023 №21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9" marR="8299" marT="8299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9" marR="8299" marT="8299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308 863,68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335 343,62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26 479,94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ДОХОДЫ    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271 617,62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291 435,20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19 817,58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прибыль, доходы (НДФЛ)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246 128,35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263 705,00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17 576,65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66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6 381,97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7 355,66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973,69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12 109,30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12 513,54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404,24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3 638,00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4 501,00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3 360,00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3 360,00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2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   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37 246,06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43 908,42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6 662,36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2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2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имущества, находящегося в государственной  и муниципальной собственности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26 434,64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30 497,90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4 063,26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2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421,60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253,40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5 055,80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7 611,00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2 555,20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2 087,87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1 872,37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-215,50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Административные платежи и сборы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3 239,30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3 239,30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51723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плановом периоде 2024 и 2025 годов налоговые и неналоговые поступления остаются без изменений.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3852"/>
            <a:ext cx="9144000" cy="6888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spc="-1" dirty="0" smtClean="0">
                <a:solidFill>
                  <a:srgbClr val="21409A"/>
                </a:solidFill>
                <a:latin typeface="Times New Roman"/>
              </a:rPr>
              <a:t>Изменения налоговых и неналоговых доходов бюджета МО ГО «Вуктыл», </a:t>
            </a:r>
            <a:r>
              <a:rPr lang="ru-RU" sz="2000" b="1" spc="-1" dirty="0" smtClean="0">
                <a:solidFill>
                  <a:srgbClr val="21409A"/>
                </a:solidFill>
                <a:latin typeface="Times New Roman"/>
              </a:rPr>
              <a:t>тыс. руб</a:t>
            </a:r>
            <a:r>
              <a:rPr lang="ru-RU" sz="2000" b="1" spc="-1" dirty="0">
                <a:solidFill>
                  <a:srgbClr val="21409A"/>
                </a:solidFill>
                <a:latin typeface="Times New Roman"/>
              </a:rPr>
              <a:t>.</a:t>
            </a:r>
            <a:endParaRPr lang="ru-RU" sz="20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9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852"/>
            <a:ext cx="9144000" cy="6888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spc="-1" dirty="0" smtClean="0">
                <a:solidFill>
                  <a:srgbClr val="21409A"/>
                </a:solidFill>
                <a:latin typeface="Times New Roman"/>
              </a:rPr>
              <a:t>Изменения безвозмездных поступлений бюджета МО ГО «Вуктыл» , руб</a:t>
            </a:r>
            <a:r>
              <a:rPr lang="ru-RU" sz="2000" b="1" spc="-1" dirty="0">
                <a:solidFill>
                  <a:srgbClr val="21409A"/>
                </a:solidFill>
                <a:latin typeface="Times New Roman"/>
              </a:rPr>
              <a:t>.</a:t>
            </a:r>
            <a:endParaRPr lang="ru-RU" sz="2000" spc="-1" dirty="0"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74148"/>
              </p:ext>
            </p:extLst>
          </p:nvPr>
        </p:nvGraphicFramePr>
        <p:xfrm>
          <a:off x="179512" y="820317"/>
          <a:ext cx="8784976" cy="58519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260918"/>
                <a:gridCol w="1174686"/>
                <a:gridCol w="1174686"/>
                <a:gridCol w="1174686"/>
              </a:tblGrid>
              <a:tr h="337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2023 год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от 01.03.2023 №163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от 17.05.2023 №173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99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403 720 654,06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412 533 118,33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8 812 464,27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8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106 791 703,17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107 032 739,17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241 036,00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28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организацию транспортного обслуживания населения по муниципальным маршрутам регулярных перевозок пассажиров и багажа автомобильным транспортом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1 316 214,00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1 557 250,00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241 036,00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1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254 442 774,00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258 757 778,60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4 315 004,60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государственных полномочий по составлению (изменению) списков кандидатов в присяжные заседатели федеральных судов общей юрисдикции в Российской Федерации за счет средств, поступающих из федерального бюджета (ФБ)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2 144,00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 на реализацию муниципальными дошкольными и муниципальными общеобразовательными организациями в Республике Коми общеобразовательных программ (Госстандарт)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245 420 800,00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247 054 100,00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1 633 300,00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государственного полномочия Республики Коми по организации на территории соответствующего муниципального образования мероприятий при осуществлении деятельности по обращению с животными без владельцев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751 714,00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933 991,00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182 277,00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9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возмещение недополученных доходов, возникающих в результате государственного регулирования цен на топливо твердое, используемое для нужд отопления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2 466 787,60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2 466 787,60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31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14 374 400,00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18 582 323,67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4 207 923,67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в целях оказания финансовой поддержки реализации инициативных проектов в Республике Коми, прошедших конкурсный отбор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4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трансферты, имеющие целевое назначение, на осуществление выплат лицам, принимающим участие в период с 1 июня 2023 г. по 31 декабря 2023 г. в информационно-агитационных мероприятиях с населением Республики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700 000,00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8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295 270,00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295 270,00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4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трансферты, имеющие целевое назначение, на выполнение мероприятий по расселению граждан, проживающих в многоквартирных домах, признанных в установленном порядке аварийными и подлежащими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сносу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655 364,00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655 364,00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4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Распоряжение Правительства Республики Коми от 18 сентября 2023 г. № 482-р о выделении Министерству строительства и жилищно-коммунального хозяйства Республики Коми бюджетных ассигнований из резервного фонда Правительства Республики Коми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1 557 289,67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1 557 289,67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68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38 800,00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87 300,00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48 500,00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3" marR="5553" marT="5553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852"/>
            <a:ext cx="9144000" cy="9048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sp>
        <p:nvSpPr>
          <p:cNvPr id="7" name="TextShape 5"/>
          <p:cNvSpPr txBox="1"/>
          <p:nvPr/>
        </p:nvSpPr>
        <p:spPr>
          <a:xfrm>
            <a:off x="403496" y="204286"/>
            <a:ext cx="8352000" cy="63242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Источники финансирования дефицита бюджета  МО ГО «Вуктыл», руб.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51800"/>
              </p:ext>
            </p:extLst>
          </p:nvPr>
        </p:nvGraphicFramePr>
        <p:xfrm>
          <a:off x="179512" y="1196750"/>
          <a:ext cx="8575983" cy="516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7250"/>
                <a:gridCol w="1304706"/>
                <a:gridCol w="1301629"/>
                <a:gridCol w="1292398"/>
              </a:tblGrid>
              <a:tr h="6480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Сумма, рублей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год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ДЕФИЦИТОВ БЮДЖЕТОВ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16 500 977,90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25 000,00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25 000,00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797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3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- 7 350 000,00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7 150 000,00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7 150 000,00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7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кредитов от кредитных организаций бюджетами городских округов в валюте Российской Федерации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17 000 000,00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24 150 000,00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29 100 000,00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1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кредитных организаций в валюте Российской Федерации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- 24 350 000,00   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- 17 000 000,00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- 21 950 000,00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797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- 7 125 000,00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- 7 125 000,00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8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кредитов от других бюджетов бюджетной системы Российской Федерации бюджетами городских округов в валюте  Российской Федерации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3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других бюджетов бюджетной системы Российской Федерации в валюте Российской Федерации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- 7 125 000,00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- 7 125 000,00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4797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5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бюджетов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23 850 977,90  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4" marR="7474" marT="7474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6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3852"/>
            <a:ext cx="9144000" cy="4744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sp>
        <p:nvSpPr>
          <p:cNvPr id="9" name="TextShape 5"/>
          <p:cNvSpPr txBox="1"/>
          <p:nvPr/>
        </p:nvSpPr>
        <p:spPr>
          <a:xfrm>
            <a:off x="396000" y="15098"/>
            <a:ext cx="835200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i="1" strike="noStrike" spc="-1" dirty="0">
                <a:solidFill>
                  <a:srgbClr val="21409A"/>
                </a:solidFill>
                <a:latin typeface="Times New Roman"/>
              </a:rPr>
              <a:t>          </a:t>
            </a:r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Изменения по муниципальным программам, руб.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7403"/>
              </p:ext>
            </p:extLst>
          </p:nvPr>
        </p:nvGraphicFramePr>
        <p:xfrm>
          <a:off x="179511" y="692696"/>
          <a:ext cx="8712969" cy="571160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03643"/>
                <a:gridCol w="1404808"/>
                <a:gridCol w="1231181"/>
                <a:gridCol w="1073337"/>
              </a:tblGrid>
              <a:tr h="2160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№ 21 от 18.10.2023 года  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                                                                                     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№ 173 от 17.05.2023 года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образования»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+ 2 304 225,73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+ 1 219 600,00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+ 1 302 060,00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системы образования»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+ 1 720 996,16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«Дети и молодежь»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+ 295 270,00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+1 219 600,00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+1 302 060,00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«Обеспечение реализации муниципальной программы»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+ 287 959,57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9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-687 714,81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27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системы культуры и дополнительного образования сферы культуры»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- 687 714,81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физической культуры и спорта»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+ 388 519,65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«Развитие системы физической культуры и спорта»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+ 388 519,65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«Безопасность жизнедеятельности населения»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- 318 836,00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27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«Противопожарная защита объектов муниципальной собственности»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- 318 836,00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9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транспортной системы»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+ 819 558,51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«Организация транспортного обслуживания»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+ 819 558,51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«Социальная защита населения»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+ 655 364,00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42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«Улучшение жилищных условий»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+ 655 364,00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3852"/>
            <a:ext cx="9144000" cy="4744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sp>
        <p:nvSpPr>
          <p:cNvPr id="9" name="TextShape 5"/>
          <p:cNvSpPr txBox="1"/>
          <p:nvPr/>
        </p:nvSpPr>
        <p:spPr>
          <a:xfrm>
            <a:off x="396000" y="15098"/>
            <a:ext cx="835200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i="1" strike="noStrike" spc="-1" dirty="0">
                <a:solidFill>
                  <a:srgbClr val="21409A"/>
                </a:solidFill>
                <a:latin typeface="Times New Roman"/>
              </a:rPr>
              <a:t>          </a:t>
            </a:r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Изменения по муниципальным программам, руб.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2710"/>
              </p:ext>
            </p:extLst>
          </p:nvPr>
        </p:nvGraphicFramePr>
        <p:xfrm>
          <a:off x="215515" y="620688"/>
          <a:ext cx="8712969" cy="596930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03643"/>
                <a:gridCol w="1404808"/>
                <a:gridCol w="1231181"/>
                <a:gridCol w="1073337"/>
              </a:tblGrid>
              <a:tr h="3189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№ 21 от 18.10.2023 года  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                                                                                           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№ 173 от 17.05.2023 года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«Муниципальное управление»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+ 5 944 558,89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«Обеспечение органов местного самоуправления»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+ 4 220 472,62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12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4 «Содержание муниципального казенного учреждения «Межотраслевая централизованная бухгалтерия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+ 1 588 733,27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12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5 "Ремонт, капитальный ремонт и реконструкция здания администрации городского округа "Вуктыл"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+ 135 353,00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12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«Развитие строительства и жилищно-коммунального комплекса, энергосбережение и повышение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+ 10 010 489,63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307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«Содержание и развитие жилищно-коммунального и городского хозяйства»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+ 10 010 489,63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«Управление муниципальным имуществом»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+ 7 451 768,04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«Развитие структуры муниципального имущества»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+ 1 561 789,67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12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«Использование и распоряжение муниципальным имуществом»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+ 5 889 978,37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307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«Управление муниципальными финансами и муниципальным долгом городского округа «Вуктыл»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+ 1 310 217,68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731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«Обеспечение реализации муниципальной программы»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+ 1 310 217,68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12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«Обеспечение охраны общественного порядка и профилактика правонарушений»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+ 32 538,93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«Профилактика терроризма и экстремизма"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+ 32 538,93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- 118 281,90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924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+ 27 792 408,35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+ 1 219 600,00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+ 1 302 060,00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3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3852"/>
            <a:ext cx="9144000" cy="637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13645"/>
              </p:ext>
            </p:extLst>
          </p:nvPr>
        </p:nvGraphicFramePr>
        <p:xfrm>
          <a:off x="251520" y="764992"/>
          <a:ext cx="8640961" cy="583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892"/>
                <a:gridCol w="1513277"/>
                <a:gridCol w="1418698"/>
                <a:gridCol w="1418698"/>
                <a:gridCol w="1418698"/>
                <a:gridCol w="1418698"/>
              </a:tblGrid>
              <a:tr h="67097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от 18.10.2023 № 21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Изменение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6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</a:t>
                      </a:r>
                    </a:p>
                  </a:txBody>
                  <a:tcPr marL="9525" marR="9525" marT="9525" marB="0" anchor="ctr"/>
                </a:tc>
              </a:tr>
              <a:tr h="2474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3 673 731,21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9 737 497,25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16 942 663,78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-118 281,90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43867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Основные изменения по расходам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070"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аппарата контрольно-счетной палаты муниципального образования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-790 538,30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7070"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Руководитель контрольно-счетной палаты муниципального образования  и его заместители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-150 383,60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17070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Резервный фонд администрации городского округа «Вуктыл»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17070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Подготовка и проведение выборов депутатов Совета городского округа "Вуктыл"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25967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36157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Осуществление выплат лицам, принимающим участие в информационно-агитационных мероприятиях с населением по привлечению граждан на военную службу в Вооруженные Силы Российской Федерации по контракту и включенным в списки агитационных групп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3" name="TextShape 5"/>
          <p:cNvSpPr txBox="1"/>
          <p:nvPr/>
        </p:nvSpPr>
        <p:spPr>
          <a:xfrm>
            <a:off x="539552" y="41960"/>
            <a:ext cx="8352000" cy="77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i="1" strike="noStrike" spc="-1" dirty="0" smtClean="0">
                <a:solidFill>
                  <a:srgbClr val="21409A"/>
                </a:solidFill>
                <a:latin typeface="Times New Roman"/>
              </a:rPr>
              <a:t>          </a:t>
            </a:r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Непрограммные направления деятельности, руб.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3852"/>
            <a:ext cx="9144000" cy="637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000" spc="-1" dirty="0">
              <a:latin typeface="Arial"/>
            </a:endParaRPr>
          </a:p>
        </p:txBody>
      </p:sp>
      <p:sp>
        <p:nvSpPr>
          <p:cNvPr id="15" name="TextShape 5"/>
          <p:cNvSpPr txBox="1"/>
          <p:nvPr/>
        </p:nvSpPr>
        <p:spPr>
          <a:xfrm>
            <a:off x="396000" y="16428"/>
            <a:ext cx="8352000" cy="77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i="1" strike="noStrike" spc="-1" dirty="0" smtClean="0">
                <a:solidFill>
                  <a:srgbClr val="21409A"/>
                </a:solidFill>
                <a:latin typeface="Times New Roman"/>
              </a:rPr>
              <a:t>          </a:t>
            </a:r>
            <a:r>
              <a:rPr lang="ru-RU" sz="2000" b="1" strike="noStrike" spc="-1" dirty="0" smtClean="0">
                <a:solidFill>
                  <a:srgbClr val="21409A"/>
                </a:solidFill>
                <a:latin typeface="Times New Roman"/>
              </a:rPr>
              <a:t>Муниципальный долг, тыс. руб.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21868684"/>
              </p:ext>
            </p:extLst>
          </p:nvPr>
        </p:nvGraphicFramePr>
        <p:xfrm>
          <a:off x="-108520" y="945036"/>
          <a:ext cx="6264696" cy="292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54755238"/>
              </p:ext>
            </p:extLst>
          </p:nvPr>
        </p:nvGraphicFramePr>
        <p:xfrm>
          <a:off x="179512" y="3933056"/>
          <a:ext cx="3869712" cy="2749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06482"/>
            <a:ext cx="2835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№ 173 от 17.05.2023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605906"/>
            <a:ext cx="2835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№ 21 от 18.10.2023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261334472"/>
              </p:ext>
            </p:extLst>
          </p:nvPr>
        </p:nvGraphicFramePr>
        <p:xfrm>
          <a:off x="4932040" y="944460"/>
          <a:ext cx="6264696" cy="292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537763868"/>
              </p:ext>
            </p:extLst>
          </p:nvPr>
        </p:nvGraphicFramePr>
        <p:xfrm>
          <a:off x="5148064" y="3933056"/>
          <a:ext cx="3869712" cy="2749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7107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68884</TotalTime>
  <Words>1785</Words>
  <Application>Microsoft Office PowerPoint</Application>
  <PresentationFormat>Экран (4:3)</PresentationFormat>
  <Paragraphs>476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senim</dc:creator>
  <cp:lastModifiedBy>Бобрецова Наталья Геннадьевна</cp:lastModifiedBy>
  <cp:revision>2947</cp:revision>
  <cp:lastPrinted>2023-10-19T07:59:05Z</cp:lastPrinted>
  <dcterms:created xsi:type="dcterms:W3CDTF">2009-09-22T13:30:24Z</dcterms:created>
  <dcterms:modified xsi:type="dcterms:W3CDTF">2023-10-19T11:53:13Z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82</vt:i4>
  </property>
</Properties>
</file>