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5"/>
  </p:notesMasterIdLst>
  <p:sldIdLst>
    <p:sldId id="256" r:id="rId2"/>
    <p:sldId id="288" r:id="rId3"/>
    <p:sldId id="380" r:id="rId4"/>
    <p:sldId id="290" r:id="rId5"/>
    <p:sldId id="364" r:id="rId6"/>
    <p:sldId id="299" r:id="rId7"/>
    <p:sldId id="302" r:id="rId8"/>
    <p:sldId id="306" r:id="rId9"/>
    <p:sldId id="308" r:id="rId10"/>
    <p:sldId id="310" r:id="rId11"/>
    <p:sldId id="313" r:id="rId12"/>
    <p:sldId id="330" r:id="rId13"/>
    <p:sldId id="368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66FF"/>
    <a:srgbClr val="6600CC"/>
    <a:srgbClr val="6666FF"/>
    <a:srgbClr val="0000FF"/>
    <a:srgbClr val="66FF66"/>
    <a:srgbClr val="66FFFF"/>
    <a:srgbClr val="F17763"/>
    <a:srgbClr val="FF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6" autoAdjust="0"/>
  </p:normalViewPr>
  <p:slideViewPr>
    <p:cSldViewPr>
      <p:cViewPr>
        <p:scale>
          <a:sx n="94" d="100"/>
          <a:sy n="94" d="100"/>
        </p:scale>
        <p:origin x="-128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обьем расходов на обслуживание муниципального долга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3248285153651348E-2"/>
                  <c:y val="-9.680468321239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872427730477064E-2"/>
                  <c:y val="-9.6804683212390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216392086270607E-2"/>
                  <c:y val="-9.680468321239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2060.8000000000002</c:v>
                </c:pt>
                <c:pt idx="1">
                  <c:v>3107</c:v>
                </c:pt>
                <c:pt idx="2">
                  <c:v>3883.8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99350</c:v>
                </c:pt>
                <c:pt idx="1">
                  <c:v>72400</c:v>
                </c:pt>
                <c:pt idx="2">
                  <c:v>82125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272576"/>
        <c:axId val="182795008"/>
        <c:axId val="0"/>
      </c:bar3DChart>
      <c:catAx>
        <c:axId val="6127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82795008"/>
        <c:crosses val="autoZero"/>
        <c:auto val="1"/>
        <c:lblAlgn val="ctr"/>
        <c:lblOffset val="100"/>
        <c:noMultiLvlLbl val="0"/>
      </c:catAx>
      <c:valAx>
        <c:axId val="18279500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127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548446190350745E-2"/>
          <c:y val="2.4136380267089457E-2"/>
          <c:w val="0.65326696215552948"/>
          <c:h val="0.303135861942801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334249898159466"/>
          <c:y val="2.5697057990368661E-2"/>
        </c:manualLayout>
      </c:layout>
      <c:overlay val="0"/>
      <c:txPr>
        <a:bodyPr/>
        <a:lstStyle/>
        <a:p>
          <a:pPr>
            <a:defRPr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447232200537408E-2"/>
          <c:y val="0.15494044487610109"/>
          <c:w val="0.90556399083229422"/>
          <c:h val="0.742241646769994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Долговая нагрузка, %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40.200000000000003</c:v>
                </c:pt>
                <c:pt idx="2">
                  <c:v>47.5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81248"/>
        <c:axId val="108213888"/>
      </c:lineChart>
      <c:catAx>
        <c:axId val="14418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213888"/>
        <c:crosses val="autoZero"/>
        <c:auto val="1"/>
        <c:lblAlgn val="ctr"/>
        <c:lblOffset val="100"/>
        <c:noMultiLvlLbl val="0"/>
      </c:catAx>
      <c:valAx>
        <c:axId val="10821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181248"/>
        <c:crosses val="autoZero"/>
        <c:crossBetween val="between"/>
      </c:valAx>
    </c:plotArea>
    <c:plotVisOnly val="1"/>
    <c:dispBlanksAs val="zero"/>
    <c:showDLblsOverMax val="0"/>
  </c:chart>
  <c:spPr>
    <a:gradFill>
      <a:gsLst>
        <a:gs pos="0">
          <a:srgbClr val="E6FF00"/>
        </a:gs>
        <a:gs pos="100000">
          <a:srgbClr val="FF3333"/>
        </a:gs>
      </a:gsLst>
      <a:path path="circle">
        <a:fillToRect l="50000" t="50000" r="50000" b="5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177" y="5078520"/>
            <a:ext cx="6049052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446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9959" y="0"/>
            <a:ext cx="3281446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1446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9959" y="10157400"/>
            <a:ext cx="3281446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0093B78-27C9-4C5E-8006-BE1E272733A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4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A1550CE-D0CC-4EF8-90BC-BCC330985FC6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9ECDD7C-C705-4573-8720-051FD2B938A3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861BADDE-23FB-4758-A205-6974AC2BC4A7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7B72492-365E-4D2C-AF52-2CA28B98302F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C861005-39F2-468C-8315-B6E41716E266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790ECC1-23E5-4F3C-A2E7-9CADD258F936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E66CE45-471C-4302-9E7E-074DA6039890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EDF1798-BDF6-4442-9DE8-A5BE76CC33EB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D7DE48C-75BE-4308-A859-7AC7BD8A6DBF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11B6D67-5509-4FD3-A34A-0B9A6EF1E14A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45222A2-1A3A-4F8C-8A45-B5DCEB82C098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B8394BC6-491F-4CF4-BBD7-2595274FE5B6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TextShape 1"/>
          <p:cNvSpPr txBox="1"/>
          <p:nvPr/>
        </p:nvSpPr>
        <p:spPr>
          <a:xfrm>
            <a:off x="3850739" y="9379080"/>
            <a:ext cx="2933965" cy="48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AA662FB-40CE-4FE2-926B-1DB78720F3BF}" type="slidenum">
              <a:rPr lang="ru-RU" sz="1200" b="0" strike="noStrike" spc="-1">
                <a:solidFill>
                  <a:srgbClr val="000000"/>
                </a:solidFill>
                <a:latin typeface="Franklin Gothic Book"/>
                <a:ea typeface="Microsoft YaHe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 type="body"/>
          </p:nvPr>
        </p:nvSpPr>
        <p:spPr>
          <a:xfrm>
            <a:off x="679478" y="4689360"/>
            <a:ext cx="5437990" cy="4441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49BFB75-E834-48DB-AC23-3980B6D287CD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27.03.18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D409DB3-82D8-49B6-AE81-08946F3BCD7F}" type="slidenum">
              <a:rPr lang="ru-RU" sz="1200" b="0" strike="noStrike" spc="-1" smtClean="0">
                <a:solidFill>
                  <a:srgbClr val="898989"/>
                </a:solidFill>
                <a:latin typeface="Arial"/>
                <a:ea typeface="Microsoft YaHe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xmpp:fo@vuktyl.rkomi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"/>
          <p:cNvPicPr/>
          <p:nvPr/>
        </p:nvPicPr>
        <p:blipFill>
          <a:blip r:embed="rId3"/>
          <a:stretch/>
        </p:blipFill>
        <p:spPr>
          <a:xfrm>
            <a:off x="0" y="1556792"/>
            <a:ext cx="9143640" cy="5211792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25656" y="116632"/>
            <a:ext cx="8927640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городского округа «Вуктыл» от </a:t>
            </a:r>
            <a:r>
              <a:rPr lang="ru-RU" sz="14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мая 2023 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4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endParaRPr lang="ru-RU" sz="14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решение Совета городского округа «Вуктыл» от 14 декабря 2022 года № 154 </a:t>
            </a:r>
            <a:endParaRPr lang="ru-RU" sz="14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муниципального образования городского округа «Вуктыл» </a:t>
            </a:r>
            <a:endParaRPr lang="ru-RU" sz="14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плановый период 2024 и 2025 годов»</a:t>
            </a:r>
          </a:p>
          <a:p>
            <a:pPr algn="ctr"/>
            <a:endParaRPr lang="ru-RU" sz="1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3852"/>
            <a:ext cx="9144000" cy="6324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15" name="TextShape 5"/>
          <p:cNvSpPr txBox="1"/>
          <p:nvPr/>
        </p:nvSpPr>
        <p:spPr>
          <a:xfrm>
            <a:off x="548400" y="132278"/>
            <a:ext cx="835200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Изменения по муниципальным программам,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85506"/>
              </p:ext>
            </p:extLst>
          </p:nvPr>
        </p:nvGraphicFramePr>
        <p:xfrm>
          <a:off x="251519" y="764992"/>
          <a:ext cx="8640962" cy="590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93"/>
                <a:gridCol w="1513277"/>
                <a:gridCol w="1418698"/>
                <a:gridCol w="1418698"/>
                <a:gridCol w="1418698"/>
                <a:gridCol w="1418698"/>
              </a:tblGrid>
              <a:tr h="3209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имуществом»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29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2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0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32 433 373,41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17 597 048,50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17 420 572,50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+ 1 269 957,29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3957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023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«Развитие структуры муниципального имущества»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+ 281 666,67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55023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2 «Использование и распоряжение муниципальным имуществом»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+ 988 290,62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663639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городского округа «Вуктыл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686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0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13 597 407,56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12 552 934,57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12 272 317,87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- 354,72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598296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0100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3 «Обеспечение реализации муниципальной программы»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- 354,72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3852"/>
            <a:ext cx="9144000" cy="6376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20683"/>
              </p:ext>
            </p:extLst>
          </p:nvPr>
        </p:nvGraphicFramePr>
        <p:xfrm>
          <a:off x="251520" y="764992"/>
          <a:ext cx="8640961" cy="207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92"/>
                <a:gridCol w="1513277"/>
                <a:gridCol w="1418698"/>
                <a:gridCol w="1418698"/>
                <a:gridCol w="1418698"/>
                <a:gridCol w="1418698"/>
              </a:tblGrid>
              <a:tr h="59829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2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0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3 792 013,11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9 737 497,25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16 942 663,78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- 100 137,67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3957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02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проведение выборов депутатов Совета городского округа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«Вуктыл»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- 100 137,67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Shape 5"/>
          <p:cNvSpPr txBox="1"/>
          <p:nvPr/>
        </p:nvSpPr>
        <p:spPr>
          <a:xfrm>
            <a:off x="539552" y="41960"/>
            <a:ext cx="8352000" cy="77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 smtClean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Непрограммные направления деятельности, руб.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9872" y="3068960"/>
            <a:ext cx="9144000" cy="6376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15" name="TextShape 5"/>
          <p:cNvSpPr txBox="1"/>
          <p:nvPr/>
        </p:nvSpPr>
        <p:spPr>
          <a:xfrm>
            <a:off x="539552" y="3212976"/>
            <a:ext cx="8352000" cy="77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 smtClean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Муниципальный долг,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тыс. руб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1118021"/>
              </p:ext>
            </p:extLst>
          </p:nvPr>
        </p:nvGraphicFramePr>
        <p:xfrm>
          <a:off x="0" y="3933056"/>
          <a:ext cx="5724128" cy="262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7793785"/>
              </p:ext>
            </p:extLst>
          </p:nvPr>
        </p:nvGraphicFramePr>
        <p:xfrm>
          <a:off x="4715552" y="3789040"/>
          <a:ext cx="3888432" cy="29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3851"/>
            <a:ext cx="9144000" cy="7708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12" name="TextShape 5"/>
          <p:cNvSpPr txBox="1"/>
          <p:nvPr/>
        </p:nvSpPr>
        <p:spPr>
          <a:xfrm>
            <a:off x="372360" y="0"/>
            <a:ext cx="8352000" cy="77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 smtClean="0">
                <a:solidFill>
                  <a:srgbClr val="21409A"/>
                </a:solidFill>
                <a:latin typeface="Times New Roman"/>
              </a:rPr>
              <a:t>        </a:t>
            </a:r>
          </a:p>
          <a:p>
            <a:pPr algn="ctr"/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Ведомственная структура расходов бюджета МО ГО «Вуктыл»,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33033"/>
              </p:ext>
            </p:extLst>
          </p:nvPr>
        </p:nvGraphicFramePr>
        <p:xfrm>
          <a:off x="251520" y="980728"/>
          <a:ext cx="8640960" cy="56886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88398"/>
                <a:gridCol w="1601497"/>
                <a:gridCol w="1472891"/>
                <a:gridCol w="1378174"/>
              </a:tblGrid>
              <a:tr h="11632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ГРБС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о бюджете № 163 от 01.03.2023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92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Контрольно-счетная палата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«Вуктыл»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0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ГО «Вуктыл»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55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ГО «Вуктыл»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+ 6 869 364,17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- 1 368 972,00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- 1 368 972,00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55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«Вуктыл»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+ 313 547,79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55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управление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«Вуктыл»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-354,72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5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+ 7 182 557,24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- 1 368 972,00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- 1 368 972,00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" name="Table 1"/>
          <p:cNvGraphicFramePr/>
          <p:nvPr>
            <p:extLst>
              <p:ext uri="{D42A27DB-BD31-4B8C-83A1-F6EECF244321}">
                <p14:modId xmlns:p14="http://schemas.microsoft.com/office/powerpoint/2010/main" val="1226737514"/>
              </p:ext>
            </p:extLst>
          </p:nvPr>
        </p:nvGraphicFramePr>
        <p:xfrm>
          <a:off x="82928" y="2204864"/>
          <a:ext cx="8881560" cy="2890440"/>
        </p:xfrm>
        <a:graphic>
          <a:graphicData uri="http://schemas.openxmlformats.org/drawingml/2006/table">
            <a:tbl>
              <a:tblPr/>
              <a:tblGrid>
                <a:gridCol w="4500360"/>
                <a:gridCol w="4381200"/>
              </a:tblGrid>
              <a:tr h="82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Заместитель руководителя администрации городского округа «Вуктыл» - начальник 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Финансового управления</a:t>
                      </a:r>
                      <a:endParaRPr lang="ru-RU" sz="1300" b="0" strike="noStrike" spc="-1" dirty="0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 администрации городского округа </a:t>
                      </a: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«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Вуктыл»</a:t>
                      </a:r>
                      <a:endParaRPr lang="ru-RU" sz="1300" b="0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Бабина Виктория Александровна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60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Адрес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г. 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Вуктыл, ул. Комсомольская, д.14 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каб</a:t>
                      </a: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. 203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8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Телефон, факс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2-11-60, 2-12-71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38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Адрес электронной почты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fo@vuktyl.rkomi.ru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68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Режим работы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с 8-30 до 12-45, с 14-00 до 17-15</a:t>
                      </a:r>
                      <a:endParaRPr lang="ru-RU" sz="13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Выходные дни – суббота, воскресенье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4BACC6"/>
                      </a:solidFill>
                    </a:lnL>
                    <a:lnR w="720">
                      <a:solidFill>
                        <a:srgbClr val="4BACC6"/>
                      </a:solidFill>
                    </a:lnR>
                    <a:lnT w="720">
                      <a:solidFill>
                        <a:srgbClr val="4BACC6"/>
                      </a:solidFill>
                    </a:lnT>
                    <a:lnB w="720">
                      <a:solidFill>
                        <a:srgbClr val="4BACC6"/>
                      </a:solidFill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708" name="Picture 43"/>
          <p:cNvPicPr/>
          <p:nvPr/>
        </p:nvPicPr>
        <p:blipFill>
          <a:blip r:embed="rId4"/>
          <a:stretch/>
        </p:blipFill>
        <p:spPr>
          <a:xfrm>
            <a:off x="-692104" y="548680"/>
            <a:ext cx="10058040" cy="1800200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851"/>
            <a:ext cx="9144000" cy="66024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1415700" y="13163"/>
            <a:ext cx="7548788" cy="77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Контактная информация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5172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сайте Финансового управления администрации городского округа «Вуктыл» 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МО ГО «Вуктыл»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ознакомится с информацией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«Вуктыл», о времени и месте проведения публичных слушаний по бюджету МО ГО «Вуктыл».  В разделе «Обратная связь» Вы можете направить свои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и пожелания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3852"/>
            <a:ext cx="9144000" cy="6168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spc="-1" dirty="0" smtClean="0">
                <a:solidFill>
                  <a:srgbClr val="21409A"/>
                </a:solidFill>
                <a:latin typeface="Times New Roman"/>
              </a:rPr>
              <a:t>Основные характеристики бюджета МО ГО «Вуктыл», руб.</a:t>
            </a:r>
            <a:endParaRPr lang="ru-RU" sz="2000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3530"/>
              </p:ext>
            </p:extLst>
          </p:nvPr>
        </p:nvGraphicFramePr>
        <p:xfrm>
          <a:off x="251520" y="836712"/>
          <a:ext cx="8712968" cy="266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919"/>
                <a:gridCol w="1902832"/>
                <a:gridCol w="1802683"/>
                <a:gridCol w="1702534"/>
              </a:tblGrid>
              <a:tr h="3708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от 01.03.2023 №163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от 17.05.2023 №173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 увеличение)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(- уменьшение)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705 401 772,5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712 584 329,69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7 182 557,24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307320515,5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308 863 675,63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1 543 160,14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398081257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403 720 654,06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5 639 397,10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729 402 750,35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736 585 307,59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7 182 557,24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 Профицит (+)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-24 000 977,90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-24 000 977,90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3613666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 бюджета муниципального образования городского округа «Вуктыл»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и 2025 годов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351 543,08 руб. и 624 907 574,03 руб. соответственно.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плановом периоде 2024 и 2025 годов уменьшение доходной части бюджета МО ГО «Вуктыл» составит 1 368 972,00 руб. ежегодно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2024 и 2025 годов налоговые и неналоговые поступления остаются без изменений.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плановом периоде 2024 и 2025 годов уменьшение безвозмездных поступлений в бюджет МО ГО «Вуктыл» составит 1 368 972,00 руб. за счет субвенции на обеспечение 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 за счёт средств ФБ РФ ежегодно.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МО ГО «Вуктыл»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и 2025 годов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376 543,08 руб. и 624 932 574,03 руб. соответственно.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плановом периоде 2024 и 2025 годов уменьшение составит 1 368 972,00 руб. ежегодно.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72538"/>
              </p:ext>
            </p:extLst>
          </p:nvPr>
        </p:nvGraphicFramePr>
        <p:xfrm>
          <a:off x="228601" y="1196752"/>
          <a:ext cx="8686798" cy="41395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02124"/>
                <a:gridCol w="1161558"/>
                <a:gridCol w="1161558"/>
                <a:gridCol w="1161558"/>
              </a:tblGrid>
              <a:tr h="556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01.03.2023 №163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307 320 515,49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308 863 675,63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1 543 160,14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 (НДФЛ)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246 128 347,00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246 128 347,00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6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6 381 970,00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6 381 970,00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12 109 297,92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12 109 297,92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3 638 000,00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3 638 000,00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3 360 000,00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3 360 000,00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82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821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26 434 640,00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26 434 640,00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421 600,00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421 600,00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5 055 800,00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5 055 800,00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2 087 867,54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2 087 867,54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ПЛАТЕЖИ И СБОРЫ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6 800,00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1 696 193,03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3 239 301,91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1 543 108,88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517232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плановом периоде 2024 и 2025 годов налоговые и неналоговые поступления остаются без изменений.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852"/>
            <a:ext cx="9144000" cy="6888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spc="-1" dirty="0" smtClean="0">
                <a:solidFill>
                  <a:srgbClr val="21409A"/>
                </a:solidFill>
                <a:latin typeface="Times New Roman"/>
              </a:rPr>
              <a:t>Изменения налоговых и неналоговых доходов бюджета МО ГО «Вуктыл», руб</a:t>
            </a:r>
            <a:r>
              <a:rPr lang="ru-RU" sz="2000" b="1" spc="-1" dirty="0">
                <a:solidFill>
                  <a:srgbClr val="21409A"/>
                </a:solidFill>
                <a:latin typeface="Times New Roman"/>
              </a:rPr>
              <a:t>.</a:t>
            </a:r>
            <a:endParaRPr lang="ru-RU" sz="20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9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852"/>
            <a:ext cx="9144000" cy="6888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spc="-1" dirty="0" smtClean="0">
                <a:solidFill>
                  <a:srgbClr val="21409A"/>
                </a:solidFill>
                <a:latin typeface="Times New Roman"/>
              </a:rPr>
              <a:t>Изменения безвозмездных поступлений бюджета МО ГО «Вуктыл» , руб</a:t>
            </a:r>
            <a:r>
              <a:rPr lang="ru-RU" sz="2000" b="1" spc="-1" dirty="0">
                <a:solidFill>
                  <a:srgbClr val="21409A"/>
                </a:solidFill>
                <a:latin typeface="Times New Roman"/>
              </a:rPr>
              <a:t>.</a:t>
            </a:r>
            <a:endParaRPr lang="ru-RU" sz="2000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83216"/>
              </p:ext>
            </p:extLst>
          </p:nvPr>
        </p:nvGraphicFramePr>
        <p:xfrm>
          <a:off x="35496" y="764704"/>
          <a:ext cx="9000999" cy="42284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90286"/>
                <a:gridCol w="1203571"/>
                <a:gridCol w="1203571"/>
                <a:gridCol w="1203571"/>
              </a:tblGrid>
              <a:tr h="308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01.03.2023 №163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398 081 256,96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403 720 654,06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5 639 397,10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23 215 000,00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26 993 057,59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3 778 057,59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58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 бюджетам городских округов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3 778 057,59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3 778 057,59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105 561 391,66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106 791 703,17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1 230 311,51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21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укрепление материально-технической базы и создание безопасных условий в организациях в сфере образования в Республике Коми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09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расходных обязательств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ОМС,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возникающих при реализации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(подпрограмм) поддержки социально ориентированных некоммерческих организаций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49 711,51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49 711,51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21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народных проектов в сфере агропромышленного комплекса, прошедших отбор в рамках проекта "Народный бюджет"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578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255 811 746,00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254 442 774,00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99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 (ФБ)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1 368 972,00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193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12 374 400,00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14 374 400,00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6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имеющие целевое назначение,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выполнении полномочий по решению вопросов местного значения, направленных на исполнение наказов избирателей, рекомендуемых к выполнению в текущем финансовом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55585"/>
              </p:ext>
            </p:extLst>
          </p:nvPr>
        </p:nvGraphicFramePr>
        <p:xfrm>
          <a:off x="143508" y="5229200"/>
          <a:ext cx="8856984" cy="14976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92288"/>
                <a:gridCol w="1080120"/>
                <a:gridCol w="1152128"/>
                <a:gridCol w="1008112"/>
                <a:gridCol w="1008112"/>
                <a:gridCol w="1004801"/>
                <a:gridCol w="1011423"/>
              </a:tblGrid>
              <a:tr h="126215"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2024 и 2025 годы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6215">
                <a:tc v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01.03.2023 №163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01.03.2023 №163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9" marR="8299" marT="8299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6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360 185 230,66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358 816 258,66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355 254 909,00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353 885 937,00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6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257 028 300,00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255 659 328,00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257 104 359,00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255 735 387,00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6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жильем отдельных категорий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1 368 972,00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1 368 972,00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-1 368 972,00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" marR="6010" marT="601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3852"/>
            <a:ext cx="9144000" cy="904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7" name="TextShape 5"/>
          <p:cNvSpPr txBox="1"/>
          <p:nvPr/>
        </p:nvSpPr>
        <p:spPr>
          <a:xfrm>
            <a:off x="403496" y="204286"/>
            <a:ext cx="8352000" cy="6324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Источники финансирования дефицита бюджета  МО ГО «Вуктыл»,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84483"/>
              </p:ext>
            </p:extLst>
          </p:nvPr>
        </p:nvGraphicFramePr>
        <p:xfrm>
          <a:off x="179512" y="980728"/>
          <a:ext cx="8784975" cy="56166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91232"/>
                <a:gridCol w="1336501"/>
                <a:gridCol w="1333349"/>
                <a:gridCol w="1323893"/>
              </a:tblGrid>
              <a:tr h="300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058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74" marR="7474" marT="7474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9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24 000 977,90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      25 000,00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     25 000,00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0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    150 000,00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 7 150 000,00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7 150 000,00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9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Получение кредитов от кредитных организаций бюджетами городских округов в валюте Российской Федерации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      24 500 000,00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      19 400 000,00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     29 100 000,00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9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- 24 350 000,00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- 12 250 000,00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- 21 950 000,00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9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                    -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- 7 125 000,00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- 7 125 000,00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78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бюджетами городских округов в валюте  Российской Федерации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22 000 000,00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                           -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                           -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878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Погашение бюджетами городских округов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- 22 000 000,00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- 7 125 000,00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- 7 125 000,00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00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23 850 977,90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                             -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                    -   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6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3852"/>
            <a:ext cx="9144000" cy="4744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9" name="TextShape 5"/>
          <p:cNvSpPr txBox="1"/>
          <p:nvPr/>
        </p:nvSpPr>
        <p:spPr>
          <a:xfrm>
            <a:off x="396000" y="15098"/>
            <a:ext cx="835200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Изменения по муниципальным программам,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99421"/>
              </p:ext>
            </p:extLst>
          </p:nvPr>
        </p:nvGraphicFramePr>
        <p:xfrm>
          <a:off x="191136" y="556843"/>
          <a:ext cx="8701346" cy="610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277"/>
                <a:gridCol w="1513277"/>
                <a:gridCol w="1418698"/>
                <a:gridCol w="1418698"/>
                <a:gridCol w="1418698"/>
                <a:gridCol w="1418698"/>
              </a:tblGrid>
              <a:tr h="2798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образования»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928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4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6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321 952 800,89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314 653 575,02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311 189 751,26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+ 7 652,24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345126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12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98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Подпрограмма 1 «Развитие системы образования»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+ 631,00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3451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Подпрограмма 4  «Обеспечение реализации муниципальной программы»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+ 7 021,24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345126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75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Культуры»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6943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4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89 610 873,41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71 451 872,35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69 503 898,42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+ 494 340,00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345126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126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126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«Развитие системы культуры и дополнительного образования сферы культуры»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+ 494 340,00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345126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126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2"/>
          <p:cNvSpPr/>
          <p:nvPr/>
        </p:nvSpPr>
        <p:spPr>
          <a:xfrm rot="120000">
            <a:off x="228600" y="2892240"/>
            <a:ext cx="2172960" cy="372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3"/>
          <p:cNvSpPr/>
          <p:nvPr/>
        </p:nvSpPr>
        <p:spPr>
          <a:xfrm rot="120000">
            <a:off x="3244680" y="2840040"/>
            <a:ext cx="2172960" cy="354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09" name="CustomShape 4"/>
          <p:cNvSpPr/>
          <p:nvPr/>
        </p:nvSpPr>
        <p:spPr>
          <a:xfrm rot="120000">
            <a:off x="6048360" y="2792520"/>
            <a:ext cx="2172960" cy="38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852"/>
            <a:ext cx="9144000" cy="400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9" name="TextShape 5"/>
          <p:cNvSpPr txBox="1"/>
          <p:nvPr/>
        </p:nvSpPr>
        <p:spPr>
          <a:xfrm>
            <a:off x="548400" y="3852"/>
            <a:ext cx="835200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Изменения по муниципальным программам,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9110"/>
              </p:ext>
            </p:extLst>
          </p:nvPr>
        </p:nvGraphicFramePr>
        <p:xfrm>
          <a:off x="251520" y="556843"/>
          <a:ext cx="8640962" cy="593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93"/>
                <a:gridCol w="1513277"/>
                <a:gridCol w="1418698"/>
                <a:gridCol w="1418698"/>
                <a:gridCol w="1418698"/>
                <a:gridCol w="1418698"/>
              </a:tblGrid>
              <a:tr h="33036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физической культуры и спорта»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572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13 191 222,78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11 418 423,49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11 030 172,00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+ 20 890,00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4073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636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 «Развитие системы физической культуры и спорта»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+ 20 890,00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491943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«Безопасность жизнедеятельности населения»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996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4 712 524,23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3 080 449,46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3 033 529,46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+ 264 555,55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407391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2991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8866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«Защита населения и территории городского округа «Вуктыл» от чрезвычайных ситуаций природного и техногенного характера»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- 0,02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442991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2 «Противопожарная защита объектов муниципальной собственности»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+ 264 555,57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3852"/>
            <a:ext cx="9144000" cy="7608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7" name="TextShape 5"/>
          <p:cNvSpPr txBox="1"/>
          <p:nvPr/>
        </p:nvSpPr>
        <p:spPr>
          <a:xfrm>
            <a:off x="548400" y="132278"/>
            <a:ext cx="835200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Изменения по муниципальным программам,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04437"/>
              </p:ext>
            </p:extLst>
          </p:nvPr>
        </p:nvGraphicFramePr>
        <p:xfrm>
          <a:off x="251520" y="875221"/>
          <a:ext cx="8640962" cy="548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93"/>
                <a:gridCol w="1513277"/>
                <a:gridCol w="1418698"/>
                <a:gridCol w="1418698"/>
                <a:gridCol w="1418698"/>
                <a:gridCol w="1418698"/>
              </a:tblGrid>
              <a:tr h="30972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экономики»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41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2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1 558 500,00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+ 942 500,00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3819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099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«Малое и среднее предпринимательство»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- 14 200,00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53099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2 «Сельское хозяйство и регулирование рынка пищевой продукции»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+ 956 700,00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</a:tr>
              <a:tr h="461218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1241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1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60 949 803,08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34 372 449,54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33 660 433,86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+ 1 021 172,57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54141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7715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«Развитие транспортной инфраструктуры и дорожного хозяйства»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+ 1 021 172,52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144000" y="761400"/>
            <a:ext cx="3384000" cy="596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                                                                                           </a:t>
            </a:r>
            <a:endParaRPr lang="ru-RU" sz="1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852"/>
            <a:ext cx="9144000" cy="6376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000" spc="-1" dirty="0">
              <a:latin typeface="Arial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548400" y="132278"/>
            <a:ext cx="8352000" cy="5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i="1" strike="noStrike" spc="-1" dirty="0">
                <a:solidFill>
                  <a:srgbClr val="21409A"/>
                </a:solidFill>
                <a:latin typeface="Times New Roman"/>
              </a:rPr>
              <a:t>          </a:t>
            </a:r>
            <a:r>
              <a:rPr lang="ru-RU" sz="2000" b="1" strike="noStrike" spc="-1" dirty="0" smtClean="0">
                <a:solidFill>
                  <a:srgbClr val="21409A"/>
                </a:solidFill>
                <a:latin typeface="Times New Roman"/>
              </a:rPr>
              <a:t>Изменения по муниципальным программам, руб.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2090"/>
              </p:ext>
            </p:extLst>
          </p:nvPr>
        </p:nvGraphicFramePr>
        <p:xfrm>
          <a:off x="251519" y="764992"/>
          <a:ext cx="8640962" cy="590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93"/>
                <a:gridCol w="1513277"/>
                <a:gridCol w="1418698"/>
                <a:gridCol w="1418698"/>
                <a:gridCol w="1418698"/>
                <a:gridCol w="1418698"/>
              </a:tblGrid>
              <a:tr h="2994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защита населения»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596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2 472 278,51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2 661 455,00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2 423 429,00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- 1 319 260,49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- 1368 972,00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- 1368 972,00</a:t>
                      </a:r>
                    </a:p>
                  </a:txBody>
                  <a:tcPr marL="68580" marR="68580" marT="0" marB="0" anchor="ctr"/>
                </a:tc>
              </a:tr>
              <a:tr h="3692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33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«Улучшение жилищных условий»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- 1 368 972,00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- 1 368 972,00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- 1 368 972,00</a:t>
                      </a:r>
                    </a:p>
                  </a:txBody>
                  <a:tcPr marL="68580" marR="68580" marT="0" marB="0" anchor="ctr"/>
                </a:tc>
              </a:tr>
              <a:tr h="5133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6 «Поддержка социально ориентированных некоммерческих организаций»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+ 49 711,51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598528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строительства и жилищно-коммунального комплекса, энергосбережение и повышение 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89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от 17.05.2023 №173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73 626 772,27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55 305 014,56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53 785 640,61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+ 4 581 242,47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539596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изменения по расходам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7165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1 «Содержание и развитие жилищно-коммунального и городского хозяйства»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+ 4 777 335,02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  <a:tr h="401507">
                <a:tc gridSpan="3">
                  <a:txBody>
                    <a:bodyPr/>
                    <a:lstStyle/>
                    <a:p>
                      <a:pPr algn="just" font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2 «Строительство, реконструкция объектов социальной и коммунальной сферы»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- 196 092,55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68602</TotalTime>
  <Words>1770</Words>
  <Application>Microsoft Office PowerPoint</Application>
  <PresentationFormat>Экран (4:3)</PresentationFormat>
  <Paragraphs>542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senim</dc:creator>
  <cp:lastModifiedBy>Бобрецова Наталья Геннадьевна</cp:lastModifiedBy>
  <cp:revision>2932</cp:revision>
  <cp:lastPrinted>2023-05-26T07:19:05Z</cp:lastPrinted>
  <dcterms:created xsi:type="dcterms:W3CDTF">2009-09-22T13:30:24Z</dcterms:created>
  <dcterms:modified xsi:type="dcterms:W3CDTF">2023-05-26T11:32:01Z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82</vt:i4>
  </property>
</Properties>
</file>