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4.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7.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notesSlides/notesSlide4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3.xml" ContentType="application/vnd.openxmlformats-officedocument.drawingml.chart+xml"/>
  <Override PartName="/ppt/notesSlides/notesSlide49.xml" ContentType="application/vnd.openxmlformats-officedocument.presentationml.notesSlide+xml"/>
  <Override PartName="/ppt/charts/chart24.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5.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7.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charts/chart30.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2.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3.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4.xml" ContentType="application/vnd.openxmlformats-officedocument.drawingml.chart+xml"/>
  <Override PartName="/ppt/notesSlides/notesSlide68.xml" ContentType="application/vnd.openxmlformats-officedocument.presentationml.notesSlide+xml"/>
  <Override PartName="/ppt/charts/chart3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6.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7.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8.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39.xml" ContentType="application/vnd.openxmlformats-officedocument.drawingml.chart+xml"/>
  <Override PartName="/ppt/notesSlides/notesSlide77.xml" ContentType="application/vnd.openxmlformats-officedocument.presentationml.notesSlide+xml"/>
  <Override PartName="/ppt/charts/chart40.xml" ContentType="application/vnd.openxmlformats-officedocument.drawingml.chart+xml"/>
  <Override PartName="/ppt/notesSlides/notesSlide78.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5.xml" ContentType="application/vnd.openxmlformats-officedocument.drawingml.chart+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3"/>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7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81" r:id="rId87"/>
    <p:sldId id="365" r:id="rId88"/>
    <p:sldId id="350" r:id="rId89"/>
    <p:sldId id="351" r:id="rId90"/>
    <p:sldId id="352" r:id="rId91"/>
    <p:sldId id="368" r:id="rId92"/>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a:srgbClr val="66FFFF"/>
    <a:srgbClr val="6600CC"/>
    <a:srgbClr val="FF66FF"/>
    <a:srgbClr val="F17763"/>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29.jpeg"/></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2022</c:v>
                </c:pt>
                <c:pt idx="1">
                  <c:v>2023</c:v>
                </c:pt>
                <c:pt idx="2">
                  <c:v>2024</c:v>
                </c:pt>
              </c:numCache>
            </c:numRef>
          </c:cat>
          <c:val>
            <c:numRef>
              <c:f>Лист1!$B$2:$B$4</c:f>
              <c:numCache>
                <c:formatCode>General</c:formatCode>
                <c:ptCount val="3"/>
                <c:pt idx="0">
                  <c:v>45.4</c:v>
                </c:pt>
                <c:pt idx="1">
                  <c:v>44.1</c:v>
                </c:pt>
                <c:pt idx="2">
                  <c:v>43.6</c:v>
                </c:pt>
              </c:numCache>
            </c:numRef>
          </c:val>
          <c:smooth val="0"/>
        </c:ser>
        <c:dLbls>
          <c:showLegendKey val="0"/>
          <c:showVal val="0"/>
          <c:showCatName val="0"/>
          <c:showSerName val="0"/>
          <c:showPercent val="0"/>
          <c:showBubbleSize val="0"/>
        </c:dLbls>
        <c:marker val="1"/>
        <c:smooth val="0"/>
        <c:axId val="324599808"/>
        <c:axId val="188160768"/>
      </c:lineChart>
      <c:catAx>
        <c:axId val="324599808"/>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88160768"/>
        <c:crosses val="autoZero"/>
        <c:auto val="1"/>
        <c:lblAlgn val="ctr"/>
        <c:lblOffset val="100"/>
        <c:noMultiLvlLbl val="0"/>
      </c:catAx>
      <c:valAx>
        <c:axId val="188160768"/>
        <c:scaling>
          <c:orientation val="minMax"/>
        </c:scaling>
        <c:delete val="1"/>
        <c:axPos val="l"/>
        <c:numFmt formatCode="General" sourceLinked="1"/>
        <c:majorTickMark val="out"/>
        <c:minorTickMark val="none"/>
        <c:tickLblPos val="nextTo"/>
        <c:crossAx val="324599808"/>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2021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Столбец1</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#,##0.00</c:formatCode>
                <c:ptCount val="3"/>
                <c:pt idx="0">
                  <c:v>666228275.01999998</c:v>
                </c:pt>
                <c:pt idx="1">
                  <c:v>676702694.01999998</c:v>
                </c:pt>
                <c:pt idx="2">
                  <c:v>-10474419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9.1831194383419756E-3"/>
          <c:w val="0.8258447183064781"/>
          <c:h val="0.79985019585637429"/>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833360.41</c:v>
                </c:pt>
                <c:pt idx="1">
                  <c:v>671668.44</c:v>
                </c:pt>
                <c:pt idx="2">
                  <c:v>613538.77</c:v>
                </c:pt>
                <c:pt idx="3">
                  <c:v>598446.91</c:v>
                </c:pt>
                <c:pt idx="4">
                  <c:v>593279.78</c:v>
                </c:pt>
              </c:numCache>
            </c:numRef>
          </c:val>
        </c:ser>
        <c:dLbls>
          <c:showLegendKey val="0"/>
          <c:showVal val="0"/>
          <c:showCatName val="0"/>
          <c:showSerName val="0"/>
          <c:showPercent val="0"/>
          <c:showBubbleSize val="0"/>
        </c:dLbls>
        <c:gapWidth val="150"/>
        <c:axId val="339351040"/>
        <c:axId val="303034304"/>
      </c:barChart>
      <c:catAx>
        <c:axId val="3393510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3034304"/>
        <c:crosses val="autoZero"/>
        <c:auto val="1"/>
        <c:lblAlgn val="ctr"/>
        <c:lblOffset val="100"/>
        <c:noMultiLvlLbl val="0"/>
      </c:catAx>
      <c:valAx>
        <c:axId val="303034304"/>
        <c:scaling>
          <c:orientation val="minMax"/>
        </c:scaling>
        <c:delete val="1"/>
        <c:axPos val="l"/>
        <c:majorGridlines>
          <c:spPr>
            <a:ln>
              <a:noFill/>
            </a:ln>
          </c:spPr>
        </c:majorGridlines>
        <c:numFmt formatCode="#,##0.00" sourceLinked="1"/>
        <c:majorTickMark val="out"/>
        <c:minorTickMark val="none"/>
        <c:tickLblPos val="nextTo"/>
        <c:crossAx val="3393510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0541815171060477"/>
          <c:h val="0.13394210679100171"/>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848233.48</c:v>
                </c:pt>
                <c:pt idx="1">
                  <c:v>682142.86</c:v>
                </c:pt>
                <c:pt idx="2">
                  <c:v>613588.77</c:v>
                </c:pt>
                <c:pt idx="3">
                  <c:v>598496.91</c:v>
                </c:pt>
                <c:pt idx="4">
                  <c:v>593329.78</c:v>
                </c:pt>
              </c:numCache>
            </c:numRef>
          </c:val>
        </c:ser>
        <c:dLbls>
          <c:showLegendKey val="0"/>
          <c:showVal val="0"/>
          <c:showCatName val="0"/>
          <c:showSerName val="0"/>
          <c:showPercent val="0"/>
          <c:showBubbleSize val="0"/>
        </c:dLbls>
        <c:gapWidth val="150"/>
        <c:axId val="339151360"/>
        <c:axId val="303036608"/>
      </c:barChart>
      <c:catAx>
        <c:axId val="3391513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3036608"/>
        <c:crosses val="autoZero"/>
        <c:auto val="1"/>
        <c:lblAlgn val="ctr"/>
        <c:lblOffset val="100"/>
        <c:noMultiLvlLbl val="0"/>
      </c:catAx>
      <c:valAx>
        <c:axId val="303036608"/>
        <c:scaling>
          <c:orientation val="minMax"/>
        </c:scaling>
        <c:delete val="1"/>
        <c:axPos val="l"/>
        <c:majorGridlines>
          <c:spPr>
            <a:ln>
              <a:noFill/>
            </a:ln>
          </c:spPr>
        </c:majorGridlines>
        <c:numFmt formatCode="#,##0.00" sourceLinked="1"/>
        <c:majorTickMark val="out"/>
        <c:minorTickMark val="none"/>
        <c:tickLblPos val="nextTo"/>
        <c:crossAx val="33915136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2023 год (план)</c:v>
                </c:pt>
              </c:strCache>
            </c:strRef>
          </c:cat>
          <c:val>
            <c:numRef>
              <c:f>Лист1!$B$2:$B$6</c:f>
              <c:numCache>
                <c:formatCode>#,##0.00</c:formatCode>
                <c:ptCount val="5"/>
                <c:pt idx="0">
                  <c:v>-14873.07</c:v>
                </c:pt>
                <c:pt idx="1">
                  <c:v>-10474.42</c:v>
                </c:pt>
                <c:pt idx="2">
                  <c:v>-50</c:v>
                </c:pt>
                <c:pt idx="3">
                  <c:v>-50</c:v>
                </c:pt>
                <c:pt idx="4">
                  <c:v>-50</c:v>
                </c:pt>
              </c:numCache>
            </c:numRef>
          </c:val>
        </c:ser>
        <c:dLbls>
          <c:showLegendKey val="0"/>
          <c:showVal val="0"/>
          <c:showCatName val="0"/>
          <c:showSerName val="0"/>
          <c:showPercent val="0"/>
          <c:showBubbleSize val="0"/>
        </c:dLbls>
        <c:gapWidth val="150"/>
        <c:axId val="339151872"/>
        <c:axId val="303037760"/>
      </c:barChart>
      <c:catAx>
        <c:axId val="339151872"/>
        <c:scaling>
          <c:orientation val="minMax"/>
        </c:scaling>
        <c:delete val="1"/>
        <c:axPos val="b"/>
        <c:majorTickMark val="out"/>
        <c:minorTickMark val="none"/>
        <c:tickLblPos val="nextTo"/>
        <c:crossAx val="303037760"/>
        <c:crosses val="autoZero"/>
        <c:auto val="1"/>
        <c:lblAlgn val="ctr"/>
        <c:lblOffset val="100"/>
        <c:noMultiLvlLbl val="0"/>
      </c:catAx>
      <c:valAx>
        <c:axId val="303037760"/>
        <c:scaling>
          <c:orientation val="minMax"/>
        </c:scaling>
        <c:delete val="1"/>
        <c:axPos val="l"/>
        <c:majorGridlines>
          <c:spPr>
            <a:ln>
              <a:noFill/>
            </a:ln>
          </c:spPr>
        </c:majorGridlines>
        <c:numFmt formatCode="#,##0.00" sourceLinked="1"/>
        <c:majorTickMark val="out"/>
        <c:minorTickMark val="none"/>
        <c:tickLblPos val="nextTo"/>
        <c:crossAx val="3391518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9274650486863468"/>
          <c:h val="0.16608821242084212"/>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2019837302045E-2"/>
          <c:y val="1.2578498592536486E-3"/>
          <c:w val="0.79803735798902986"/>
          <c:h val="0.99874222835999937"/>
        </c:manualLayout>
      </c:layout>
      <c:pie3D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tx>
                <c:rich>
                  <a:bodyPr/>
                  <a:lstStyle/>
                  <a:p>
                    <a:r>
                      <a:rPr lang="en-US" sz="1200" dirty="0" smtClean="0"/>
                      <a:t>2</a:t>
                    </a:r>
                    <a:r>
                      <a:rPr lang="ru-RU" sz="1200" dirty="0" smtClean="0"/>
                      <a:t>21</a:t>
                    </a:r>
                    <a:r>
                      <a:rPr lang="en-US" sz="1200" dirty="0" smtClean="0"/>
                      <a:t> </a:t>
                    </a:r>
                    <a:r>
                      <a:rPr lang="ru-RU" sz="1200" dirty="0" smtClean="0"/>
                      <a:t>854,5</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257183</c:v>
                </c:pt>
                <c:pt idx="1">
                  <c:v>356355.8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2023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272990.09999999998</c:v>
                </c:pt>
                <c:pt idx="1">
                  <c:v>325456.8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2024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2024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280487.09999999998</c:v>
                </c:pt>
                <c:pt idx="1">
                  <c:v>312792.7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Лист1!$B$2:$B$6</c:f>
              <c:numCache>
                <c:formatCode>#,##0.0</c:formatCode>
                <c:ptCount val="5"/>
                <c:pt idx="0">
                  <c:v>601540.9</c:v>
                </c:pt>
                <c:pt idx="1">
                  <c:v>413831.5</c:v>
                </c:pt>
                <c:pt idx="2">
                  <c:v>356355.8</c:v>
                </c:pt>
                <c:pt idx="3">
                  <c:v>325456.8</c:v>
                </c:pt>
                <c:pt idx="4">
                  <c:v>312792.7</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Лист1!$C$2:$C$6</c:f>
              <c:numCache>
                <c:formatCode>#,##0.0</c:formatCode>
                <c:ptCount val="5"/>
                <c:pt idx="0">
                  <c:v>186074.8</c:v>
                </c:pt>
                <c:pt idx="1">
                  <c:v>186751.1</c:v>
                </c:pt>
                <c:pt idx="2">
                  <c:v>219799.03</c:v>
                </c:pt>
                <c:pt idx="3">
                  <c:v>237638.16</c:v>
                </c:pt>
                <c:pt idx="4">
                  <c:v>244633.07</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(план)</c:v>
                </c:pt>
                <c:pt idx="2">
                  <c:v>2022 (план)</c:v>
                </c:pt>
                <c:pt idx="3">
                  <c:v>2023 (план)</c:v>
                </c:pt>
                <c:pt idx="4">
                  <c:v>2024 (план)</c:v>
                </c:pt>
              </c:strCache>
            </c:strRef>
          </c:cat>
          <c:val>
            <c:numRef>
              <c:f>Лист1!$D$2:$D$6</c:f>
              <c:numCache>
                <c:formatCode>#,##0.0</c:formatCode>
                <c:ptCount val="5"/>
                <c:pt idx="0">
                  <c:v>45744.6</c:v>
                </c:pt>
                <c:pt idx="1">
                  <c:v>71085.8</c:v>
                </c:pt>
                <c:pt idx="2">
                  <c:v>37383.949999999997</c:v>
                </c:pt>
                <c:pt idx="3">
                  <c:v>35351.949999999997</c:v>
                </c:pt>
                <c:pt idx="4">
                  <c:v>35854.050000000003</c:v>
                </c:pt>
              </c:numCache>
            </c:numRef>
          </c:val>
        </c:ser>
        <c:dLbls>
          <c:showLegendKey val="0"/>
          <c:showVal val="0"/>
          <c:showCatName val="0"/>
          <c:showSerName val="0"/>
          <c:showPercent val="0"/>
          <c:showBubbleSize val="0"/>
        </c:dLbls>
        <c:axId val="339474944"/>
        <c:axId val="339318400"/>
      </c:areaChart>
      <c:catAx>
        <c:axId val="339474944"/>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339318400"/>
        <c:crosses val="autoZero"/>
        <c:auto val="1"/>
        <c:lblAlgn val="ctr"/>
        <c:lblOffset val="100"/>
        <c:noMultiLvlLbl val="0"/>
      </c:catAx>
      <c:valAx>
        <c:axId val="339318400"/>
        <c:scaling>
          <c:orientation val="minMax"/>
        </c:scaling>
        <c:delete val="1"/>
        <c:axPos val="l"/>
        <c:numFmt formatCode="#,##0.0" sourceLinked="1"/>
        <c:majorTickMark val="out"/>
        <c:minorTickMark val="none"/>
        <c:tickLblPos val="nextTo"/>
        <c:crossAx val="339474944"/>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2024 год</c:v>
                </c:pt>
                <c:pt idx="1">
                  <c:v>2023 год</c:v>
                </c:pt>
                <c:pt idx="2">
                  <c:v>2022 год</c:v>
                </c:pt>
              </c:strCache>
            </c:strRef>
          </c:cat>
          <c:val>
            <c:numRef>
              <c:f>Лист1!$B$2:$B$4</c:f>
              <c:numCache>
                <c:formatCode>#,##0.0</c:formatCode>
                <c:ptCount val="3"/>
                <c:pt idx="0">
                  <c:v>312792.7</c:v>
                </c:pt>
                <c:pt idx="1">
                  <c:v>325456.8</c:v>
                </c:pt>
                <c:pt idx="2">
                  <c:v>356355.8</c:v>
                </c:pt>
              </c:numCache>
            </c:numRef>
          </c:val>
        </c:ser>
        <c:dLbls>
          <c:showLegendKey val="0"/>
          <c:showVal val="0"/>
          <c:showCatName val="0"/>
          <c:showSerName val="0"/>
          <c:showPercent val="0"/>
          <c:showBubbleSize val="0"/>
        </c:dLbls>
        <c:gapWidth val="150"/>
        <c:axId val="338872320"/>
        <c:axId val="339118912"/>
      </c:barChart>
      <c:catAx>
        <c:axId val="338872320"/>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339118912"/>
        <c:crosses val="autoZero"/>
        <c:auto val="1"/>
        <c:lblAlgn val="ctr"/>
        <c:lblOffset val="100"/>
        <c:noMultiLvlLbl val="0"/>
      </c:catAx>
      <c:valAx>
        <c:axId val="339118912"/>
        <c:scaling>
          <c:orientation val="minMax"/>
        </c:scaling>
        <c:delete val="1"/>
        <c:axPos val="b"/>
        <c:numFmt formatCode="#,##0.0" sourceLinked="1"/>
        <c:majorTickMark val="out"/>
        <c:minorTickMark val="none"/>
        <c:tickLblPos val="nextTo"/>
        <c:crossAx val="33887232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89138648293963252"/>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32691.4</c:v>
                </c:pt>
                <c:pt idx="1">
                  <c:v>79.7</c:v>
                </c:pt>
                <c:pt idx="2">
                  <c:v>179.8</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Лист1!$C$2:$C$4</c:f>
              <c:numCache>
                <c:formatCode>#,##0.0</c:formatCode>
                <c:ptCount val="3"/>
                <c:pt idx="0">
                  <c:v>80986.3</c:v>
                </c:pt>
                <c:pt idx="1">
                  <c:v>80949.2</c:v>
                </c:pt>
                <c:pt idx="2">
                  <c:v>81018.8</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Лист1!$D$2:$D$4</c:f>
              <c:numCache>
                <c:formatCode>#,##0.0</c:formatCode>
                <c:ptCount val="3"/>
                <c:pt idx="0">
                  <c:v>229783.8</c:v>
                </c:pt>
                <c:pt idx="1">
                  <c:v>231533.6</c:v>
                </c:pt>
                <c:pt idx="2">
                  <c:v>231594.1</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Лист1!$E$2:$E$4</c:f>
              <c:numCache>
                <c:formatCode>#,##0.0</c:formatCode>
                <c:ptCount val="3"/>
                <c:pt idx="0">
                  <c:v>12894.3</c:v>
                </c:pt>
                <c:pt idx="1">
                  <c:v>12894.3</c:v>
                </c:pt>
                <c:pt idx="2">
                  <c:v>0</c:v>
                </c:pt>
              </c:numCache>
            </c:numRef>
          </c:val>
        </c:ser>
        <c:ser>
          <c:idx val="4"/>
          <c:order val="4"/>
          <c:tx>
            <c:strRef>
              <c:f>Лист1!$F$1</c:f>
              <c:strCache>
                <c:ptCount val="1"/>
                <c:pt idx="0">
                  <c:v>Прочие безвозмездные поступления</c:v>
                </c:pt>
              </c:strCache>
            </c:strRef>
          </c:tx>
          <c:spPr>
            <a:ln>
              <a:solidFill>
                <a:srgbClr val="FF0000"/>
              </a:solidFill>
            </a:ln>
          </c:spPr>
          <c:invertIfNegative val="0"/>
          <c:dLbls>
            <c:txPr>
              <a:bodyPr rot="-5400000"/>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Лист1!$F$2:$F$4</c:f>
              <c:numCache>
                <c:formatCode>#,##0.0</c:formatCode>
                <c:ptCount val="3"/>
                <c:pt idx="0">
                  <c:v>0</c:v>
                </c:pt>
                <c:pt idx="1">
                  <c:v>0</c:v>
                </c:pt>
                <c:pt idx="2">
                  <c:v>0</c:v>
                </c:pt>
              </c:numCache>
            </c:numRef>
          </c:val>
        </c:ser>
        <c:dLbls>
          <c:showLegendKey val="0"/>
          <c:showVal val="0"/>
          <c:showCatName val="0"/>
          <c:showSerName val="0"/>
          <c:showPercent val="0"/>
          <c:showBubbleSize val="0"/>
        </c:dLbls>
        <c:gapWidth val="150"/>
        <c:axId val="340438016"/>
        <c:axId val="339120640"/>
      </c:barChart>
      <c:catAx>
        <c:axId val="34043801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39120640"/>
        <c:crosses val="autoZero"/>
        <c:auto val="1"/>
        <c:lblAlgn val="ctr"/>
        <c:lblOffset val="100"/>
        <c:noMultiLvlLbl val="0"/>
      </c:catAx>
      <c:valAx>
        <c:axId val="339120640"/>
        <c:scaling>
          <c:orientation val="minMax"/>
        </c:scaling>
        <c:delete val="1"/>
        <c:axPos val="l"/>
        <c:majorGridlines>
          <c:spPr>
            <a:ln>
              <a:noFill/>
            </a:ln>
          </c:spPr>
        </c:majorGridlines>
        <c:numFmt formatCode="#,##0.0" sourceLinked="1"/>
        <c:majorTickMark val="out"/>
        <c:minorTickMark val="none"/>
        <c:tickLblPos val="nextTo"/>
        <c:crossAx val="34043801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1740649606299213E-2"/>
          <c:y val="4.2003631538515265E-3"/>
          <c:w val="0.91229068241469813"/>
          <c:h val="0.21331010144264134"/>
        </c:manualLayout>
      </c:layout>
      <c:overlay val="0"/>
      <c:txPr>
        <a:bodyPr/>
        <a:lstStyle/>
        <a:p>
          <a:pPr>
            <a:defRPr sz="106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7282.3</c:v>
                </c:pt>
                <c:pt idx="1">
                  <c:v>3175</c:v>
                </c:pt>
                <c:pt idx="2">
                  <c:v>1289.8</c:v>
                </c:pt>
                <c:pt idx="3">
                  <c:v>3302.3</c:v>
                </c:pt>
                <c:pt idx="4">
                  <c:v>2253.9</c:v>
                </c:pt>
                <c:pt idx="5">
                  <c:v>526.20000000000005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7346.5</c:v>
                </c:pt>
                <c:pt idx="1">
                  <c:v>3184.5</c:v>
                </c:pt>
                <c:pt idx="2">
                  <c:v>1261.9000000000001</c:v>
                </c:pt>
                <c:pt idx="3">
                  <c:v>3267.3</c:v>
                </c:pt>
                <c:pt idx="4">
                  <c:v>2304.6</c:v>
                </c:pt>
                <c:pt idx="5">
                  <c:v>510.8</c:v>
                </c:pt>
              </c:numCache>
            </c:numRef>
          </c:val>
        </c:ser>
        <c:dLbls>
          <c:showLegendKey val="0"/>
          <c:showVal val="0"/>
          <c:showCatName val="0"/>
          <c:showSerName val="0"/>
          <c:showPercent val="0"/>
          <c:showBubbleSize val="0"/>
        </c:dLbls>
        <c:gapWidth val="150"/>
        <c:shape val="cylinder"/>
        <c:axId val="325010432"/>
        <c:axId val="188179584"/>
        <c:axId val="0"/>
      </c:bar3DChart>
      <c:catAx>
        <c:axId val="3250104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188179584"/>
        <c:crosses val="autoZero"/>
        <c:auto val="1"/>
        <c:lblAlgn val="ctr"/>
        <c:lblOffset val="100"/>
        <c:noMultiLvlLbl val="0"/>
      </c:catAx>
      <c:valAx>
        <c:axId val="188179584"/>
        <c:scaling>
          <c:orientation val="minMax"/>
        </c:scaling>
        <c:delete val="1"/>
        <c:axPos val="l"/>
        <c:numFmt formatCode="#,##0.0" sourceLinked="1"/>
        <c:majorTickMark val="out"/>
        <c:minorTickMark val="none"/>
        <c:tickLblPos val="nextTo"/>
        <c:crossAx val="325010432"/>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48.7</c:v>
                </c:pt>
                <c:pt idx="1">
                  <c:v>11.9</c:v>
                </c:pt>
                <c:pt idx="2">
                  <c:v>1.6</c:v>
                </c:pt>
                <c:pt idx="3">
                  <c:v>0.7</c:v>
                </c:pt>
                <c:pt idx="4">
                  <c:v>0.1</c:v>
                </c:pt>
                <c:pt idx="5">
                  <c:v>6.1</c:v>
                </c:pt>
                <c:pt idx="6">
                  <c:v>0.4</c:v>
                </c:pt>
                <c:pt idx="7">
                  <c:v>15.6</c:v>
                </c:pt>
                <c:pt idx="8">
                  <c:v>8.5</c:v>
                </c:pt>
                <c:pt idx="9">
                  <c:v>2.4</c:v>
                </c:pt>
                <c:pt idx="10">
                  <c:v>2.2999999999999998</c:v>
                </c:pt>
                <c:pt idx="11">
                  <c:v>0.9</c:v>
                </c:pt>
                <c:pt idx="12">
                  <c:v>0.4</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49.7</c:v>
                </c:pt>
                <c:pt idx="1">
                  <c:v>11.2</c:v>
                </c:pt>
                <c:pt idx="2">
                  <c:v>1.5</c:v>
                </c:pt>
                <c:pt idx="3">
                  <c:v>0.6</c:v>
                </c:pt>
                <c:pt idx="4">
                  <c:v>0.1</c:v>
                </c:pt>
                <c:pt idx="5">
                  <c:v>6.1</c:v>
                </c:pt>
                <c:pt idx="6">
                  <c:v>0.7</c:v>
                </c:pt>
                <c:pt idx="7">
                  <c:v>14.9</c:v>
                </c:pt>
                <c:pt idx="8">
                  <c:v>7.6</c:v>
                </c:pt>
                <c:pt idx="9">
                  <c:v>2.5</c:v>
                </c:pt>
                <c:pt idx="10">
                  <c:v>2.2000000000000002</c:v>
                </c:pt>
                <c:pt idx="11">
                  <c:v>1</c:v>
                </c:pt>
                <c:pt idx="12">
                  <c:v>0.4</c:v>
                </c:pt>
                <c:pt idx="13">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2024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48.1</c:v>
                </c:pt>
                <c:pt idx="1">
                  <c:v>11.3</c:v>
                </c:pt>
                <c:pt idx="2">
                  <c:v>1.5</c:v>
                </c:pt>
                <c:pt idx="3">
                  <c:v>0.5</c:v>
                </c:pt>
                <c:pt idx="4">
                  <c:v>0.1</c:v>
                </c:pt>
                <c:pt idx="5">
                  <c:v>6.2</c:v>
                </c:pt>
                <c:pt idx="6">
                  <c:v>0.7</c:v>
                </c:pt>
                <c:pt idx="7">
                  <c:v>15.1</c:v>
                </c:pt>
                <c:pt idx="8">
                  <c:v>7.6</c:v>
                </c:pt>
                <c:pt idx="9">
                  <c:v>2.4</c:v>
                </c:pt>
                <c:pt idx="10">
                  <c:v>2.2000000000000002</c:v>
                </c:pt>
                <c:pt idx="11">
                  <c:v>1.1000000000000001</c:v>
                </c:pt>
                <c:pt idx="12">
                  <c:v>0.4</c:v>
                </c:pt>
                <c:pt idx="13">
                  <c:v>2.8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32.75</c:v>
                </c:pt>
                <c:pt idx="1">
                  <c:v>3.47</c:v>
                </c:pt>
                <c:pt idx="2">
                  <c:v>28.89</c:v>
                </c:pt>
                <c:pt idx="3">
                  <c:v>397.01</c:v>
                </c:pt>
                <c:pt idx="4">
                  <c:v>2527.9699999999998</c:v>
                </c:pt>
                <c:pt idx="5">
                  <c:v>526.04999999999995</c:v>
                </c:pt>
                <c:pt idx="6">
                  <c:v>110.31</c:v>
                </c:pt>
                <c:pt idx="7">
                  <c:v>15.42</c:v>
                </c:pt>
                <c:pt idx="8">
                  <c:v>886.73</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392.99</c:v>
                </c:pt>
                <c:pt idx="1">
                  <c:v>41.63</c:v>
                </c:pt>
                <c:pt idx="2">
                  <c:v>346.7</c:v>
                </c:pt>
                <c:pt idx="3">
                  <c:v>4764.08</c:v>
                </c:pt>
                <c:pt idx="4">
                  <c:v>30335.66</c:v>
                </c:pt>
                <c:pt idx="5">
                  <c:v>6312.62</c:v>
                </c:pt>
                <c:pt idx="6">
                  <c:v>1323.71</c:v>
                </c:pt>
                <c:pt idx="7">
                  <c:v>185</c:v>
                </c:pt>
                <c:pt idx="8">
                  <c:v>10640.77</c:v>
                </c:pt>
              </c:numCache>
            </c:numRef>
          </c:val>
        </c:ser>
        <c:dLbls>
          <c:showLegendKey val="0"/>
          <c:showVal val="0"/>
          <c:showCatName val="0"/>
          <c:showSerName val="0"/>
          <c:showPercent val="0"/>
          <c:showBubbleSize val="0"/>
        </c:dLbls>
        <c:gapWidth val="150"/>
        <c:axId val="342629888"/>
        <c:axId val="340129408"/>
      </c:barChart>
      <c:catAx>
        <c:axId val="34262988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40129408"/>
        <c:crosses val="autoZero"/>
        <c:auto val="1"/>
        <c:lblAlgn val="ctr"/>
        <c:lblOffset val="100"/>
        <c:noMultiLvlLbl val="0"/>
      </c:catAx>
      <c:valAx>
        <c:axId val="340129408"/>
        <c:scaling>
          <c:orientation val="minMax"/>
        </c:scaling>
        <c:delete val="1"/>
        <c:axPos val="b"/>
        <c:majorGridlines/>
        <c:numFmt formatCode="General" sourceLinked="1"/>
        <c:majorTickMark val="out"/>
        <c:minorTickMark val="none"/>
        <c:tickLblPos val="nextTo"/>
        <c:crossAx val="34262988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140.76829598337952</c:v>
                </c:pt>
                <c:pt idx="1">
                  <c:v>15.744352761627907</c:v>
                </c:pt>
                <c:pt idx="2">
                  <c:v>129.68530756738988</c:v>
                </c:pt>
                <c:pt idx="3">
                  <c:v>105.55481173076923</c:v>
                </c:pt>
                <c:pt idx="4">
                  <c:v>105.19011074550129</c:v>
                </c:pt>
                <c:pt idx="5">
                  <c:v>38.422205259515572</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11.730691331948293</c:v>
                </c:pt>
                <c:pt idx="1">
                  <c:v>1.3120293968023256</c:v>
                </c:pt>
                <c:pt idx="2">
                  <c:v>10.807108963949156</c:v>
                </c:pt>
                <c:pt idx="3">
                  <c:v>8.7962343108974359</c:v>
                </c:pt>
                <c:pt idx="4">
                  <c:v>8.7658425621251066</c:v>
                </c:pt>
                <c:pt idx="5">
                  <c:v>3.2018504382929645</c:v>
                </c:pt>
              </c:numCache>
            </c:numRef>
          </c:val>
        </c:ser>
        <c:dLbls>
          <c:showLegendKey val="0"/>
          <c:showVal val="0"/>
          <c:showCatName val="0"/>
          <c:showSerName val="0"/>
          <c:showPercent val="0"/>
          <c:showBubbleSize val="0"/>
        </c:dLbls>
        <c:gapWidth val="150"/>
        <c:shape val="cylinder"/>
        <c:axId val="372934144"/>
        <c:axId val="372588544"/>
        <c:axId val="0"/>
      </c:bar3DChart>
      <c:catAx>
        <c:axId val="3729341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72588544"/>
        <c:crosses val="autoZero"/>
        <c:auto val="1"/>
        <c:lblAlgn val="ctr"/>
        <c:lblOffset val="100"/>
        <c:noMultiLvlLbl val="0"/>
      </c:catAx>
      <c:valAx>
        <c:axId val="372588544"/>
        <c:scaling>
          <c:orientation val="minMax"/>
        </c:scaling>
        <c:delete val="1"/>
        <c:axPos val="l"/>
        <c:numFmt formatCode="#,##0.00_ ;\-#,##0.00\ " sourceLinked="1"/>
        <c:majorTickMark val="out"/>
        <c:minorTickMark val="none"/>
        <c:tickLblPos val="nextTo"/>
        <c:crossAx val="372934144"/>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48.7</c:v>
                </c:pt>
                <c:pt idx="1">
                  <c:v>49.7</c:v>
                </c:pt>
                <c:pt idx="2">
                  <c:v>48.1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7557920914770166"/>
          <c:y val="0.16560028020393716"/>
          <c:w val="0.40407048789450745"/>
          <c:h val="0.6687994395921256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11.9</c:v>
                </c:pt>
                <c:pt idx="1">
                  <c:v>11.2</c:v>
                </c:pt>
                <c:pt idx="2">
                  <c:v>11.3</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1.6</c:v>
                </c:pt>
                <c:pt idx="1">
                  <c:v>1.5</c:v>
                </c:pt>
                <c:pt idx="2">
                  <c:v>1.5</c:v>
                </c:pt>
              </c:numCache>
            </c:numRef>
          </c:val>
        </c:ser>
        <c:dLbls>
          <c:showLegendKey val="0"/>
          <c:showVal val="0"/>
          <c:showCatName val="0"/>
          <c:showSerName val="0"/>
          <c:showPercent val="0"/>
          <c:showBubbleSize val="0"/>
        </c:dLbls>
        <c:gapWidth val="150"/>
        <c:shape val="cylinder"/>
        <c:axId val="411299840"/>
        <c:axId val="191369728"/>
        <c:axId val="0"/>
      </c:bar3DChart>
      <c:catAx>
        <c:axId val="4112998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91369728"/>
        <c:crosses val="autoZero"/>
        <c:auto val="1"/>
        <c:lblAlgn val="ctr"/>
        <c:lblOffset val="100"/>
        <c:noMultiLvlLbl val="0"/>
      </c:catAx>
      <c:valAx>
        <c:axId val="191369728"/>
        <c:scaling>
          <c:orientation val="minMax"/>
        </c:scaling>
        <c:delete val="1"/>
        <c:axPos val="l"/>
        <c:numFmt formatCode="General" sourceLinked="1"/>
        <c:majorTickMark val="out"/>
        <c:minorTickMark val="none"/>
        <c:tickLblPos val="nextTo"/>
        <c:crossAx val="411299840"/>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0.7</c:v>
                </c:pt>
                <c:pt idx="1">
                  <c:v>0.6</c:v>
                </c:pt>
                <c:pt idx="2">
                  <c:v>0.5</c:v>
                </c:pt>
              </c:numCache>
            </c:numRef>
          </c:val>
        </c:ser>
        <c:dLbls>
          <c:showLegendKey val="0"/>
          <c:showVal val="0"/>
          <c:showCatName val="0"/>
          <c:showSerName val="0"/>
          <c:showPercent val="0"/>
          <c:showBubbleSize val="0"/>
        </c:dLbls>
        <c:gapWidth val="150"/>
        <c:axId val="411863040"/>
        <c:axId val="191372032"/>
      </c:barChart>
      <c:catAx>
        <c:axId val="4118630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91372032"/>
        <c:crosses val="autoZero"/>
        <c:auto val="1"/>
        <c:lblAlgn val="ctr"/>
        <c:lblOffset val="100"/>
        <c:noMultiLvlLbl val="0"/>
      </c:catAx>
      <c:valAx>
        <c:axId val="191372032"/>
        <c:scaling>
          <c:orientation val="minMax"/>
        </c:scaling>
        <c:delete val="1"/>
        <c:axPos val="l"/>
        <c:numFmt formatCode="General" sourceLinked="1"/>
        <c:majorTickMark val="out"/>
        <c:minorTickMark val="none"/>
        <c:tickLblPos val="nextTo"/>
        <c:crossAx val="411863040"/>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412147712"/>
        <c:axId val="411533888"/>
      </c:barChart>
      <c:catAx>
        <c:axId val="412147712"/>
        <c:scaling>
          <c:orientation val="minMax"/>
        </c:scaling>
        <c:delete val="0"/>
        <c:axPos val="l"/>
        <c:majorTickMark val="out"/>
        <c:minorTickMark val="none"/>
        <c:tickLblPos val="nextTo"/>
        <c:txPr>
          <a:bodyPr/>
          <a:lstStyle/>
          <a:p>
            <a:pPr>
              <a:defRPr sz="1000"/>
            </a:pPr>
            <a:endParaRPr lang="ru-RU"/>
          </a:p>
        </c:txPr>
        <c:crossAx val="411533888"/>
        <c:crosses val="autoZero"/>
        <c:auto val="1"/>
        <c:lblAlgn val="ctr"/>
        <c:lblOffset val="100"/>
        <c:noMultiLvlLbl val="0"/>
      </c:catAx>
      <c:valAx>
        <c:axId val="411533888"/>
        <c:scaling>
          <c:orientation val="minMax"/>
        </c:scaling>
        <c:delete val="1"/>
        <c:axPos val="b"/>
        <c:numFmt formatCode="General" sourceLinked="1"/>
        <c:majorTickMark val="out"/>
        <c:minorTickMark val="none"/>
        <c:tickLblPos val="nextTo"/>
        <c:crossAx val="412147712"/>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259.3</c:v>
                </c:pt>
                <c:pt idx="1">
                  <c:v>72.400000000000006</c:v>
                </c:pt>
                <c:pt idx="2">
                  <c:v>26.3</c:v>
                </c:pt>
                <c:pt idx="3">
                  <c:v>112.3</c:v>
                </c:pt>
                <c:pt idx="4">
                  <c:v>42.8</c:v>
                </c:pt>
                <c:pt idx="5">
                  <c:v>11.3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 </c:v>
                </c:pt>
                <c:pt idx="2">
                  <c:v>2024 год</c:v>
                </c:pt>
              </c:strCache>
            </c:strRef>
          </c:cat>
          <c:val>
            <c:numRef>
              <c:f>Лист1!$B$2:$B$4</c:f>
              <c:numCache>
                <c:formatCode>General</c:formatCode>
                <c:ptCount val="3"/>
                <c:pt idx="0">
                  <c:v>6.1</c:v>
                </c:pt>
                <c:pt idx="1">
                  <c:v>6.1</c:v>
                </c:pt>
                <c:pt idx="2">
                  <c:v>6.2</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16568013390133338"/>
          <c:y val="3.7062889441247568E-2"/>
          <c:w val="0.40650219192403036"/>
          <c:h val="0.86754841539598582"/>
        </c:manualLayout>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12137.1</c:v>
                </c:pt>
                <c:pt idx="1">
                  <c:v>11835.3</c:v>
                </c:pt>
                <c:pt idx="2">
                  <c:v>12071.2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600873127029605"/>
          <c:y val="0.31704247976557914"/>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0.7</c:v>
                </c:pt>
                <c:pt idx="2">
                  <c:v>0.7</c:v>
                </c:pt>
              </c:numCache>
            </c:numRef>
          </c:val>
        </c:ser>
        <c:dLbls>
          <c:showLegendKey val="0"/>
          <c:showVal val="0"/>
          <c:showCatName val="0"/>
          <c:showSerName val="0"/>
          <c:showPercent val="0"/>
          <c:showBubbleSize val="0"/>
        </c:dLbls>
        <c:gapWidth val="150"/>
        <c:axId val="413287936"/>
        <c:axId val="336398592"/>
      </c:barChart>
      <c:catAx>
        <c:axId val="4132879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36398592"/>
        <c:crosses val="autoZero"/>
        <c:auto val="1"/>
        <c:lblAlgn val="ctr"/>
        <c:lblOffset val="100"/>
        <c:noMultiLvlLbl val="0"/>
      </c:catAx>
      <c:valAx>
        <c:axId val="336398592"/>
        <c:scaling>
          <c:orientation val="minMax"/>
        </c:scaling>
        <c:delete val="1"/>
        <c:axPos val="l"/>
        <c:numFmt formatCode="General" sourceLinked="1"/>
        <c:majorTickMark val="out"/>
        <c:minorTickMark val="none"/>
        <c:tickLblPos val="nextTo"/>
        <c:crossAx val="41328793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15.6</c:v>
                </c:pt>
                <c:pt idx="1">
                  <c:v>14.9</c:v>
                </c:pt>
                <c:pt idx="2">
                  <c:v>15.1</c:v>
                </c:pt>
              </c:numCache>
            </c:numRef>
          </c:val>
        </c:ser>
        <c:dLbls>
          <c:showLegendKey val="0"/>
          <c:showVal val="0"/>
          <c:showCatName val="0"/>
          <c:showSerName val="0"/>
          <c:showPercent val="0"/>
          <c:showBubbleSize val="0"/>
        </c:dLbls>
        <c:gapWidth val="150"/>
        <c:shape val="cylinder"/>
        <c:axId val="373281280"/>
        <c:axId val="336402048"/>
        <c:axId val="0"/>
      </c:bar3DChart>
      <c:catAx>
        <c:axId val="373281280"/>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336402048"/>
        <c:crosses val="autoZero"/>
        <c:auto val="1"/>
        <c:lblAlgn val="ctr"/>
        <c:lblOffset val="100"/>
        <c:noMultiLvlLbl val="0"/>
      </c:catAx>
      <c:valAx>
        <c:axId val="336402048"/>
        <c:scaling>
          <c:orientation val="minMax"/>
        </c:scaling>
        <c:delete val="1"/>
        <c:axPos val="l"/>
        <c:numFmt formatCode="0.0" sourceLinked="1"/>
        <c:majorTickMark val="out"/>
        <c:minorTickMark val="none"/>
        <c:tickLblPos val="nextTo"/>
        <c:crossAx val="3732812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8.5</c:v>
                </c:pt>
                <c:pt idx="1">
                  <c:v>7.6</c:v>
                </c:pt>
                <c:pt idx="2">
                  <c:v>7.6</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2.4</c:v>
                </c:pt>
                <c:pt idx="1">
                  <c:v>2.5</c:v>
                </c:pt>
                <c:pt idx="2">
                  <c:v>2.4</c:v>
                </c:pt>
              </c:numCache>
            </c:numRef>
          </c:val>
        </c:ser>
        <c:dLbls>
          <c:showLegendKey val="0"/>
          <c:showVal val="0"/>
          <c:showCatName val="0"/>
          <c:showSerName val="0"/>
          <c:showPercent val="0"/>
          <c:showBubbleSize val="0"/>
        </c:dLbls>
        <c:gapWidth val="100"/>
        <c:shape val="cylinder"/>
        <c:axId val="288069632"/>
        <c:axId val="279622144"/>
        <c:axId val="0"/>
      </c:bar3DChart>
      <c:valAx>
        <c:axId val="279622144"/>
        <c:scaling>
          <c:orientation val="minMax"/>
        </c:scaling>
        <c:delete val="1"/>
        <c:axPos val="l"/>
        <c:numFmt formatCode="General" sourceLinked="1"/>
        <c:majorTickMark val="out"/>
        <c:minorTickMark val="none"/>
        <c:tickLblPos val="nextTo"/>
        <c:crossAx val="288069632"/>
        <c:crosses val="autoZero"/>
        <c:crossBetween val="between"/>
      </c:valAx>
      <c:catAx>
        <c:axId val="2880696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79622144"/>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2.2999999999999998</c:v>
                </c:pt>
                <c:pt idx="1">
                  <c:v>2.2000000000000002</c:v>
                </c:pt>
                <c:pt idx="2">
                  <c:v>2.2000000000000002</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0.9</c:v>
                </c:pt>
                <c:pt idx="1">
                  <c:v>1</c:v>
                </c:pt>
                <c:pt idx="2">
                  <c:v>1.1000000000000001</c:v>
                </c:pt>
              </c:numCache>
            </c:numRef>
          </c:val>
        </c:ser>
        <c:dLbls>
          <c:showLegendKey val="0"/>
          <c:showVal val="0"/>
          <c:showCatName val="0"/>
          <c:showSerName val="0"/>
          <c:showPercent val="0"/>
          <c:showBubbleSize val="0"/>
        </c:dLbls>
        <c:gapWidth val="150"/>
        <c:shape val="cone"/>
        <c:axId val="334884352"/>
        <c:axId val="293577856"/>
        <c:axId val="110229376"/>
      </c:bar3DChart>
      <c:catAx>
        <c:axId val="33488435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93577856"/>
        <c:crosses val="autoZero"/>
        <c:auto val="1"/>
        <c:lblAlgn val="ctr"/>
        <c:lblOffset val="100"/>
        <c:noMultiLvlLbl val="0"/>
      </c:catAx>
      <c:valAx>
        <c:axId val="293577856"/>
        <c:scaling>
          <c:orientation val="minMax"/>
        </c:scaling>
        <c:delete val="1"/>
        <c:axPos val="l"/>
        <c:majorGridlines/>
        <c:numFmt formatCode="General" sourceLinked="1"/>
        <c:majorTickMark val="out"/>
        <c:minorTickMark val="none"/>
        <c:tickLblPos val="nextTo"/>
        <c:crossAx val="334884352"/>
        <c:crosses val="autoZero"/>
        <c:crossBetween val="between"/>
      </c:valAx>
      <c:serAx>
        <c:axId val="110229376"/>
        <c:scaling>
          <c:orientation val="minMax"/>
        </c:scaling>
        <c:delete val="1"/>
        <c:axPos val="b"/>
        <c:majorTickMark val="out"/>
        <c:minorTickMark val="none"/>
        <c:tickLblPos val="nextTo"/>
        <c:crossAx val="293577856"/>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0.4</c:v>
                </c:pt>
                <c:pt idx="2">
                  <c:v>0.4</c:v>
                </c:pt>
              </c:numCache>
            </c:numRef>
          </c:val>
        </c:ser>
        <c:dLbls>
          <c:showLegendKey val="0"/>
          <c:showVal val="0"/>
          <c:showCatName val="0"/>
          <c:showSerName val="0"/>
          <c:showPercent val="0"/>
          <c:showBubbleSize val="0"/>
        </c:dLbls>
        <c:gapWidth val="100"/>
        <c:shape val="cylinder"/>
        <c:axId val="335655936"/>
        <c:axId val="411540800"/>
        <c:axId val="0"/>
      </c:bar3DChart>
      <c:valAx>
        <c:axId val="411540800"/>
        <c:scaling>
          <c:orientation val="minMax"/>
        </c:scaling>
        <c:delete val="1"/>
        <c:axPos val="l"/>
        <c:numFmt formatCode="General" sourceLinked="1"/>
        <c:majorTickMark val="out"/>
        <c:minorTickMark val="none"/>
        <c:tickLblPos val="nextTo"/>
        <c:crossAx val="335655936"/>
        <c:crosses val="autoZero"/>
        <c:crossBetween val="between"/>
      </c:valAx>
      <c:catAx>
        <c:axId val="3356559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411540800"/>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0.5</c:v>
                </c:pt>
                <c:pt idx="1">
                  <c:v>1.6</c:v>
                </c:pt>
                <c:pt idx="2">
                  <c:v>2.8</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28.33204782105669</c:v>
                </c:pt>
                <c:pt idx="1">
                  <c:v>43.984806629834253</c:v>
                </c:pt>
                <c:pt idx="2">
                  <c:v>47.980988593155892</c:v>
                </c:pt>
                <c:pt idx="3">
                  <c:v>29.094390026714162</c:v>
                </c:pt>
                <c:pt idx="4">
                  <c:v>53.845794392523366</c:v>
                </c:pt>
                <c:pt idx="5">
                  <c:v>45.203539823008846</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28.084458156575394</c:v>
                </c:pt>
                <c:pt idx="1">
                  <c:v>43.853591160220994</c:v>
                </c:pt>
                <c:pt idx="2">
                  <c:v>49.041825095057028</c:v>
                </c:pt>
                <c:pt idx="3">
                  <c:v>29.406055209260909</c:v>
                </c:pt>
                <c:pt idx="4">
                  <c:v>52.661214953271035</c:v>
                </c:pt>
                <c:pt idx="5">
                  <c:v>46.56637168141593</c:v>
                </c:pt>
              </c:numCache>
            </c:numRef>
          </c:val>
        </c:ser>
        <c:dLbls>
          <c:showLegendKey val="0"/>
          <c:showVal val="0"/>
          <c:showCatName val="0"/>
          <c:showSerName val="0"/>
          <c:showPercent val="0"/>
          <c:showBubbleSize val="0"/>
        </c:dLbls>
        <c:gapWidth val="150"/>
        <c:shape val="box"/>
        <c:axId val="335982592"/>
        <c:axId val="188183616"/>
        <c:axId val="0"/>
      </c:bar3DChart>
      <c:catAx>
        <c:axId val="33598259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88183616"/>
        <c:crosses val="autoZero"/>
        <c:auto val="1"/>
        <c:lblAlgn val="ctr"/>
        <c:lblOffset val="100"/>
        <c:noMultiLvlLbl val="0"/>
      </c:catAx>
      <c:valAx>
        <c:axId val="188183616"/>
        <c:scaling>
          <c:orientation val="minMax"/>
        </c:scaling>
        <c:delete val="1"/>
        <c:axPos val="b"/>
        <c:numFmt formatCode="#,##0.00" sourceLinked="1"/>
        <c:majorTickMark val="out"/>
        <c:minorTickMark val="none"/>
        <c:tickLblPos val="nextTo"/>
        <c:crossAx val="335982592"/>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2019 год</c:v>
                </c:pt>
                <c:pt idx="1">
                  <c:v>2020 год</c:v>
                </c:pt>
                <c:pt idx="2">
                  <c:v>2021 год</c:v>
                </c:pt>
                <c:pt idx="3">
                  <c:v>2022 год</c:v>
                </c:pt>
                <c:pt idx="4">
                  <c:v>2023 год</c:v>
                </c:pt>
                <c:pt idx="5">
                  <c:v>2024 год</c:v>
                </c:pt>
              </c:strCache>
            </c:strRef>
          </c:cat>
          <c:val>
            <c:numRef>
              <c:f>Лист1!$B$2:$B$7</c:f>
              <c:numCache>
                <c:formatCode>General</c:formatCode>
                <c:ptCount val="6"/>
                <c:pt idx="0">
                  <c:v>22.1</c:v>
                </c:pt>
                <c:pt idx="1">
                  <c:v>20.100000000000001</c:v>
                </c:pt>
                <c:pt idx="2">
                  <c:v>0.2</c:v>
                </c:pt>
                <c:pt idx="3">
                  <c:v>0</c:v>
                </c:pt>
                <c:pt idx="4">
                  <c:v>0</c:v>
                </c:pt>
                <c:pt idx="5">
                  <c:v>0</c:v>
                </c:pt>
              </c:numCache>
            </c:numRef>
          </c:val>
        </c:ser>
        <c:dLbls>
          <c:showLegendKey val="0"/>
          <c:showVal val="0"/>
          <c:showCatName val="0"/>
          <c:showSerName val="0"/>
          <c:showPercent val="0"/>
          <c:showBubbleSize val="0"/>
        </c:dLbls>
        <c:gapWidth val="150"/>
        <c:shape val="pyramid"/>
        <c:axId val="343971840"/>
        <c:axId val="335708160"/>
        <c:axId val="0"/>
      </c:bar3DChart>
      <c:catAx>
        <c:axId val="3439718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35708160"/>
        <c:crosses val="autoZero"/>
        <c:auto val="1"/>
        <c:lblAlgn val="ctr"/>
        <c:lblOffset val="100"/>
        <c:noMultiLvlLbl val="0"/>
      </c:catAx>
      <c:valAx>
        <c:axId val="335708160"/>
        <c:scaling>
          <c:orientation val="minMax"/>
        </c:scaling>
        <c:delete val="1"/>
        <c:axPos val="l"/>
        <c:numFmt formatCode="General" sourceLinked="1"/>
        <c:majorTickMark val="out"/>
        <c:minorTickMark val="none"/>
        <c:tickLblPos val="nextTo"/>
        <c:crossAx val="343971840"/>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1963.6</c:v>
                </c:pt>
                <c:pt idx="2">
                  <c:v>0</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75603</c:v>
                </c:pt>
                <c:pt idx="1">
                  <c:v>210903.6</c:v>
                </c:pt>
                <c:pt idx="2">
                  <c:v>0</c:v>
                </c:pt>
              </c:numCache>
            </c:numRef>
          </c:val>
        </c:ser>
        <c:ser>
          <c:idx val="3"/>
          <c:order val="3"/>
          <c:tx>
            <c:strRef>
              <c:f>Лист1!$E$1</c:f>
              <c:strCache>
                <c:ptCount val="1"/>
                <c:pt idx="0">
                  <c:v>Управление образования АГО "Вуктыл"</c:v>
                </c:pt>
              </c:strCache>
            </c:strRef>
          </c:tx>
          <c:spPr>
            <a:solidFill>
              <a:srgbClr val="66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246277.6</c:v>
                </c:pt>
                <c:pt idx="1">
                  <c:v>64603.199999999997</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800</c:v>
                </c:pt>
                <c:pt idx="1">
                  <c:v>13387.8</c:v>
                </c:pt>
                <c:pt idx="2">
                  <c:v>0</c:v>
                </c:pt>
              </c:numCache>
            </c:numRef>
          </c:val>
        </c:ser>
        <c:dLbls>
          <c:showLegendKey val="0"/>
          <c:showVal val="0"/>
          <c:showCatName val="0"/>
          <c:showSerName val="0"/>
          <c:showPercent val="0"/>
          <c:showBubbleSize val="0"/>
        </c:dLbls>
        <c:gapWidth val="34"/>
        <c:gapDepth val="160"/>
        <c:shape val="cylinder"/>
        <c:axId val="344007680"/>
        <c:axId val="335709888"/>
        <c:axId val="0"/>
      </c:bar3DChart>
      <c:catAx>
        <c:axId val="344007680"/>
        <c:scaling>
          <c:orientation val="minMax"/>
        </c:scaling>
        <c:delete val="1"/>
        <c:axPos val="b"/>
        <c:majorTickMark val="out"/>
        <c:minorTickMark val="none"/>
        <c:tickLblPos val="nextTo"/>
        <c:crossAx val="335709888"/>
        <c:crosses val="autoZero"/>
        <c:auto val="1"/>
        <c:lblAlgn val="ctr"/>
        <c:lblOffset val="100"/>
        <c:noMultiLvlLbl val="0"/>
      </c:catAx>
      <c:valAx>
        <c:axId val="335709888"/>
        <c:scaling>
          <c:orientation val="minMax"/>
        </c:scaling>
        <c:delete val="1"/>
        <c:axPos val="l"/>
        <c:numFmt formatCode="#,##0.0" sourceLinked="1"/>
        <c:majorTickMark val="out"/>
        <c:minorTickMark val="none"/>
        <c:tickLblPos val="nextTo"/>
        <c:crossAx val="344007680"/>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76.099999999999994</c:v>
                </c:pt>
              </c:numCache>
            </c:numRef>
          </c:val>
        </c:ser>
        <c:ser>
          <c:idx val="1"/>
          <c:order val="1"/>
          <c:tx>
            <c:strRef>
              <c:f>Лист1!$C$1</c:f>
              <c:strCache>
                <c:ptCount val="1"/>
                <c:pt idx="0">
                  <c:v>2018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46.3</c:v>
                </c:pt>
                <c:pt idx="2">
                  <c:v>35.799999999999997</c:v>
                </c:pt>
                <c:pt idx="3">
                  <c:v>51.6</c:v>
                </c:pt>
                <c:pt idx="4">
                  <c:v>37.4</c:v>
                </c:pt>
              </c:numCache>
            </c:numRef>
          </c:val>
        </c:ser>
        <c:ser>
          <c:idx val="2"/>
          <c:order val="2"/>
          <c:tx>
            <c:strRef>
              <c:f>Лист1!$D$1</c:f>
              <c:strCache>
                <c:ptCount val="1"/>
                <c:pt idx="0">
                  <c:v>2019 год (факт)</c:v>
                </c:pt>
              </c:strCache>
            </c:strRef>
          </c:tx>
          <c:spPr>
            <a:solidFill>
              <a:srgbClr val="FF66CC"/>
            </a:solidFill>
          </c:spPr>
          <c:invertIfNegative val="0"/>
          <c:dLbls>
            <c:dLbl>
              <c:idx val="1"/>
              <c:layout>
                <c:manualLayout>
                  <c:x val="-2.7777774739963903E-3"/>
                  <c:y val="1.6793491133747392E-2"/>
                </c:manualLayout>
              </c:layout>
              <c:showLegendKey val="0"/>
              <c:showVal val="1"/>
              <c:showCatName val="0"/>
              <c:showSerName val="0"/>
              <c:showPercent val="0"/>
              <c:showBubbleSize val="0"/>
            </c:dLbl>
            <c:dLbl>
              <c:idx val="2"/>
              <c:layout>
                <c:manualLayout>
                  <c:x val="-2.7777774739963391E-3"/>
                  <c:y val="2.0990211014513642E-3"/>
                </c:manualLayout>
              </c:layout>
              <c:showLegendKey val="0"/>
              <c:showVal val="1"/>
              <c:showCatName val="0"/>
              <c:showSerName val="0"/>
              <c:showPercent val="0"/>
              <c:showBubbleSize val="0"/>
            </c:dLbl>
            <c:dLbl>
              <c:idx val="4"/>
              <c:layout>
                <c:manualLayout>
                  <c:x val="-1.3888887369982715E-3"/>
                  <c:y val="2.099186391718428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#,##0.00</c:formatCode>
                <c:ptCount val="5"/>
                <c:pt idx="1">
                  <c:v>48.8</c:v>
                </c:pt>
                <c:pt idx="2">
                  <c:v>34.5</c:v>
                </c:pt>
                <c:pt idx="3">
                  <c:v>51</c:v>
                </c:pt>
                <c:pt idx="4">
                  <c:v>39.200000000000003</c:v>
                </c:pt>
              </c:numCache>
            </c:numRef>
          </c:val>
        </c:ser>
        <c:ser>
          <c:idx val="3"/>
          <c:order val="3"/>
          <c:tx>
            <c:strRef>
              <c:f>Лист1!$E$1</c:f>
              <c:strCache>
                <c:ptCount val="1"/>
                <c:pt idx="0">
                  <c:v> 2020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1.3888887369981695E-3"/>
                  <c:y val="4.198207493169793E-3"/>
                </c:manualLayout>
              </c:layout>
              <c:showLegendKey val="0"/>
              <c:showVal val="1"/>
              <c:showCatName val="0"/>
              <c:showSerName val="0"/>
              <c:showPercent val="0"/>
              <c:showBubbleSize val="0"/>
            </c:dLbl>
            <c:dLbl>
              <c:idx val="3"/>
              <c:layout>
                <c:manualLayout>
                  <c:x val="-4.1668849336302565E-3"/>
                  <c:y val="2.099021101451364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General</c:formatCode>
                <c:ptCount val="5"/>
                <c:pt idx="1">
                  <c:v>51.5</c:v>
                </c:pt>
                <c:pt idx="2">
                  <c:v>41.1</c:v>
                </c:pt>
                <c:pt idx="3">
                  <c:v>56.1</c:v>
                </c:pt>
                <c:pt idx="4" formatCode="0.0">
                  <c:v>41</c:v>
                </c:pt>
              </c:numCache>
            </c:numRef>
          </c:val>
        </c:ser>
        <c:ser>
          <c:idx val="4"/>
          <c:order val="4"/>
          <c:tx>
            <c:strRef>
              <c:f>Лист1!$F$1</c:f>
              <c:strCache>
                <c:ptCount val="1"/>
                <c:pt idx="0">
                  <c:v>2021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53.5</c:v>
                </c:pt>
                <c:pt idx="2">
                  <c:v>42.7</c:v>
                </c:pt>
                <c:pt idx="3">
                  <c:v>58.4</c:v>
                </c:pt>
                <c:pt idx="4">
                  <c:v>42.6</c:v>
                </c:pt>
              </c:numCache>
            </c:numRef>
          </c:val>
        </c:ser>
        <c:ser>
          <c:idx val="5"/>
          <c:order val="5"/>
          <c:tx>
            <c:strRef>
              <c:f>Лист1!$G$1</c:f>
              <c:strCache>
                <c:ptCount val="1"/>
                <c:pt idx="0">
                  <c:v>2022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56.2</c:v>
                </c:pt>
                <c:pt idx="2">
                  <c:v>44.9</c:v>
                </c:pt>
                <c:pt idx="3">
                  <c:v>61.3</c:v>
                </c:pt>
                <c:pt idx="4">
                  <c:v>44.8</c:v>
                </c:pt>
              </c:numCache>
            </c:numRef>
          </c:val>
        </c:ser>
        <c:dLbls>
          <c:showLegendKey val="0"/>
          <c:showVal val="0"/>
          <c:showCatName val="0"/>
          <c:showSerName val="0"/>
          <c:showPercent val="0"/>
          <c:showBubbleSize val="0"/>
        </c:dLbls>
        <c:gapWidth val="150"/>
        <c:shape val="cylinder"/>
        <c:axId val="344240128"/>
        <c:axId val="335712192"/>
        <c:axId val="0"/>
      </c:bar3DChart>
      <c:catAx>
        <c:axId val="344240128"/>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35712192"/>
        <c:crosses val="autoZero"/>
        <c:auto val="1"/>
        <c:lblAlgn val="ctr"/>
        <c:lblOffset val="100"/>
        <c:noMultiLvlLbl val="0"/>
      </c:catAx>
      <c:valAx>
        <c:axId val="335712192"/>
        <c:scaling>
          <c:orientation val="minMax"/>
        </c:scaling>
        <c:delete val="1"/>
        <c:axPos val="l"/>
        <c:numFmt formatCode="#,##0.00" sourceLinked="1"/>
        <c:majorTickMark val="out"/>
        <c:minorTickMark val="none"/>
        <c:tickLblPos val="nextTo"/>
        <c:crossAx val="344240128"/>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5.4710547925200442E-2"/>
          <c:y val="6.9531046694120649E-2"/>
          <c:w val="0.40516095953122139"/>
          <c:h val="0.57208585573038051"/>
        </c:manualLayout>
      </c:layout>
      <c:doughnut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93960.8</c:v>
                </c:pt>
                <c:pt idx="1">
                  <c:v>50415.5</c:v>
                </c:pt>
                <c:pt idx="2">
                  <c:v>17234.099999999999</c:v>
                </c:pt>
                <c:pt idx="3">
                  <c:v>14313</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10222239246545989"/>
          <c:y val="0.62143999248816217"/>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3.4816604142177569E-2"/>
          <c:y val="0.10034316283242097"/>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56152</c:v>
                </c:pt>
                <c:pt idx="1">
                  <c:v>44879</c:v>
                </c:pt>
                <c:pt idx="2">
                  <c:v>61282</c:v>
                </c:pt>
                <c:pt idx="3">
                  <c:v>44775</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73.850197109067025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59.001314060446788</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80.551905387647835</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58.869908015768722</c:v>
                </c:pt>
              </c:numCache>
            </c:numRef>
          </c:val>
        </c:ser>
        <c:dLbls>
          <c:showLegendKey val="0"/>
          <c:showVal val="0"/>
          <c:showCatName val="0"/>
          <c:showSerName val="0"/>
          <c:showPercent val="0"/>
          <c:showBubbleSize val="0"/>
        </c:dLbls>
        <c:gapWidth val="150"/>
        <c:shape val="pyramid"/>
        <c:axId val="344374272"/>
        <c:axId val="344081536"/>
        <c:axId val="0"/>
      </c:bar3DChart>
      <c:catAx>
        <c:axId val="344374272"/>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44081536"/>
        <c:crosses val="autoZero"/>
        <c:auto val="1"/>
        <c:lblAlgn val="ctr"/>
        <c:lblOffset val="100"/>
        <c:noMultiLvlLbl val="0"/>
      </c:catAx>
      <c:valAx>
        <c:axId val="344081536"/>
        <c:scaling>
          <c:orientation val="minMax"/>
        </c:scaling>
        <c:delete val="1"/>
        <c:axPos val="l"/>
        <c:numFmt formatCode="#,##0.0" sourceLinked="1"/>
        <c:majorTickMark val="out"/>
        <c:minorTickMark val="none"/>
        <c:tickLblPos val="nextTo"/>
        <c:crossAx val="344374272"/>
        <c:crosses val="autoZero"/>
        <c:crossBetween val="between"/>
      </c:valAx>
      <c:spPr>
        <a:noFill/>
        <a:ln w="25409">
          <a:noFill/>
        </a:ln>
      </c:spPr>
    </c:plotArea>
    <c:legend>
      <c:legendPos val="r"/>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Лист1!$B$2:$B$3</c:f>
              <c:numCache>
                <c:formatCode>#,##0.00</c:formatCode>
                <c:ptCount val="2"/>
                <c:pt idx="0">
                  <c:v>1342.96</c:v>
                </c:pt>
                <c:pt idx="1">
                  <c:v>2689.9</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8.6737857906498544E-3"/>
                  <c:y val="5.1758137984668218E-2"/>
                </c:manualLayout>
              </c:layout>
              <c:showLegendKey val="0"/>
              <c:showVal val="1"/>
              <c:showCatName val="0"/>
              <c:showSerName val="0"/>
              <c:showPercent val="0"/>
              <c:showBubbleSize val="0"/>
            </c:dLbl>
            <c:dLbl>
              <c:idx val="1"/>
              <c:layout>
                <c:manualLayout>
                  <c:x val="8.6737857906499082E-3"/>
                  <c:y val="8.593683389184148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Лист1!$C$2:$C$3</c:f>
              <c:numCache>
                <c:formatCode>#,##0.00</c:formatCode>
                <c:ptCount val="2"/>
                <c:pt idx="0">
                  <c:v>339.58</c:v>
                </c:pt>
                <c:pt idx="1">
                  <c:v>1007.5</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7.2282496844612897E-3"/>
                  <c:y val="8.2032228977142081E-3"/>
                </c:manualLayout>
              </c:layout>
              <c:showLegendKey val="0"/>
              <c:showVal val="1"/>
              <c:showCatName val="0"/>
              <c:showSerName val="0"/>
              <c:showPercent val="0"/>
              <c:showBubbleSize val="0"/>
            </c:dLbl>
            <c:dLbl>
              <c:idx val="1"/>
              <c:layout>
                <c:manualLayout>
                  <c:x val="7.2282496844612897E-3"/>
                  <c:y val="-1.23048343465713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Лист1!$D$2:$D$3</c:f>
              <c:numCache>
                <c:formatCode>#,##0.00</c:formatCode>
                <c:ptCount val="2"/>
                <c:pt idx="0">
                  <c:v>680.97</c:v>
                </c:pt>
                <c:pt idx="1">
                  <c:v>1763.9</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dLbl>
              <c:idx val="1"/>
              <c:layout>
                <c:manualLayout>
                  <c:x val="1.0119549558245806E-2"/>
                  <c:y val="2.871128014199972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Лист1!$F$2:$F$3</c:f>
              <c:numCache>
                <c:formatCode>#,##0.00</c:formatCode>
                <c:ptCount val="2"/>
                <c:pt idx="0">
                  <c:v>1342.58</c:v>
                </c:pt>
                <c:pt idx="1">
                  <c:v>669.3</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Лист1!$G$2:$G$3</c:f>
              <c:numCache>
                <c:formatCode>#,##0.00</c:formatCode>
                <c:ptCount val="2"/>
                <c:pt idx="0">
                  <c:v>3573.66</c:v>
                </c:pt>
                <c:pt idx="1">
                  <c:v>11844.72</c:v>
                </c:pt>
              </c:numCache>
            </c:numRef>
          </c:val>
        </c:ser>
        <c:ser>
          <c:idx val="6"/>
          <c:order val="6"/>
          <c:tx>
            <c:strRef>
              <c:f>Лист1!$H$1</c:f>
              <c:strCache>
                <c:ptCount val="1"/>
                <c:pt idx="0">
                  <c:v>Дорожная деятельность2</c:v>
                </c:pt>
              </c:strCache>
            </c:strRef>
          </c:tx>
          <c:spPr>
            <a:solidFill>
              <a:schemeClr val="accent1"/>
            </a:solidFill>
          </c:spPr>
          <c:invertIfNegative val="0"/>
          <c:dLbls>
            <c:dLbl>
              <c:idx val="1"/>
              <c:layout>
                <c:manualLayout>
                  <c:x val="2.0239099116491611E-2"/>
                  <c:y val="-8.203222897714208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Лист1!$H$2:$H$3</c:f>
              <c:numCache>
                <c:formatCode>#,##0.00</c:formatCode>
                <c:ptCount val="2"/>
                <c:pt idx="0">
                  <c:v>0</c:v>
                </c:pt>
                <c:pt idx="1">
                  <c:v>5361.87</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Лист1!$I$2:$I$3</c:f>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Лист1!$J$2:$J$3</c:f>
            </c:numRef>
          </c:val>
        </c:ser>
        <c:ser>
          <c:idx val="9"/>
          <c:order val="9"/>
          <c:tx>
            <c:strRef>
              <c:f>Лист1!$K$1</c:f>
              <c:strCache>
                <c:ptCount val="1"/>
                <c:pt idx="0">
                  <c:v>Физическая культура и спорт2</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Лист1!$K$2:$K$3</c:f>
              <c:numCache>
                <c:formatCode>#,##0.00</c:formatCode>
                <c:ptCount val="2"/>
                <c:pt idx="0">
                  <c:v>0</c:v>
                </c:pt>
                <c:pt idx="1">
                  <c:v>1344.9</c:v>
                </c:pt>
              </c:numCache>
            </c:numRef>
          </c:val>
        </c:ser>
        <c:ser>
          <c:idx val="10"/>
          <c:order val="10"/>
          <c:tx>
            <c:strRef>
              <c:f>Лист1!$L$1</c:f>
              <c:strCache>
                <c:ptCount val="1"/>
                <c:pt idx="0">
                  <c:v>Источник ХВС</c:v>
                </c:pt>
              </c:strCache>
            </c:strRef>
          </c:tx>
          <c:invertIfNegative val="0"/>
          <c:dLbls>
            <c:dLbl>
              <c:idx val="1"/>
              <c:layout>
                <c:manualLayout>
                  <c:x val="1.5902149305814732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Лист1!$L$2:$L$3</c:f>
              <c:numCache>
                <c:formatCode>#,##0.00</c:formatCode>
                <c:ptCount val="2"/>
                <c:pt idx="0">
                  <c:v>0</c:v>
                </c:pt>
                <c:pt idx="1">
                  <c:v>670.8</c:v>
                </c:pt>
              </c:numCache>
            </c:numRef>
          </c:val>
        </c:ser>
        <c:dLbls>
          <c:showLegendKey val="0"/>
          <c:showVal val="0"/>
          <c:showCatName val="0"/>
          <c:showSerName val="0"/>
          <c:showPercent val="0"/>
          <c:showBubbleSize val="0"/>
        </c:dLbls>
        <c:gapWidth val="150"/>
        <c:shape val="box"/>
        <c:axId val="420114432"/>
        <c:axId val="344086720"/>
        <c:axId val="0"/>
      </c:bar3DChart>
      <c:catAx>
        <c:axId val="4201144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44086720"/>
        <c:crosses val="autoZero"/>
        <c:auto val="1"/>
        <c:lblAlgn val="ctr"/>
        <c:lblOffset val="100"/>
        <c:noMultiLvlLbl val="0"/>
      </c:catAx>
      <c:valAx>
        <c:axId val="344086720"/>
        <c:scaling>
          <c:orientation val="minMax"/>
        </c:scaling>
        <c:delete val="1"/>
        <c:axPos val="l"/>
        <c:numFmt formatCode="#,##0.00" sourceLinked="1"/>
        <c:majorTickMark val="out"/>
        <c:minorTickMark val="none"/>
        <c:tickLblPos val="nextTo"/>
        <c:crossAx val="420114432"/>
        <c:crosses val="autoZero"/>
        <c:crossBetween val="between"/>
      </c:valAx>
    </c:plotArea>
    <c:legend>
      <c:legendPos val="r"/>
      <c:layout>
        <c:manualLayout>
          <c:xMode val="edge"/>
          <c:yMode val="edge"/>
          <c:x val="0.77878516685759858"/>
          <c:y val="2.3571993292734912E-2"/>
          <c:w val="0.22121483314240131"/>
          <c:h val="0.62859940626752064"/>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7595.79</c:v>
                </c:pt>
                <c:pt idx="1">
                  <c:v>25352.89</c:v>
                </c:pt>
              </c:numCache>
            </c:numRef>
          </c:val>
        </c:ser>
        <c:dLbls>
          <c:showLegendKey val="0"/>
          <c:showVal val="0"/>
          <c:showCatName val="0"/>
          <c:showSerName val="0"/>
          <c:showPercent val="0"/>
          <c:showBubbleSize val="0"/>
        </c:dLbls>
        <c:axId val="420118016"/>
        <c:axId val="420184064"/>
      </c:areaChart>
      <c:catAx>
        <c:axId val="420118016"/>
        <c:scaling>
          <c:orientation val="minMax"/>
        </c:scaling>
        <c:delete val="0"/>
        <c:axPos val="b"/>
        <c:numFmt formatCode="General" sourceLinked="1"/>
        <c:majorTickMark val="out"/>
        <c:minorTickMark val="none"/>
        <c:tickLblPos val="nextTo"/>
        <c:crossAx val="420184064"/>
        <c:crosses val="autoZero"/>
        <c:auto val="1"/>
        <c:lblAlgn val="ctr"/>
        <c:lblOffset val="100"/>
        <c:noMultiLvlLbl val="0"/>
      </c:catAx>
      <c:valAx>
        <c:axId val="420184064"/>
        <c:scaling>
          <c:orientation val="minMax"/>
        </c:scaling>
        <c:delete val="1"/>
        <c:axPos val="l"/>
        <c:numFmt formatCode="#,##0.00" sourceLinked="1"/>
        <c:majorTickMark val="out"/>
        <c:minorTickMark val="none"/>
        <c:tickLblPos val="nextTo"/>
        <c:crossAx val="420118016"/>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manualLayout>
          <c:layoutTarget val="inner"/>
          <c:xMode val="edge"/>
          <c:yMode val="edge"/>
          <c:x val="3.5838068368875625E-2"/>
          <c:y val="0.22645054080484703"/>
          <c:w val="0.91239583287608184"/>
          <c:h val="0.64264049529047584"/>
        </c:manualLayout>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dLbl>
              <c:idx val="1"/>
              <c:tx>
                <c:rich>
                  <a:bodyPr/>
                  <a:lstStyle/>
                  <a:p>
                    <a:r>
                      <a:rPr lang="en-US" smtClean="0"/>
                      <a:t>1</a:t>
                    </a:r>
                    <a:r>
                      <a:rPr lang="ru-RU" smtClean="0"/>
                      <a:t>2</a:t>
                    </a:r>
                    <a:endParaRPr lang="en-US"/>
                  </a:p>
                </c:rich>
              </c:tx>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Лист1!$B$2:$B$3</c:f>
              <c:numCache>
                <c:formatCode>General</c:formatCode>
                <c:ptCount val="2"/>
                <c:pt idx="0">
                  <c:v>12</c:v>
                </c:pt>
                <c:pt idx="1">
                  <c:v>35</c:v>
                </c:pt>
              </c:numCache>
            </c:numRef>
          </c:val>
        </c:ser>
        <c:dLbls>
          <c:showLegendKey val="0"/>
          <c:showVal val="0"/>
          <c:showCatName val="0"/>
          <c:showSerName val="0"/>
          <c:showPercent val="0"/>
          <c:showBubbleSize val="0"/>
        </c:dLbls>
        <c:gapWidth val="150"/>
        <c:axId val="345836032"/>
        <c:axId val="420185792"/>
      </c:barChart>
      <c:catAx>
        <c:axId val="3458360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420185792"/>
        <c:crosses val="autoZero"/>
        <c:auto val="1"/>
        <c:lblAlgn val="ctr"/>
        <c:lblOffset val="100"/>
        <c:noMultiLvlLbl val="0"/>
      </c:catAx>
      <c:valAx>
        <c:axId val="420185792"/>
        <c:scaling>
          <c:orientation val="minMax"/>
        </c:scaling>
        <c:delete val="1"/>
        <c:axPos val="l"/>
        <c:numFmt formatCode="General" sourceLinked="1"/>
        <c:majorTickMark val="out"/>
        <c:minorTickMark val="none"/>
        <c:tickLblPos val="nextTo"/>
        <c:crossAx val="3458360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manualLayout>
          <c:layoutTarget val="inner"/>
          <c:xMode val="edge"/>
          <c:yMode val="edge"/>
          <c:x val="1.5800707944102817E-2"/>
          <c:y val="4.0317302789537331E-2"/>
          <c:w val="0.66922501655850852"/>
          <c:h val="0.87461343252382884"/>
        </c:manualLayout>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Лист1!$B$2:$B$6</c:f>
              <c:numCache>
                <c:formatCode>General</c:formatCode>
                <c:ptCount val="5"/>
                <c:pt idx="0">
                  <c:v>15</c:v>
                </c:pt>
                <c:pt idx="1">
                  <c:v>15</c:v>
                </c:pt>
                <c:pt idx="2">
                  <c:v>15</c:v>
                </c:pt>
                <c:pt idx="3">
                  <c:v>15</c:v>
                </c:pt>
                <c:pt idx="4">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Лист1!$C$2:$C$6</c:f>
              <c:numCache>
                <c:formatCode>General</c:formatCode>
                <c:ptCount val="5"/>
                <c:pt idx="0">
                  <c:v>5</c:v>
                </c:pt>
                <c:pt idx="1">
                  <c:v>5</c:v>
                </c:pt>
                <c:pt idx="2">
                  <c:v>5</c:v>
                </c:pt>
                <c:pt idx="3">
                  <c:v>5</c:v>
                </c:pt>
                <c:pt idx="4">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Лист1!$D$2:$D$6</c:f>
              <c:numCache>
                <c:formatCode>#,##0.0</c:formatCode>
                <c:ptCount val="5"/>
                <c:pt idx="0" formatCode="General">
                  <c:v>12.9</c:v>
                </c:pt>
                <c:pt idx="1">
                  <c:v>12</c:v>
                </c:pt>
                <c:pt idx="2" formatCode="General">
                  <c:v>15.7</c:v>
                </c:pt>
                <c:pt idx="3" formatCode="General">
                  <c:v>18</c:v>
                </c:pt>
                <c:pt idx="4" formatCode="General">
                  <c:v>18.399999999999999</c:v>
                </c:pt>
              </c:numCache>
            </c:numRef>
          </c:val>
        </c:ser>
        <c:dLbls>
          <c:showLegendKey val="0"/>
          <c:showVal val="0"/>
          <c:showCatName val="0"/>
          <c:showSerName val="0"/>
          <c:showPercent val="0"/>
          <c:showBubbleSize val="0"/>
        </c:dLbls>
        <c:gapWidth val="150"/>
        <c:shape val="cylinder"/>
        <c:axId val="302728704"/>
        <c:axId val="221291648"/>
        <c:axId val="0"/>
      </c:bar3DChart>
      <c:catAx>
        <c:axId val="302728704"/>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21291648"/>
        <c:crosses val="autoZero"/>
        <c:auto val="1"/>
        <c:lblAlgn val="ctr"/>
        <c:lblOffset val="100"/>
        <c:noMultiLvlLbl val="0"/>
      </c:catAx>
      <c:valAx>
        <c:axId val="221291648"/>
        <c:scaling>
          <c:orientation val="minMax"/>
        </c:scaling>
        <c:delete val="1"/>
        <c:axPos val="l"/>
        <c:numFmt formatCode="General" sourceLinked="1"/>
        <c:majorTickMark val="out"/>
        <c:minorTickMark val="none"/>
        <c:tickLblPos val="nextTo"/>
        <c:crossAx val="302728704"/>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2022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9.6070344035847868E-2"/>
                  <c:y val="-5.4608046320827282E-2"/>
                </c:manualLayout>
              </c:layou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- 9,2%</c:v>
                </c:pt>
                <c:pt idx="1">
                  <c:v>Субсидии -22,7%</c:v>
                </c:pt>
                <c:pt idx="2">
                  <c:v>Субвенции - 64,5%</c:v>
                </c:pt>
                <c:pt idx="3">
                  <c:v>Иные МБТ - 3,6%</c:v>
                </c:pt>
              </c:strCache>
            </c:strRef>
          </c:cat>
          <c:val>
            <c:numRef>
              <c:f>Лист1!$B$2:$B$5</c:f>
              <c:numCache>
                <c:formatCode>#,##0.0</c:formatCode>
                <c:ptCount val="4"/>
                <c:pt idx="0">
                  <c:v>32691.4</c:v>
                </c:pt>
                <c:pt idx="1">
                  <c:v>80986.3</c:v>
                </c:pt>
                <c:pt idx="2">
                  <c:v>229783.8</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2023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- 0,03%</c:v>
                </c:pt>
                <c:pt idx="1">
                  <c:v>Субсидии - 25,4 %</c:v>
                </c:pt>
                <c:pt idx="2">
                  <c:v>Субвенции - 72,5%</c:v>
                </c:pt>
                <c:pt idx="3">
                  <c:v>Иные МБТ -4,0%</c:v>
                </c:pt>
              </c:strCache>
            </c:strRef>
          </c:cat>
          <c:val>
            <c:numRef>
              <c:f>Лист1!$B$2:$B$5</c:f>
              <c:numCache>
                <c:formatCode>General</c:formatCode>
                <c:ptCount val="4"/>
                <c:pt idx="0">
                  <c:v>79.7</c:v>
                </c:pt>
                <c:pt idx="1">
                  <c:v>80949.2</c:v>
                </c:pt>
                <c:pt idx="2">
                  <c:v>231533.6</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2024 </a:t>
            </a:r>
            <a:r>
              <a:rPr lang="ru-RU" dirty="0"/>
              <a:t>год</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- 25,9%</c:v>
                </c:pt>
                <c:pt idx="2">
                  <c:v>Субвенции - 74,0%</c:v>
                </c:pt>
              </c:strCache>
            </c:strRef>
          </c:cat>
          <c:val>
            <c:numRef>
              <c:f>Лист1!$B$2:$B$4</c:f>
              <c:numCache>
                <c:formatCode>General</c:formatCode>
                <c:ptCount val="3"/>
                <c:pt idx="0">
                  <c:v>179.8</c:v>
                </c:pt>
                <c:pt idx="1">
                  <c:v>81018.8</c:v>
                </c:pt>
                <c:pt idx="2">
                  <c:v>231594.1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1.4224449971508542E-3"/>
                  <c:y val="0.52155742416923312"/>
                </c:manualLayout>
              </c:layout>
              <c:dLblPos val="outEnd"/>
              <c:showLegendKey val="0"/>
              <c:showVal val="1"/>
              <c:showCatName val="0"/>
              <c:showSerName val="0"/>
              <c:showPercent val="0"/>
              <c:showBubbleSize val="0"/>
            </c:dLbl>
            <c:dLbl>
              <c:idx val="2"/>
              <c:layout>
                <c:manualLayout>
                  <c:x val="-5.6893320097050146E-3"/>
                  <c:y val="0.4689876371314472"/>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Лист1!$B$2:$B$6</c:f>
              <c:numCache>
                <c:formatCode>#,##0.00</c:formatCode>
                <c:ptCount val="5"/>
                <c:pt idx="0">
                  <c:v>833360408.14999998</c:v>
                </c:pt>
                <c:pt idx="1">
                  <c:v>676907353.36000001</c:v>
                </c:pt>
                <c:pt idx="2">
                  <c:v>613538774.15999997</c:v>
                </c:pt>
                <c:pt idx="3">
                  <c:v>598446908.50999999</c:v>
                </c:pt>
                <c:pt idx="4">
                  <c:v>593279783.38999999</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4.2669990072787614E-3"/>
                  <c:y val="0.53877112299699015"/>
                </c:manualLayout>
              </c:layout>
              <c:dLblPos val="outEnd"/>
              <c:showLegendKey val="0"/>
              <c:showVal val="1"/>
              <c:showCatName val="0"/>
              <c:showSerName val="0"/>
              <c:showPercent val="0"/>
              <c:showBubbleSize val="0"/>
            </c:dLbl>
            <c:dLbl>
              <c:idx val="2"/>
              <c:layout>
                <c:manualLayout>
                  <c:x val="-1.1199472460049242E-7"/>
                  <c:y val="0.46908353898041305"/>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Лист1!$C$2:$C$6</c:f>
              <c:numCache>
                <c:formatCode>#,##0.00</c:formatCode>
                <c:ptCount val="5"/>
                <c:pt idx="0">
                  <c:v>848233483.37</c:v>
                </c:pt>
                <c:pt idx="1">
                  <c:v>687381772.36000001</c:v>
                </c:pt>
                <c:pt idx="2">
                  <c:v>613588774.15999997</c:v>
                </c:pt>
                <c:pt idx="3">
                  <c:v>598496908.50999999</c:v>
                </c:pt>
                <c:pt idx="4">
                  <c:v>593329783.38999999</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537E-3"/>
                  <c:y val="0.20125754373233609"/>
                </c:manualLayout>
              </c:layout>
              <c:dLblPos val="outEnd"/>
              <c:showLegendKey val="0"/>
              <c:showVal val="1"/>
              <c:showCatName val="0"/>
              <c:showSerName val="0"/>
              <c:showPercent val="0"/>
              <c:showBubbleSize val="0"/>
            </c:dLbl>
            <c:dLbl>
              <c:idx val="1"/>
              <c:layout>
                <c:manualLayout>
                  <c:x val="-1.0327033555411406E-3"/>
                  <c:y val="0.18259739365550526"/>
                </c:manualLayout>
              </c:layout>
              <c:dLblPos val="outEnd"/>
              <c:showLegendKey val="0"/>
              <c:showVal val="1"/>
              <c:showCatName val="0"/>
              <c:showSerName val="0"/>
              <c:showPercent val="0"/>
              <c:showBubbleSize val="0"/>
            </c:dLbl>
            <c:dLbl>
              <c:idx val="2"/>
              <c:layout>
                <c:manualLayout>
                  <c:x val="-2.3182907992301931E-3"/>
                  <c:y val="0.25704400446776932"/>
                </c:manualLayout>
              </c:layout>
              <c:dLblPos val="outEnd"/>
              <c:showLegendKey val="0"/>
              <c:showVal val="1"/>
              <c:showCatName val="0"/>
              <c:showSerName val="0"/>
              <c:showPercent val="0"/>
              <c:showBubbleSize val="0"/>
            </c:dLbl>
            <c:dLbl>
              <c:idx val="3"/>
              <c:layout>
                <c:manualLayout>
                  <c:x val="-5.9424400873021276E-3"/>
                  <c:y val="0.23926691643041836"/>
                </c:manualLayout>
              </c:layout>
              <c:dLblPos val="outEnd"/>
              <c:showLegendKey val="0"/>
              <c:showVal val="1"/>
              <c:showCatName val="0"/>
              <c:showSerName val="0"/>
              <c:showPercent val="0"/>
              <c:showBubbleSize val="0"/>
            </c:dLbl>
            <c:dLbl>
              <c:idx val="4"/>
              <c:layout>
                <c:manualLayout>
                  <c:x val="-1.4224449971508542E-3"/>
                  <c:y val="0.2191368177853940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(план)</c:v>
                </c:pt>
                <c:pt idx="2">
                  <c:v>2022 год (план)</c:v>
                </c:pt>
                <c:pt idx="3">
                  <c:v>2023 год (план)</c:v>
                </c:pt>
                <c:pt idx="4">
                  <c:v>2024 год (план)</c:v>
                </c:pt>
              </c:strCache>
            </c:strRef>
          </c:cat>
          <c:val>
            <c:numRef>
              <c:f>Лист1!$D$2:$D$6</c:f>
              <c:numCache>
                <c:formatCode>#,##0.00</c:formatCode>
                <c:ptCount val="5"/>
                <c:pt idx="0">
                  <c:v>-14873075.220000029</c:v>
                </c:pt>
                <c:pt idx="1">
                  <c:v>-10474419</c:v>
                </c:pt>
                <c:pt idx="2">
                  <c:v>-50000</c:v>
                </c:pt>
                <c:pt idx="3">
                  <c:v>-50000</c:v>
                </c:pt>
                <c:pt idx="4">
                  <c:v>-50000</c:v>
                </c:pt>
              </c:numCache>
            </c:numRef>
          </c:val>
        </c:ser>
        <c:dLbls>
          <c:showLegendKey val="0"/>
          <c:showVal val="0"/>
          <c:showCatName val="0"/>
          <c:showSerName val="0"/>
          <c:showPercent val="0"/>
          <c:showBubbleSize val="0"/>
        </c:dLbls>
        <c:gapWidth val="150"/>
        <c:axId val="371600896"/>
        <c:axId val="303030848"/>
      </c:barChart>
      <c:catAx>
        <c:axId val="37160089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3030848"/>
        <c:crosses val="autoZero"/>
        <c:auto val="1"/>
        <c:lblAlgn val="ctr"/>
        <c:lblOffset val="100"/>
        <c:noMultiLvlLbl val="0"/>
      </c:catAx>
      <c:valAx>
        <c:axId val="303030848"/>
        <c:scaling>
          <c:orientation val="minMax"/>
        </c:scaling>
        <c:delete val="1"/>
        <c:axPos val="l"/>
        <c:majorGridlines>
          <c:spPr>
            <a:ln>
              <a:noFill/>
            </a:ln>
          </c:spPr>
        </c:majorGridlines>
        <c:numFmt formatCode="#,##0.00" sourceLinked="1"/>
        <c:majorTickMark val="out"/>
        <c:minorTickMark val="none"/>
        <c:tickLblPos val="nextTo"/>
        <c:crossAx val="37160089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79A93A2F-F909-44DA-AE2B-361C7A39B27C}" type="pres">
      <dgm:prSet presAssocID="{6690FC56-A2CF-4CC4-A075-C0AAB21DA92B}" presName="circle1" presStyleLbl="node1" presStyleIdx="0" presStyleCnt="2"/>
      <dgm:spPr/>
    </dgm:pt>
    <dgm:pt modelId="{BB6540B4-3683-4F3A-B88B-F298544663AB}" type="pres">
      <dgm:prSet presAssocID="{6690FC56-A2CF-4CC4-A075-C0AAB21DA92B}" presName="space" presStyleCnt="0"/>
      <dgm:spPr/>
    </dgm:pt>
    <dgm:pt modelId="{AFFC8B98-4DE7-4DE8-A3BC-6BABBFEAB84E}" type="pres">
      <dgm:prSet presAssocID="{6690FC56-A2CF-4CC4-A075-C0AAB21DA92B}" presName="rect1" presStyleLbl="alignAcc1" presStyleIdx="0" presStyleCnt="2"/>
      <dgm:spPr/>
      <dgm:t>
        <a:bodyPr/>
        <a:lstStyle/>
        <a:p>
          <a:endParaRPr lang="ru-RU"/>
        </a:p>
      </dgm:t>
    </dgm:pt>
    <dgm:pt modelId="{94BDBCDA-8FBA-478D-B941-430E2D9376E6}" type="pres">
      <dgm:prSet presAssocID="{768E0FD5-DC35-4AF9-96A2-4698C57DA73E}" presName="vertSpace2" presStyleLbl="node1" presStyleIdx="0" presStyleCnt="2"/>
      <dgm:spPr/>
    </dgm:pt>
    <dgm:pt modelId="{6C1FE396-E52E-4FE1-B819-CEAD5422CECE}" type="pres">
      <dgm:prSet presAssocID="{768E0FD5-DC35-4AF9-96A2-4698C57DA73E}" presName="circle2" presStyleLbl="node1" presStyleIdx="1" presStyleCnt="2"/>
      <dgm:spPr/>
    </dgm:pt>
    <dgm:pt modelId="{38261E43-9A35-49E7-99F4-1EDF33513048}" type="pres">
      <dgm:prSet presAssocID="{768E0FD5-DC35-4AF9-96A2-4698C57DA73E}" presName="rect2" presStyleLbl="alignAcc1" presStyleIdx="1" presStyleCnt="2"/>
      <dgm:spPr/>
      <dgm:t>
        <a:bodyPr/>
        <a:lstStyle/>
        <a:p>
          <a:endParaRPr lang="ru-RU"/>
        </a:p>
      </dgm:t>
    </dgm:pt>
    <dgm:pt modelId="{35A4D240-0B57-4446-8D30-B7EA1F7BD2CD}" type="pres">
      <dgm:prSet presAssocID="{6690FC56-A2CF-4CC4-A075-C0AAB21DA92B}" presName="rect1ParTxNoCh" presStyleLbl="alignAcc1" presStyleIdx="1" presStyleCnt="2">
        <dgm:presLayoutVars>
          <dgm:chMax val="1"/>
          <dgm:bulletEnabled val="1"/>
        </dgm:presLayoutVars>
      </dgm:prSet>
      <dgm:spPr/>
      <dgm:t>
        <a:bodyPr/>
        <a:lstStyle/>
        <a:p>
          <a:endParaRPr lang="ru-RU"/>
        </a:p>
      </dgm:t>
    </dgm:pt>
    <dgm:pt modelId="{ADADF161-E23C-4D85-8413-6D805694E44A}" type="pres">
      <dgm:prSet presAssocID="{768E0FD5-DC35-4AF9-96A2-4698C57DA73E}" presName="rect2ParTxNoCh" presStyleLbl="alignAcc1" presStyleIdx="1" presStyleCnt="2">
        <dgm:presLayoutVars>
          <dgm:chMax val="1"/>
          <dgm:bulletEnabled val="1"/>
        </dgm:presLayoutVars>
      </dgm:prSet>
      <dgm:spPr/>
      <dgm:t>
        <a:bodyPr/>
        <a:lstStyle/>
        <a:p>
          <a:endParaRPr lang="ru-RU"/>
        </a:p>
      </dgm:t>
    </dgm:pt>
  </dgm:ptLst>
  <dgm:cxnLst>
    <dgm:cxn modelId="{37A0F349-00B7-4442-A3CD-BBC0F3C760CF}" type="presOf" srcId="{768E0FD5-DC35-4AF9-96A2-4698C57DA73E}" destId="{ADADF161-E23C-4D85-8413-6D805694E44A}" srcOrd="1" destOrd="0" presId="urn:microsoft.com/office/officeart/2005/8/layout/target3"/>
    <dgm:cxn modelId="{B0E19C37-B821-4803-8D01-B6ADE03667FB}" type="presOf" srcId="{6690FC56-A2CF-4CC4-A075-C0AAB21DA92B}" destId="{AFFC8B98-4DE7-4DE8-A3BC-6BABBFEAB84E}" srcOrd="0" destOrd="0" presId="urn:microsoft.com/office/officeart/2005/8/layout/target3"/>
    <dgm:cxn modelId="{587DB1B6-594E-4D01-AFCA-0F7F07305C23}" srcId="{443ED8DC-E53E-48A9-8E8A-7EDB25AF3B97}" destId="{6690FC56-A2CF-4CC4-A075-C0AAB21DA92B}" srcOrd="0" destOrd="0" parTransId="{ED81B883-39F6-4BB7-B55E-8013335EF671}" sibTransId="{E324D6BB-C664-42E7-8622-B27B5AD68650}"/>
    <dgm:cxn modelId="{B7666549-89AC-43EE-8876-5A978C81D308}" type="presOf" srcId="{768E0FD5-DC35-4AF9-96A2-4698C57DA73E}" destId="{38261E43-9A35-49E7-99F4-1EDF33513048}" srcOrd="0" destOrd="0" presId="urn:microsoft.com/office/officeart/2005/8/layout/target3"/>
    <dgm:cxn modelId="{2F1367E8-2E9A-4426-AEF7-D7136019D9C8}" type="presOf" srcId="{6690FC56-A2CF-4CC4-A075-C0AAB21DA92B}" destId="{35A4D240-0B57-4446-8D30-B7EA1F7BD2CD}" srcOrd="1" destOrd="0" presId="urn:microsoft.com/office/officeart/2005/8/layout/target3"/>
    <dgm:cxn modelId="{65B0ECDC-7851-4EF2-8803-08DEF93AF907}" srcId="{443ED8DC-E53E-48A9-8E8A-7EDB25AF3B97}" destId="{768E0FD5-DC35-4AF9-96A2-4698C57DA73E}" srcOrd="1" destOrd="0" parTransId="{22FD0CEF-3851-4D90-95EA-199CB5E6AAC5}" sibTransId="{C5BC86F2-FB42-456E-9C1B-AD9D0AA20CA3}"/>
    <dgm:cxn modelId="{3C228E18-16F5-4809-9E57-83E128C55562}" type="presOf" srcId="{443ED8DC-E53E-48A9-8E8A-7EDB25AF3B97}" destId="{844517A1-0D42-4B53-AA3C-C5CCE35C7C50}" srcOrd="0" destOrd="0" presId="urn:microsoft.com/office/officeart/2005/8/layout/target3"/>
    <dgm:cxn modelId="{3762FA05-169C-40D7-9424-2660682FBD0B}" type="presParOf" srcId="{844517A1-0D42-4B53-AA3C-C5CCE35C7C50}" destId="{79A93A2F-F909-44DA-AE2B-361C7A39B27C}" srcOrd="0" destOrd="0" presId="urn:microsoft.com/office/officeart/2005/8/layout/target3"/>
    <dgm:cxn modelId="{2B9F25A1-D941-4BB8-889D-5E6D48B300EA}" type="presParOf" srcId="{844517A1-0D42-4B53-AA3C-C5CCE35C7C50}" destId="{BB6540B4-3683-4F3A-B88B-F298544663AB}" srcOrd="1" destOrd="0" presId="urn:microsoft.com/office/officeart/2005/8/layout/target3"/>
    <dgm:cxn modelId="{37B31CD5-7BDA-4F4B-BA4F-67AA42D437EB}" type="presParOf" srcId="{844517A1-0D42-4B53-AA3C-C5CCE35C7C50}" destId="{AFFC8B98-4DE7-4DE8-A3BC-6BABBFEAB84E}" srcOrd="2" destOrd="0" presId="urn:microsoft.com/office/officeart/2005/8/layout/target3"/>
    <dgm:cxn modelId="{59B645A0-B17B-4BBA-BA6E-783616B47D3A}" type="presParOf" srcId="{844517A1-0D42-4B53-AA3C-C5CCE35C7C50}" destId="{94BDBCDA-8FBA-478D-B941-430E2D9376E6}" srcOrd="3" destOrd="0" presId="urn:microsoft.com/office/officeart/2005/8/layout/target3"/>
    <dgm:cxn modelId="{5DF8B421-6030-4DEC-892C-059D16E22740}" type="presParOf" srcId="{844517A1-0D42-4B53-AA3C-C5CCE35C7C50}" destId="{6C1FE396-E52E-4FE1-B819-CEAD5422CECE}" srcOrd="4" destOrd="0" presId="urn:microsoft.com/office/officeart/2005/8/layout/target3"/>
    <dgm:cxn modelId="{8D2E3319-04C5-4DAF-B5ED-C7255E4EB8E1}" type="presParOf" srcId="{844517A1-0D42-4B53-AA3C-C5CCE35C7C50}" destId="{38261E43-9A35-49E7-99F4-1EDF33513048}" srcOrd="5" destOrd="0" presId="urn:microsoft.com/office/officeart/2005/8/layout/target3"/>
    <dgm:cxn modelId="{74938C72-8FE0-410C-A42E-AE2392B7FECA}" type="presParOf" srcId="{844517A1-0D42-4B53-AA3C-C5CCE35C7C50}" destId="{35A4D240-0B57-4446-8D30-B7EA1F7BD2CD}" srcOrd="6" destOrd="0" presId="urn:microsoft.com/office/officeart/2005/8/layout/target3"/>
    <dgm:cxn modelId="{630CAAA0-C708-4DA7-AB7F-6F455C22A848}" type="presParOf" srcId="{844517A1-0D42-4B53-AA3C-C5CCE35C7C50}" destId="{ADADF161-E23C-4D85-8413-6D805694E44A}" srcOrd="7"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0.2999</cdr:x>
      <cdr:y>0.10224</cdr:y>
    </cdr:from>
    <cdr:to>
      <cdr:x>0.39967</cdr:x>
      <cdr:y>0.25108</cdr:y>
    </cdr:to>
    <cdr:sp macro="" textlink="">
      <cdr:nvSpPr>
        <cdr:cNvPr id="4" name="TextBox 3"/>
        <cdr:cNvSpPr txBox="1"/>
      </cdr:nvSpPr>
      <cdr:spPr>
        <a:xfrm xmlns:a="http://schemas.openxmlformats.org/drawingml/2006/main" rot="951250">
          <a:off x="2748495" y="228217"/>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- 58 129,67</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0.29685</cdr:x>
      <cdr:y>0.16129</cdr:y>
    </cdr:from>
    <cdr:to>
      <cdr:x>0.39114</cdr:x>
      <cdr:y>0.25806</cdr:y>
    </cdr:to>
    <cdr:cxnSp macro="">
      <cdr:nvCxnSpPr>
        <cdr:cNvPr id="5" name="Прямая со стрелкой 4"/>
        <cdr:cNvCxnSpPr/>
      </cdr:nvCxnSpPr>
      <cdr:spPr>
        <a:xfrm xmlns:a="http://schemas.openxmlformats.org/drawingml/2006/main">
          <a:off x="2720504" y="360040"/>
          <a:ext cx="864141" cy="21601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0.26567</cdr:y>
    </cdr:from>
    <cdr:to>
      <cdr:x>0.54827</cdr:x>
      <cdr:y>0.32677</cdr:y>
    </cdr:to>
    <cdr:cxnSp macro="">
      <cdr:nvCxnSpPr>
        <cdr:cNvPr id="10" name="Прямая со стрелкой 9"/>
        <cdr:cNvCxnSpPr/>
      </cdr:nvCxnSpPr>
      <cdr:spPr>
        <a:xfrm xmlns:a="http://schemas.openxmlformats.org/drawingml/2006/main">
          <a:off x="4160641" y="593038"/>
          <a:ext cx="864141" cy="13639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0.12669</cdr:x>
      <cdr:y>0</cdr:y>
    </cdr:from>
    <cdr:to>
      <cdr:x>0.2434</cdr:x>
      <cdr:y>0.14884</cdr:y>
    </cdr:to>
    <cdr:sp macro="" textlink="">
      <cdr:nvSpPr>
        <cdr:cNvPr id="12" name="TextBox 1"/>
        <cdr:cNvSpPr txBox="1"/>
      </cdr:nvSpPr>
      <cdr:spPr>
        <a:xfrm xmlns:a="http://schemas.openxmlformats.org/drawingml/2006/main" rot="889743">
          <a:off x="1161032" y="-541072"/>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- 161 691,97</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0.15976</cdr:y>
    </cdr:from>
    <cdr:to>
      <cdr:x>0.55102</cdr:x>
      <cdr:y>0.3086</cdr:y>
    </cdr:to>
    <cdr:sp macro="" textlink="">
      <cdr:nvSpPr>
        <cdr:cNvPr id="16" name="TextBox 1"/>
        <cdr:cNvSpPr txBox="1"/>
      </cdr:nvSpPr>
      <cdr:spPr>
        <a:xfrm xmlns:a="http://schemas.openxmlformats.org/drawingml/2006/main" rot="573949">
          <a:off x="4135483" y="356634"/>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- 15 091,86</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0.63677</cdr:x>
      <cdr:y>0.13946</cdr:y>
    </cdr:from>
    <cdr:to>
      <cdr:x>0.73654</cdr:x>
      <cdr:y>0.28831</cdr:y>
    </cdr:to>
    <cdr:sp macro="" textlink="">
      <cdr:nvSpPr>
        <cdr:cNvPr id="17" name="TextBox 1"/>
        <cdr:cNvSpPr txBox="1"/>
      </cdr:nvSpPr>
      <cdr:spPr>
        <a:xfrm xmlns:a="http://schemas.openxmlformats.org/drawingml/2006/main" rot="489899">
          <a:off x="5835809" y="311304"/>
          <a:ext cx="914363"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- 5 167,13</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0.09677</cdr:y>
    </cdr:from>
    <cdr:to>
      <cdr:x>0.22614</cdr:x>
      <cdr:y>0.19678</cdr:y>
    </cdr:to>
    <cdr:cxnSp macro="">
      <cdr:nvCxnSpPr>
        <cdr:cNvPr id="8" name="Прямая со стрелкой 7"/>
        <cdr:cNvCxnSpPr/>
      </cdr:nvCxnSpPr>
      <cdr:spPr>
        <a:xfrm xmlns:a="http://schemas.openxmlformats.org/drawingml/2006/main">
          <a:off x="1280344" y="216024"/>
          <a:ext cx="792137" cy="223239"/>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0.18618</cdr:x>
      <cdr:y>0.25351</cdr:y>
    </cdr:from>
    <cdr:to>
      <cdr:x>0.32319</cdr:x>
      <cdr:y>0.64676</cdr:y>
    </cdr:to>
    <cdr:sp macro="" textlink="">
      <cdr:nvSpPr>
        <cdr:cNvPr id="3" name="TextBox 2"/>
        <cdr:cNvSpPr txBox="1"/>
      </cdr:nvSpPr>
      <cdr:spPr>
        <a:xfrm xmlns:a="http://schemas.openxmlformats.org/drawingml/2006/main">
          <a:off x="1944216" y="1889512"/>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0.34686</cdr:x>
      <cdr:y>0.06995</cdr:y>
    </cdr:from>
    <cdr:to>
      <cdr:x>0.37926</cdr:x>
      <cdr:y>0.1086</cdr:y>
    </cdr:to>
    <cdr:sp macro="" textlink="">
      <cdr:nvSpPr>
        <cdr:cNvPr id="4" name="TextBox 3"/>
        <cdr:cNvSpPr txBox="1"/>
      </cdr:nvSpPr>
      <cdr:spPr>
        <a:xfrm xmlns:a="http://schemas.openxmlformats.org/drawingml/2006/main">
          <a:off x="3622101" y="521360"/>
          <a:ext cx="338339" cy="288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2021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2022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760012">
          <a:off x="2714313" y="199502"/>
          <a:ext cx="914363"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- 68 554,09</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0.30073</cdr:x>
      <cdr:y>0.1875</cdr:y>
    </cdr:from>
    <cdr:to>
      <cdr:x>0.40287</cdr:x>
      <cdr:y>0.28125</cdr:y>
    </cdr:to>
    <cdr:cxnSp macro="">
      <cdr:nvCxnSpPr>
        <cdr:cNvPr id="5" name="Прямая со стрелкой 4"/>
        <cdr:cNvCxnSpPr/>
      </cdr:nvCxnSpPr>
      <cdr:spPr>
        <a:xfrm xmlns:a="http://schemas.openxmlformats.org/drawingml/2006/main">
          <a:off x="2756104" y="432048"/>
          <a:ext cx="936084"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0.45787</cdr:x>
      <cdr:y>0.25</cdr:y>
    </cdr:from>
    <cdr:to>
      <cdr:x>0.5443</cdr:x>
      <cdr:y>0.34375</cdr:y>
    </cdr:to>
    <cdr:cxnSp macro="">
      <cdr:nvCxnSpPr>
        <cdr:cNvPr id="10" name="Прямая со стрелкой 9"/>
        <cdr:cNvCxnSpPr/>
      </cdr:nvCxnSpPr>
      <cdr:spPr>
        <a:xfrm xmlns:a="http://schemas.openxmlformats.org/drawingml/2006/main">
          <a:off x="4196264" y="576064"/>
          <a:ext cx="792101"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0.12213</cdr:x>
      <cdr:y>0.06459</cdr:y>
    </cdr:from>
    <cdr:to>
      <cdr:x>0.23884</cdr:x>
      <cdr:y>0.21343</cdr:y>
    </cdr:to>
    <cdr:sp macro="" textlink="">
      <cdr:nvSpPr>
        <cdr:cNvPr id="12" name="TextBox 1"/>
        <cdr:cNvSpPr txBox="1"/>
      </cdr:nvSpPr>
      <cdr:spPr>
        <a:xfrm xmlns:a="http://schemas.openxmlformats.org/drawingml/2006/main" rot="507675">
          <a:off x="1119331" y="148834"/>
          <a:ext cx="1069613"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- 166 090,62</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0.46742</cdr:x>
      <cdr:y>0.14549</cdr:y>
    </cdr:from>
    <cdr:to>
      <cdr:x>0.5672</cdr:x>
      <cdr:y>0.29433</cdr:y>
    </cdr:to>
    <cdr:sp macro="" textlink="">
      <cdr:nvSpPr>
        <cdr:cNvPr id="16" name="TextBox 1"/>
        <cdr:cNvSpPr txBox="1"/>
      </cdr:nvSpPr>
      <cdr:spPr>
        <a:xfrm xmlns:a="http://schemas.openxmlformats.org/drawingml/2006/main" rot="845165">
          <a:off x="4283790" y="335235"/>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- 15 091,86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0.63585</cdr:x>
      <cdr:y>0.16639</cdr:y>
    </cdr:from>
    <cdr:to>
      <cdr:x>0.73562</cdr:x>
      <cdr:y>0.31524</cdr:y>
    </cdr:to>
    <cdr:sp macro="" textlink="">
      <cdr:nvSpPr>
        <cdr:cNvPr id="17" name="TextBox 1"/>
        <cdr:cNvSpPr txBox="1"/>
      </cdr:nvSpPr>
      <cdr:spPr>
        <a:xfrm xmlns:a="http://schemas.openxmlformats.org/drawingml/2006/main" rot="753999">
          <a:off x="5827337" y="383395"/>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- 5 167,13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0.12002</cdr:x>
      <cdr:y>0.125</cdr:y>
    </cdr:from>
    <cdr:to>
      <cdr:x>0.22944</cdr:x>
      <cdr:y>0.21875</cdr:y>
    </cdr:to>
    <cdr:cxnSp macro="">
      <cdr:nvCxnSpPr>
        <cdr:cNvPr id="8" name="Прямая со стрелкой 7"/>
        <cdr:cNvCxnSpPr/>
      </cdr:nvCxnSpPr>
      <cdr:spPr>
        <a:xfrm xmlns:a="http://schemas.openxmlformats.org/drawingml/2006/main">
          <a:off x="1099920" y="288032"/>
          <a:ext cx="1002832"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0.63073</cdr:x>
      <cdr:y>0.28125</cdr:y>
    </cdr:from>
    <cdr:to>
      <cdr:x>0.71716</cdr:x>
      <cdr:y>0.34375</cdr:y>
    </cdr:to>
    <cdr:cxnSp macro="">
      <cdr:nvCxnSpPr>
        <cdr:cNvPr id="11" name="Прямая со стрелкой 10"/>
        <cdr:cNvCxnSpPr/>
      </cdr:nvCxnSpPr>
      <cdr:spPr>
        <a:xfrm xmlns:a="http://schemas.openxmlformats.org/drawingml/2006/main">
          <a:off x="5780440" y="648072"/>
          <a:ext cx="792088"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0.33268</cdr:x>
      <cdr:y>0.5301</cdr:y>
    </cdr:from>
    <cdr:to>
      <cdr:x>0.43245</cdr:x>
      <cdr:y>0.67894</cdr:y>
    </cdr:to>
    <cdr:sp macro="" textlink="">
      <cdr:nvSpPr>
        <cdr:cNvPr id="4" name="TextBox 3"/>
        <cdr:cNvSpPr txBox="1"/>
      </cdr:nvSpPr>
      <cdr:spPr>
        <a:xfrm xmlns:a="http://schemas.openxmlformats.org/drawingml/2006/main" rot="20875638">
          <a:off x="2970497" y="954294"/>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10 424,42</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0.33065</cdr:x>
      <cdr:y>0.44</cdr:y>
    </cdr:from>
    <cdr:to>
      <cdr:x>0.43549</cdr:x>
      <cdr:y>0.56</cdr:y>
    </cdr:to>
    <cdr:cxnSp macro="">
      <cdr:nvCxnSpPr>
        <cdr:cNvPr id="5" name="Прямая со стрелкой 4"/>
        <cdr:cNvCxnSpPr/>
      </cdr:nvCxnSpPr>
      <cdr:spPr>
        <a:xfrm xmlns:a="http://schemas.openxmlformats.org/drawingml/2006/main" flipV="1">
          <a:off x="2952328" y="792088"/>
          <a:ext cx="936118"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0.47581</cdr:x>
      <cdr:y>0.24</cdr:y>
    </cdr:from>
    <cdr:to>
      <cdr:x>0.56452</cdr:x>
      <cdr:y>0.24</cdr:y>
    </cdr:to>
    <cdr:cxnSp macro="">
      <cdr:nvCxnSpPr>
        <cdr:cNvPr id="10" name="Прямая со стрелкой 9"/>
        <cdr:cNvCxnSpPr/>
      </cdr:nvCxnSpPr>
      <cdr:spPr>
        <a:xfrm xmlns:a="http://schemas.openxmlformats.org/drawingml/2006/main">
          <a:off x="4248472" y="432048"/>
          <a:ext cx="792123"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0.12283</cdr:x>
      <cdr:y>0.67808</cdr:y>
    </cdr:from>
    <cdr:to>
      <cdr:x>0.23954</cdr:x>
      <cdr:y>0.82692</cdr:y>
    </cdr:to>
    <cdr:sp macro="" textlink="">
      <cdr:nvSpPr>
        <cdr:cNvPr id="12" name="TextBox 1"/>
        <cdr:cNvSpPr txBox="1"/>
      </cdr:nvSpPr>
      <cdr:spPr>
        <a:xfrm xmlns:a="http://schemas.openxmlformats.org/drawingml/2006/main" rot="20624234">
          <a:off x="1096789" y="1220677"/>
          <a:ext cx="1042103" cy="2679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+ 4 398,65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0.45161</cdr:x>
      <cdr:y>0.12</cdr:y>
    </cdr:from>
    <cdr:to>
      <cdr:x>0.56895</cdr:x>
      <cdr:y>0.27004</cdr:y>
    </cdr:to>
    <cdr:sp macro="" textlink="">
      <cdr:nvSpPr>
        <cdr:cNvPr id="16" name="TextBox 1"/>
        <cdr:cNvSpPr txBox="1"/>
      </cdr:nvSpPr>
      <cdr:spPr>
        <a:xfrm xmlns:a="http://schemas.openxmlformats.org/drawingml/2006/main">
          <a:off x="4032448" y="216024"/>
          <a:ext cx="1047728"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+ 0,00</a:t>
          </a:r>
        </a:p>
        <a:p xmlns:a="http://schemas.openxmlformats.org/drawingml/2006/main">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0.12903</cdr:x>
      <cdr:y>0.56</cdr:y>
    </cdr:from>
    <cdr:to>
      <cdr:x>0.25</cdr:x>
      <cdr:y>0.72</cdr:y>
    </cdr:to>
    <cdr:cxnSp macro="">
      <cdr:nvCxnSpPr>
        <cdr:cNvPr id="8" name="Прямая со стрелкой 7"/>
        <cdr:cNvCxnSpPr/>
      </cdr:nvCxnSpPr>
      <cdr:spPr>
        <a:xfrm xmlns:a="http://schemas.openxmlformats.org/drawingml/2006/main" flipV="1">
          <a:off x="1152128" y="1008112"/>
          <a:ext cx="1080100"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41,9 %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58,1</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45,6</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54,4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47,3</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52,7</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0.34907</cdr:x>
      <cdr:y>0.82263</cdr:y>
    </cdr:from>
    <cdr:to>
      <cdr:x>0.52717</cdr:x>
      <cdr:y>0.98751</cdr:y>
    </cdr:to>
    <cdr:sp macro="" textlink="">
      <cdr:nvSpPr>
        <cdr:cNvPr id="2" name="TextBox 1"/>
        <cdr:cNvSpPr txBox="1"/>
      </cdr:nvSpPr>
      <cdr:spPr>
        <a:xfrm xmlns:a="http://schemas.openxmlformats.org/drawingml/2006/main">
          <a:off x="3185556" y="2337748"/>
          <a:ext cx="1625198" cy="468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0.56212</cdr:x>
      <cdr:y>0.84797</cdr:y>
    </cdr:from>
    <cdr:to>
      <cdr:x>0.7144</cdr:x>
      <cdr:y>0.91637</cdr:y>
    </cdr:to>
    <cdr:sp macro="" textlink="">
      <cdr:nvSpPr>
        <cdr:cNvPr id="3" name="TextBox 1"/>
        <cdr:cNvSpPr txBox="1"/>
      </cdr:nvSpPr>
      <cdr:spPr>
        <a:xfrm xmlns:a="http://schemas.openxmlformats.org/drawingml/2006/main">
          <a:off x="5129772"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0.80174</cdr:x>
      <cdr:y>0.84797</cdr:y>
    </cdr:from>
    <cdr:to>
      <cdr:x>0.95402</cdr:x>
      <cdr:y>0.91637</cdr:y>
    </cdr:to>
    <cdr:sp macro="" textlink="">
      <cdr:nvSpPr>
        <cdr:cNvPr id="4" name="TextBox 1"/>
        <cdr:cNvSpPr txBox="1"/>
      </cdr:nvSpPr>
      <cdr:spPr>
        <a:xfrm xmlns:a="http://schemas.openxmlformats.org/drawingml/2006/main">
          <a:off x="7316405"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175 923,4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31 547,1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144 376,3</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тыс. 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91</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0.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4.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1.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82.xml"/><Relationship Id="rId16"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8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1.jpeg"/><Relationship Id="rId10" Type="http://schemas.openxmlformats.org/officeDocument/2006/relationships/image" Target="../media/image138.jpeg"/><Relationship Id="rId4" Type="http://schemas.openxmlformats.org/officeDocument/2006/relationships/image" Target="../media/image20.jpeg"/><Relationship Id="rId9" Type="http://schemas.openxmlformats.org/officeDocument/2006/relationships/image" Target="../media/image137.jpeg"/></Relationships>
</file>

<file path=ppt/slides/_rels/slide89.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3" Type="http://schemas.openxmlformats.org/officeDocument/2006/relationships/image" Target="../media/image131.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31.jpeg"/><Relationship Id="rId7" Type="http://schemas.openxmlformats.org/officeDocument/2006/relationships/image" Target="../media/image153.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91.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25656" y="116632"/>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Проект решения Совета городского округа «Вуктыл»</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2022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2023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2024 годов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064977556"/>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0"/>
            <a:ext cx="9144000" cy="47667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pic>
        <p:nvPicPr>
          <p:cNvPr id="1028" name="Picture 4" descr="https://nakubani.gazprom.ru/d/textpage/51/81/3_gd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83" y="620688"/>
            <a:ext cx="3600400" cy="20038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4" name="Picture 10" descr="https://siyanie-severa.ru/files/Image/22%28455%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68" y="2852936"/>
            <a:ext cx="3190117" cy="1501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173191" y="620688"/>
            <a:ext cx="8712852" cy="6079702"/>
            <a:chOff x="173191" y="620688"/>
            <a:chExt cx="8712852" cy="6079702"/>
          </a:xfrm>
        </p:grpSpPr>
        <p:pic>
          <p:nvPicPr>
            <p:cNvPr id="1032" name="Picture 8" descr="https://avatars.mds.yandex.net/get-altay/813485/2a0000015ea941aa2a2bf0ecfc6d9a322e62/XX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620688"/>
              <a:ext cx="3017899" cy="2110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https://i.ytimg.com/vi/mftNXABrHhw/maxresdefau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660" y="4737528"/>
              <a:ext cx="3456383"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https://www.gidgor.ru/upload/iblock/bd2/bd2f5ff9fe8b76fc316f3fa8495af5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191" y="4632731"/>
              <a:ext cx="3456384" cy="20676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Овал 5"/>
            <p:cNvSpPr/>
            <p:nvPr/>
          </p:nvSpPr>
          <p:spPr>
            <a:xfrm>
              <a:off x="5868144" y="2924945"/>
              <a:ext cx="2736304" cy="1429222"/>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ООО «ГСП-7»</a:t>
              </a:r>
            </a:p>
          </p:txBody>
        </p:sp>
        <p:sp>
          <p:nvSpPr>
            <p:cNvPr id="8" name="TextBox 7"/>
            <p:cNvSpPr txBox="1"/>
            <p:nvPr/>
          </p:nvSpPr>
          <p:spPr>
            <a:xfrm>
              <a:off x="3424980" y="2324159"/>
              <a:ext cx="2376264" cy="2585323"/>
            </a:xfrm>
            <a:prstGeom prst="rect">
              <a:avLst/>
            </a:prstGeom>
            <a:noFill/>
          </p:spPr>
          <p:txBody>
            <a:bodyPr wrap="square" rtlCol="0">
              <a:spAutoFit/>
            </a:bodyPr>
            <a:lstStyle/>
            <a:p>
              <a:pPr algn="ctr"/>
              <a:r>
                <a:rPr lang="ru-RU" dirty="0" smtClean="0">
                  <a:solidFill>
                    <a:srgbClr val="0000FF"/>
                  </a:solidFill>
                  <a:latin typeface="Times New Roman" panose="02020603050405020304" pitchFamily="18" charset="0"/>
                  <a:cs typeface="Times New Roman" panose="02020603050405020304" pitchFamily="18" charset="0"/>
                </a:rPr>
                <a:t>Доля основных</a:t>
              </a:r>
            </a:p>
            <a:p>
              <a:pPr algn="ctr"/>
              <a:r>
                <a:rPr lang="ru-RU" dirty="0" smtClean="0">
                  <a:solidFill>
                    <a:srgbClr val="0000FF"/>
                  </a:solidFill>
                  <a:latin typeface="Times New Roman" panose="02020603050405020304" pitchFamily="18" charset="0"/>
                  <a:cs typeface="Times New Roman" panose="02020603050405020304" pitchFamily="18" charset="0"/>
                </a:rPr>
                <a:t> налогоплательщиков, обеспечивающих наиболее крупные</a:t>
              </a:r>
            </a:p>
            <a:p>
              <a:pPr algn="ctr"/>
              <a:r>
                <a:rPr lang="ru-RU" dirty="0" smtClean="0">
                  <a:solidFill>
                    <a:srgbClr val="0000FF"/>
                  </a:solidFill>
                  <a:latin typeface="Times New Roman" panose="02020603050405020304" pitchFamily="18" charset="0"/>
                  <a:cs typeface="Times New Roman" panose="02020603050405020304" pitchFamily="18" charset="0"/>
                </a:rPr>
                <a:t>поступления налогов в бюджет </a:t>
              </a:r>
            </a:p>
            <a:p>
              <a:pPr algn="ctr"/>
              <a:r>
                <a:rPr lang="ru-RU" dirty="0" smtClean="0">
                  <a:solidFill>
                    <a:srgbClr val="0000FF"/>
                  </a:solidFill>
                  <a:latin typeface="Times New Roman" panose="02020603050405020304" pitchFamily="18" charset="0"/>
                  <a:cs typeface="Times New Roman" panose="02020603050405020304" pitchFamily="18" charset="0"/>
                </a:rPr>
                <a:t>МО ГО «Вуктыл» </a:t>
              </a:r>
            </a:p>
            <a:p>
              <a:pPr algn="ctr"/>
              <a:r>
                <a:rPr lang="ru-RU" dirty="0" smtClean="0">
                  <a:solidFill>
                    <a:srgbClr val="0000FF"/>
                  </a:solidFill>
                  <a:latin typeface="Times New Roman" panose="02020603050405020304" pitchFamily="18" charset="0"/>
                  <a:cs typeface="Times New Roman" panose="02020603050405020304" pitchFamily="18" charset="0"/>
                </a:rPr>
                <a:t>составляет </a:t>
              </a:r>
            </a:p>
            <a:p>
              <a:pPr algn="ctr"/>
              <a:r>
                <a:rPr lang="ru-RU" b="1" dirty="0" smtClean="0">
                  <a:solidFill>
                    <a:srgbClr val="0000FF"/>
                  </a:solidFill>
                  <a:latin typeface="Times New Roman" panose="02020603050405020304" pitchFamily="18" charset="0"/>
                  <a:cs typeface="Times New Roman" panose="02020603050405020304" pitchFamily="18" charset="0"/>
                </a:rPr>
                <a:t>80,35%</a:t>
              </a:r>
              <a:endParaRPr lang="ru-RU" b="1" dirty="0">
                <a:solidFill>
                  <a:srgbClr val="0000FF"/>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01.10.2021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01.10.2021г.,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682212023"/>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840633249"/>
              </p:ext>
            </p:extLst>
          </p:nvPr>
        </p:nvGraphicFramePr>
        <p:xfrm>
          <a:off x="179512" y="3442072"/>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354152532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2021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2493587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15,7%</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35,7 %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18,0%</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2022 год и плановый период 2023 и 2024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2024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403265116"/>
              </p:ext>
            </p:extLst>
          </p:nvPr>
        </p:nvGraphicFramePr>
        <p:xfrm>
          <a:off x="195120" y="810720"/>
          <a:ext cx="8841376" cy="4095016"/>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51825731"/>
              </p:ext>
            </p:extLst>
          </p:nvPr>
        </p:nvGraphicFramePr>
        <p:xfrm>
          <a:off x="792000" y="1340640"/>
          <a:ext cx="7847640" cy="5174780"/>
        </p:xfrm>
        <a:graphic>
          <a:graphicData uri="http://schemas.openxmlformats.org/drawingml/2006/table">
            <a:tbl>
              <a:tblPr/>
              <a:tblGrid>
                <a:gridCol w="7847640"/>
              </a:tblGrid>
              <a:tr h="321869">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Бюджетный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Налоговый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бюджета </a:t>
                      </a:r>
                      <a:r>
                        <a:rPr lang="ru-RU" sz="1600" b="1" i="0" strike="noStrike" spc="-1" dirty="0">
                          <a:solidFill>
                            <a:schemeClr val="tx1"/>
                          </a:solidFill>
                          <a:latin typeface="Times New Roman" panose="02020603050405020304" pitchFamily="18" charset="0"/>
                          <a:cs typeface="Times New Roman" panose="02020603050405020304" pitchFamily="18" charset="0"/>
                        </a:rPr>
                        <a:t>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a:t>
                      </a:r>
                      <a:r>
                        <a:rPr lang="ru-RU" sz="1600" b="1" i="0" strike="noStrike" spc="-1" dirty="0">
                          <a:solidFill>
                            <a:schemeClr val="tx1"/>
                          </a:solidFill>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и2024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a:t>
                      </a:r>
                      <a:r>
                        <a:rPr lang="ru-RU" sz="1600" b="1" i="0" strike="noStrike" spc="-1" dirty="0">
                          <a:solidFill>
                            <a:schemeClr val="tx1"/>
                          </a:solidFill>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В 2020 году объем налоговых доходов, поступивших в бюджет МОГО «Вуктыл»</a:t>
            </a:r>
            <a:r>
              <a:rPr lang="ru-RU" sz="1100" b="1"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(далее по тексту – бюджет округа), составил  186 074,8 тыс. руб., что на 32 975,3 тыс. руб. или на 15,0 %  меньше уровня 2019 года. За первое полугодие 2021 года в бюджет округа поступило аналогичных доходов в размере 98 784,9 тыс. руб.</a:t>
            </a:r>
          </a:p>
          <a:p>
            <a:pPr algn="just"/>
            <a:r>
              <a:rPr lang="ru-RU" sz="1100" dirty="0">
                <a:latin typeface="Times New Roman" panose="02020603050405020304" pitchFamily="18" charset="0"/>
                <a:cs typeface="Times New Roman" panose="02020603050405020304" pitchFamily="18" charset="0"/>
              </a:rPr>
              <a:t>Удельный вес налоговых поступлений в общем объеме налоговых и неналоговых доходов бюджета округа в 2020 году составил 80,3 %. Традиционно основным источником формирования налоговых доходов в отчетном периоде является налог на доходы физических лиц (88,4 %). Поступление налоговых доходов уменьшилось по сравнению с аналогичным периодом прошлого года. Существенное изменение отразилось на поступлениях следующих видов налогов: налог на доходы физических лиц на 32 219,0 тыс. руб. или на 16,4 %; налог на совокупный доход на 1 207,2 тыс. руб. или на 12,3 %; государственная пошлина на 700,0  тыс. руб. или на 26,1 %. </a:t>
            </a:r>
          </a:p>
          <a:p>
            <a:pPr algn="just"/>
            <a:r>
              <a:rPr lang="ru-RU" sz="1100" dirty="0">
                <a:latin typeface="Times New Roman" panose="02020603050405020304" pitchFamily="18" charset="0"/>
                <a:cs typeface="Times New Roman" panose="02020603050405020304" pitchFamily="18" charset="0"/>
              </a:rPr>
              <a:t>Снижение объема налоговых поступлений обусловлено несколькими факторами, в том числе: уменьшение размера дополнительного норматива отчислений от налога на доходы физических лиц с 22,1 % в 2019 году до 12,9 % в 2020 году, что явилось основной причиной снижения налоговых поступлений в бюджет округа; влияние последствий распространения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 предоставление мер поддержки: освобождение от уплаты налогов за 2 квартал 2020 года, перенос сроков уплаты налогов для субъектов малого и среднего предпринимательства (далее - МСП) пострадавших отраслей, приостановление применения мер взыскания задолженности и соответствующих обеспечительных мер, установленных Налоговым кодексом Российской Федерации, в отношении всех налогоплательщиков; уменьшение дел, рассматриваемых в судах общей юрисдикции, мировыми судьями,  в 2020 году по сравнению с 2019 годом.</a:t>
            </a:r>
          </a:p>
          <a:p>
            <a:pPr algn="just"/>
            <a:r>
              <a:rPr lang="ru-RU" sz="1100" dirty="0">
                <a:latin typeface="Times New Roman" panose="02020603050405020304" pitchFamily="18" charset="0"/>
                <a:cs typeface="Times New Roman" panose="02020603050405020304" pitchFamily="18" charset="0"/>
              </a:rPr>
              <a:t>Так в 2020 году в бюджет округа поступило доходов от арендной платы за муниципальное имущество, земельные участки, продажи муниципального имущества, земельных участков в размере 36 587,9 тыс. руб., что больше уровня 2019 года на 1 490,6 тыс. руб. или на 4,2 %. Также в бюджет округа поступили прочие доходы от использования муниципального имущества в сумме 2,3 млн. руб. </a:t>
            </a:r>
          </a:p>
          <a:p>
            <a:pPr algn="just"/>
            <a:r>
              <a:rPr lang="ru-RU" sz="1100" dirty="0">
                <a:latin typeface="Times New Roman" panose="02020603050405020304" pitchFamily="18" charset="0"/>
                <a:cs typeface="Times New Roman" panose="02020603050405020304" pitchFamily="18" charset="0"/>
              </a:rPr>
              <a:t>В первом полугодии 2021 года сохраняется стабильная динамика поступлений относительно прошлогоднего уровня. Так, в 1 полугодии 2021 года поступление неналоговых доходов в бюджет округа незначительно снизилось на 114,9 тыс. руб. или на 0,8 % относительно уровня поступлений за аналогичный период прошлого года, связанное  с реализацией субъектом малого и среднего предпринимательства преимущественного права на выкуп арендуемого имущества.</a:t>
            </a:r>
          </a:p>
          <a:p>
            <a:pPr algn="just"/>
            <a:r>
              <a:rPr lang="ru-RU" sz="1100" dirty="0">
                <a:latin typeface="Times New Roman" panose="02020603050405020304" pitchFamily="18" charset="0"/>
                <a:cs typeface="Times New Roman" panose="02020603050405020304" pitchFamily="18" charset="0"/>
              </a:rPr>
              <a:t>В 2020 году осуществляли деятельность 2 крестьянских (фермерских) хозяйства (КФХ): Шаховой И.В. и Муравьева В.А. В рамках проекта «Народного бюджета» в целях достижения целевых показателей национального проекта  «Малое и среднее предпринимательство и поддержка индивидуальной предпринимательской инициативы» в 2020 году реализованы два проекта на общую сумму 2300 тыс. руб. По итогам реализации проектов создано два рабочих места.  </a:t>
            </a:r>
          </a:p>
          <a:p>
            <a:pPr algn="just"/>
            <a:r>
              <a:rPr lang="ru-RU" sz="1100" dirty="0">
                <a:latin typeface="Times New Roman" panose="02020603050405020304" pitchFamily="18" charset="0"/>
                <a:cs typeface="Times New Roman" panose="02020603050405020304" pitchFamily="18" charset="0"/>
              </a:rPr>
              <a:t>В целях поддержки субъектов МСП по договорам аренды в связи с распространением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в 2020 году были предоставлены меры поддержки. </a:t>
            </a:r>
          </a:p>
          <a:p>
            <a:pPr algn="just"/>
            <a:r>
              <a:rPr lang="ru-RU" sz="1100" dirty="0">
                <a:latin typeface="Times New Roman" panose="02020603050405020304" pitchFamily="18" charset="0"/>
                <a:cs typeface="Times New Roman" panose="02020603050405020304" pitchFamily="18" charset="0"/>
              </a:rPr>
              <a:t>В целом расходы бюджета  округа по сравнению с  2019 годом увеличились на 202 981,9 тыс. руб. или на 31,4 % и составили 848 233,5 тыс. руб. Основной причиной увеличения расходной части бюджета  округа в 2020 году является строительство средней общеобразовательной школы с дошкольной группой в с. Дутово и строительство социокультурного центра в с. Подчерье за счет средств вышестоящих бюджетов.</a:t>
            </a:r>
          </a:p>
          <a:p>
            <a:pPr algn="just"/>
            <a:r>
              <a:rPr lang="ru-RU" sz="1100" dirty="0">
                <a:latin typeface="Times New Roman" panose="02020603050405020304" pitchFamily="18" charset="0"/>
                <a:cs typeface="Times New Roman" panose="02020603050405020304" pitchFamily="18" charset="0"/>
              </a:rPr>
              <a:t>Целевые показатели по заработной плате работников образовательных учреждений,  учреждений культуры и дополнительного образования в сфере культуры ГО «Вуктыл»  по итогам 2020 года:</a:t>
            </a: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2020 год и первое полугодие 2021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dirty="0">
                <a:latin typeface="Times New Roman" panose="02020603050405020304" pitchFamily="18" charset="0"/>
                <a:cs typeface="Times New Roman" panose="02020603050405020304" pitchFamily="18" charset="0"/>
              </a:rPr>
              <a:t>выполнены в общеобразовательных учреждениях; не выполнены в дошкольных образовательных учреждениях, не выполнены в учреждениях культуры и дополнительного образования, выполнены в общеобразовательных, дошкольных образовательных учреждениях, учреждениях культуры и дополнительного образования</a:t>
            </a:r>
            <a:r>
              <a:rPr lang="ru-RU" sz="1100" dirty="0" smtClean="0">
                <a:latin typeface="Times New Roman" panose="02020603050405020304" pitchFamily="18" charset="0"/>
                <a:cs typeface="Times New Roman" panose="02020603050405020304" pitchFamily="18" charset="0"/>
              </a:rPr>
              <a:t>. По </a:t>
            </a:r>
            <a:r>
              <a:rPr lang="ru-RU" sz="1100" dirty="0">
                <a:latin typeface="Times New Roman" panose="02020603050405020304" pitchFamily="18" charset="0"/>
                <a:cs typeface="Times New Roman" panose="02020603050405020304" pitchFamily="18" charset="0"/>
              </a:rPr>
              <a:t>результатам мониторинга качества предоставления муниципальных услуг ГО «Вуктыл» за 2020 год установлено, что уровень удовлетворенности заявителей составил 99,3</a:t>
            </a:r>
            <a:r>
              <a:rPr lang="ru-RU" sz="1100" dirty="0" smtClean="0">
                <a:latin typeface="Times New Roman" panose="02020603050405020304" pitchFamily="18" charset="0"/>
                <a:cs typeface="Times New Roman" panose="02020603050405020304" pitchFamily="18" charset="0"/>
              </a:rPr>
              <a:t>%. Обеспечены </a:t>
            </a:r>
            <a:r>
              <a:rPr lang="ru-RU" sz="1100" dirty="0">
                <a:latin typeface="Times New Roman" panose="02020603050405020304" pitchFamily="18" charset="0"/>
                <a:cs typeface="Times New Roman" panose="02020603050405020304" pitchFamily="18" charset="0"/>
              </a:rPr>
              <a:t>меры социальной поддержки  по оплате жилищно-коммунальных услуг педагогам муниципальных учреждений ГО «Вуктыл», проживающим на территории сельских населенных пунктов. </a:t>
            </a:r>
          </a:p>
          <a:p>
            <a:pPr algn="just"/>
            <a:r>
              <a:rPr lang="ru-RU" sz="1100" dirty="0">
                <a:latin typeface="Times New Roman" panose="02020603050405020304" pitchFamily="18" charset="0"/>
                <a:cs typeface="Times New Roman" panose="02020603050405020304" pitchFamily="18" charset="0"/>
              </a:rPr>
              <a:t>Не смотря на сложную экономическую и эпидемиологическую ситуацию, бюджет округа сохранил свою социальную направленность. Удельный вес расходов, связанных с функционированием социальных отраслей таких как  образование, культура, физическая культура и спорт и  социальная политика составил 588 879,4 тыс. руб. или 69,4 % от всех расходов. Большая доля расходов бюджета округа направлена на отрасль «Образование» - 507 696,2 тыс. руб. или 58,9 % от всех расходов.</a:t>
            </a:r>
          </a:p>
          <a:p>
            <a:pPr algn="just"/>
            <a:r>
              <a:rPr lang="ru-RU" sz="1100" dirty="0">
                <a:latin typeface="Times New Roman" panose="02020603050405020304" pitchFamily="18" charset="0"/>
                <a:cs typeface="Times New Roman" panose="02020603050405020304" pitchFamily="18" charset="0"/>
              </a:rPr>
              <a:t>Начиная с 2019 года в муниципальные программы ГО «Вуктыл» включены мероприятия национальных проектов, разработанных в соответствии с Указом  № 204. В 2020 году в муниципальные программы ГО «Вуктыл» были включены мероприятия пяти национальных проектов: национальный проект «Образование»; национальный проект «Культура»; национальный проект «Жилье и городская среда»; национальный проект «Малое и среднее предпринимательство и поддержка индивидуальной предпринимательской инициативы»; национальный проект «Безопасные и качественные автомобильные дороги».</a:t>
            </a:r>
          </a:p>
          <a:p>
            <a:pPr algn="just"/>
            <a:r>
              <a:rPr lang="ru-RU" sz="1100" dirty="0">
                <a:latin typeface="Times New Roman" panose="02020603050405020304" pitchFamily="18" charset="0"/>
                <a:cs typeface="Times New Roman" panose="02020603050405020304" pitchFamily="18" charset="0"/>
              </a:rPr>
              <a:t>Объем средств, направленных на реализацию национальных проектов в 2020 году, составил 64 985,8 тыс. руб. </a:t>
            </a:r>
          </a:p>
          <a:p>
            <a:pPr algn="just"/>
            <a:r>
              <a:rPr lang="ru-RU" sz="1100" dirty="0">
                <a:latin typeface="Times New Roman" panose="02020603050405020304" pitchFamily="18" charset="0"/>
                <a:cs typeface="Times New Roman" panose="02020603050405020304" pitchFamily="18" charset="0"/>
              </a:rPr>
              <a:t>В 2021 году в муниципальные программы ГО «Вуктыл» включены расходы на мероприятия двух национальных проектов ( «Образование» и «Культура»),  на реализацию которых в бюджете округа предусмотрено 36 334,1 </a:t>
            </a:r>
            <a:r>
              <a:rPr lang="ru-RU" sz="1100" dirty="0" err="1">
                <a:latin typeface="Times New Roman" panose="02020603050405020304" pitchFamily="18" charset="0"/>
                <a:cs typeface="Times New Roman" panose="02020603050405020304" pitchFamily="18" charset="0"/>
              </a:rPr>
              <a:t>тыс.руб</a:t>
            </a:r>
            <a:r>
              <a:rPr lang="ru-RU" sz="1100" dirty="0">
                <a:latin typeface="Times New Roman" panose="02020603050405020304" pitchFamily="18" charset="0"/>
                <a:cs typeface="Times New Roman" panose="02020603050405020304" pitchFamily="18" charset="0"/>
              </a:rPr>
              <a:t>. </a:t>
            </a:r>
          </a:p>
          <a:p>
            <a:pPr algn="just"/>
            <a:r>
              <a:rPr lang="ru-RU" sz="1100" dirty="0">
                <a:latin typeface="Times New Roman" panose="02020603050405020304" pitchFamily="18" charset="0"/>
                <a:cs typeface="Times New Roman" panose="02020603050405020304" pitchFamily="18" charset="0"/>
              </a:rPr>
              <a:t>Также осуществлялась реализация Плана мероприятий по реализации региональных проектов «Сохранение биологического разнообразия и развитие экологического туризма»,   «Сохранение уникальных водных объектов» национального проекта «Экология» и  Плана мероприятий по реализации национального проекта «Демография» на территории МОГО «Вуктыл»  на 2019 -2024 годы.</a:t>
            </a:r>
          </a:p>
          <a:p>
            <a:pPr algn="just"/>
            <a:r>
              <a:rPr lang="ru-RU" sz="1100" dirty="0">
                <a:latin typeface="Times New Roman" panose="02020603050405020304" pitchFamily="18" charset="0"/>
                <a:cs typeface="Times New Roman" panose="02020603050405020304" pitchFamily="18" charset="0"/>
              </a:rPr>
              <a:t>В 2020 году из федерального бюджета и республиканского бюджета Республики Коми в бюджет округа были привлечены средства на общую сумму 273</a:t>
            </a:r>
            <a:r>
              <a:rPr lang="en-US"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077,9  тыс. руб. с целью софинансирования муниципальных программ (подпрограмм).</a:t>
            </a:r>
          </a:p>
          <a:p>
            <a:pPr algn="just"/>
            <a:r>
              <a:rPr lang="ru-RU" sz="1100" dirty="0">
                <a:latin typeface="Times New Roman" panose="02020603050405020304" pitchFamily="18" charset="0"/>
                <a:cs typeface="Times New Roman" panose="02020603050405020304" pitchFamily="18" charset="0"/>
              </a:rPr>
              <a:t>По итогам исполнения бюджета округа за 2020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2019 годом увеличился на 50,2 % и составил 45 803,0 тыс. руб., что составляет 19,8 % от суммы  доходов бюджета округа без учета безвозмездных поступлений. </a:t>
            </a:r>
          </a:p>
          <a:p>
            <a:pPr algn="just"/>
            <a:r>
              <a:rPr lang="ru-RU" sz="1100" dirty="0">
                <a:latin typeface="Times New Roman" panose="02020603050405020304" pitchFamily="18" charset="0"/>
                <a:cs typeface="Times New Roman" panose="02020603050405020304" pitchFamily="18" charset="0"/>
              </a:rPr>
              <a:t>В связи с тем, что причиной образования и роста муниципального долга является дефицит бюджета округа, наличие которого формирует необходимость осуществления муниципальных заимствований для обеспечения сбалансированности бюджета округа, основным методом снижения долговой нагрузки являются мероприятия по его сокращению путем увеличения доходов и оптимизации бюджетных расходов.</a:t>
            </a:r>
          </a:p>
          <a:p>
            <a:pPr algn="just"/>
            <a:r>
              <a:rPr lang="ru-RU" sz="1100" dirty="0">
                <a:latin typeface="Times New Roman" panose="02020603050405020304" pitchFamily="18" charset="0"/>
                <a:cs typeface="Times New Roman" panose="02020603050405020304" pitchFamily="18" charset="0"/>
              </a:rPr>
              <a:t>Начиная с 2017 года реализуется </a:t>
            </a:r>
            <a:r>
              <a:rPr lang="ru-RU" sz="1100" dirty="0" smtClean="0">
                <a:latin typeface="Times New Roman" panose="02020603050405020304" pitchFamily="18" charset="0"/>
                <a:cs typeface="Times New Roman" panose="02020603050405020304" pitchFamily="18" charset="0"/>
              </a:rPr>
              <a:t>Программа оздоровления</a:t>
            </a:r>
            <a:r>
              <a:rPr lang="ru-RU" sz="1100" dirty="0">
                <a:latin typeface="Times New Roman" panose="02020603050405020304" pitchFamily="18" charset="0"/>
                <a:cs typeface="Times New Roman" panose="02020603050405020304" pitchFamily="18" charset="0"/>
              </a:rPr>
              <a:t>, по итогам проведенных мероприятий Программы оздоровления совокупный бюджетный эффект в 2020 году составил 2 314,6  тыс. руб. (154,8 % от планового значения), совокупный бюджетный эффект на 1 июля 2021 года составил 461,8 тыс. руб. при плановом значении 1040,0 тыс. руб.</a:t>
            </a:r>
          </a:p>
          <a:p>
            <a:pPr algn="just"/>
            <a:r>
              <a:rPr lang="ru-RU" sz="1100" dirty="0">
                <a:latin typeface="Times New Roman" panose="02020603050405020304" pitchFamily="18" charset="0"/>
                <a:cs typeface="Times New Roman" panose="02020603050405020304" pitchFamily="18" charset="0"/>
              </a:rPr>
              <a:t>Проводятся оптимизационные мероприятия: сокращение штатных единиц в образовательных организациях (10,5  шт. ед. в 2020 году, 34,05 шт. ед. в 2021 году). В 2020-2021 годах проводились мероприятия по реорганизации двух образовательных организаций: присоединены МБДОУ «Детский сад «Солнышко» г. Вуктыл  к МБДОУ «Детский сад «Золотой ключик» г. Вуктыл;  МБДОУ «Детский сад «Солнышко» </a:t>
            </a:r>
            <a:r>
              <a:rPr lang="ru-RU" sz="1100" dirty="0" err="1">
                <a:latin typeface="Times New Roman" panose="02020603050405020304" pitchFamily="18" charset="0"/>
                <a:cs typeface="Times New Roman" panose="02020603050405020304" pitchFamily="18" charset="0"/>
              </a:rPr>
              <a:t>с.Дутово</a:t>
            </a:r>
            <a:r>
              <a:rPr lang="ru-RU" sz="1100" dirty="0">
                <a:latin typeface="Times New Roman" panose="02020603050405020304" pitchFamily="18" charset="0"/>
                <a:cs typeface="Times New Roman" panose="02020603050405020304" pitchFamily="18" charset="0"/>
              </a:rPr>
              <a:t> к МБОУ «Средняя общеобразовательная школа» с. Дутово.</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2022 год и плановый период 2023 и 2024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01.01.2021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11,3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1,6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85,8%</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14,2%</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01.01.2020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820,5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01.01.2021 год – 813,6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2021 – 2022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a:t>
            </a:r>
            <a:r>
              <a:rPr lang="ru-RU" sz="1200" dirty="0" smtClean="0">
                <a:latin typeface="Times New Roman" panose="02020603050405020304" pitchFamily="18" charset="0"/>
                <a:cs typeface="Times New Roman" panose="02020603050405020304" pitchFamily="18" charset="0"/>
              </a:rPr>
              <a:t>2022 </a:t>
            </a:r>
            <a:r>
              <a:rPr lang="ru-RU" sz="1200" dirty="0">
                <a:latin typeface="Times New Roman" panose="02020603050405020304" pitchFamily="18" charset="0"/>
                <a:cs typeface="Times New Roman" panose="02020603050405020304" pitchFamily="18" charset="0"/>
              </a:rPr>
              <a:t>год как и в </a:t>
            </a:r>
            <a:r>
              <a:rPr lang="ru-RU" sz="1200" dirty="0" smtClean="0">
                <a:latin typeface="Times New Roman" panose="02020603050405020304" pitchFamily="18" charset="0"/>
                <a:cs typeface="Times New Roman" panose="02020603050405020304" pitchFamily="18" charset="0"/>
              </a:rPr>
              <a:t>2021 </a:t>
            </a:r>
            <a:r>
              <a:rPr lang="ru-RU" sz="1200" dirty="0">
                <a:latin typeface="Times New Roman" panose="02020603050405020304" pitchFamily="18" charset="0"/>
                <a:cs typeface="Times New Roman" panose="02020603050405020304" pitchFamily="18" charset="0"/>
              </a:rPr>
              <a:t>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955342619"/>
              </p:ext>
            </p:extLst>
          </p:nvPr>
        </p:nvGraphicFramePr>
        <p:xfrm>
          <a:off x="179512" y="2469753"/>
          <a:ext cx="3816424" cy="3127671"/>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79928">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454282054"/>
              </p:ext>
            </p:extLst>
          </p:nvPr>
        </p:nvGraphicFramePr>
        <p:xfrm>
          <a:off x="4716016" y="2469755"/>
          <a:ext cx="3816424" cy="2831453"/>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2022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7589">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 сквер «Летний»)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10" name="Диаграмма 9"/>
          <p:cNvGraphicFramePr/>
          <p:nvPr>
            <p:extLst>
              <p:ext uri="{D42A27DB-BD31-4B8C-83A1-F6EECF244321}">
                <p14:modId xmlns:p14="http://schemas.microsoft.com/office/powerpoint/2010/main" val="134454741"/>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3361401810"/>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Диаграмма 11"/>
          <p:cNvGraphicFramePr/>
          <p:nvPr>
            <p:extLst>
              <p:ext uri="{D42A27DB-BD31-4B8C-83A1-F6EECF244321}">
                <p14:modId xmlns:p14="http://schemas.microsoft.com/office/powerpoint/2010/main" val="985225509"/>
              </p:ext>
            </p:extLst>
          </p:nvPr>
        </p:nvGraphicFramePr>
        <p:xfrm>
          <a:off x="5868144" y="1196752"/>
          <a:ext cx="3888432" cy="3744320"/>
        </p:xfrm>
        <a:graphic>
          <a:graphicData uri="http://schemas.openxmlformats.org/drawingml/2006/chart">
            <c:chart xmlns:c="http://schemas.openxmlformats.org/drawingml/2006/chart" xmlns:r="http://schemas.openxmlformats.org/officeDocument/2006/relationships" r:id="rId6"/>
          </a:graphicData>
        </a:graphic>
      </p:graphicFrame>
      <p:sp>
        <p:nvSpPr>
          <p:cNvPr id="13" name="CustomShape 2"/>
          <p:cNvSpPr/>
          <p:nvPr/>
        </p:nvSpPr>
        <p:spPr>
          <a:xfrm>
            <a:off x="346080" y="58404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356 357,8</a:t>
            </a:r>
            <a:endParaRPr lang="ru-RU" sz="1800" b="0" strike="noStrike" spc="-1" dirty="0">
              <a:latin typeface="Arial"/>
            </a:endParaRPr>
          </a:p>
        </p:txBody>
      </p:sp>
      <p:sp>
        <p:nvSpPr>
          <p:cNvPr id="14" name="CustomShape 4"/>
          <p:cNvSpPr/>
          <p:nvPr/>
        </p:nvSpPr>
        <p:spPr>
          <a:xfrm>
            <a:off x="331164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325 456,8</a:t>
            </a:r>
            <a:endParaRPr lang="ru-RU" sz="1800" b="0" strike="noStrike" spc="-1" dirty="0">
              <a:latin typeface="Arial"/>
            </a:endParaRPr>
          </a:p>
        </p:txBody>
      </p:sp>
      <p:sp>
        <p:nvSpPr>
          <p:cNvPr id="16" name="CustomShape 6"/>
          <p:cNvSpPr/>
          <p:nvPr/>
        </p:nvSpPr>
        <p:spPr>
          <a:xfrm>
            <a:off x="631332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312 792,7</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446517975"/>
              </p:ext>
            </p:extLst>
          </p:nvPr>
        </p:nvGraphicFramePr>
        <p:xfrm>
          <a:off x="107504" y="656536"/>
          <a:ext cx="8928992" cy="3659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572936162"/>
              </p:ext>
            </p:extLst>
          </p:nvPr>
        </p:nvGraphicFramePr>
        <p:xfrm>
          <a:off x="107504" y="4653136"/>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410122206"/>
              </p:ext>
            </p:extLst>
          </p:nvPr>
        </p:nvGraphicFramePr>
        <p:xfrm>
          <a:off x="-20712" y="672416"/>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700950370"/>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4173639158"/>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a:off x="5796136" y="1196752"/>
            <a:ext cx="864141" cy="130757"/>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9" name="Диаграмма 8"/>
          <p:cNvGraphicFramePr/>
          <p:nvPr>
            <p:extLst>
              <p:ext uri="{D42A27DB-BD31-4B8C-83A1-F6EECF244321}">
                <p14:modId xmlns:p14="http://schemas.microsoft.com/office/powerpoint/2010/main" val="1394432177"/>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p:nvPr>
            <p:extLst>
              <p:ext uri="{D42A27DB-BD31-4B8C-83A1-F6EECF244321}">
                <p14:modId xmlns:p14="http://schemas.microsoft.com/office/powerpoint/2010/main" val="3600735378"/>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p:nvPr>
            <p:extLst>
              <p:ext uri="{D42A27DB-BD31-4B8C-83A1-F6EECF244321}">
                <p14:modId xmlns:p14="http://schemas.microsoft.com/office/powerpoint/2010/main" val="3804496329"/>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2604215047"/>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011470073"/>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2022  к 2021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2023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2024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263 582,90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257 836,90</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-653,92</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257 182,98</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272 990,11</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280 487,12</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НАЛОГОВЫЕ ДОХОДЫ     219 799,03    (2022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164 527,10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163 516,10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36 729,92</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200 246,02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214 871,72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220 512,82</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7 261,30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8 174,00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-1 585,99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6 588,01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6 606,44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6 720,25</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8 613,70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8 102,00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-2 237,00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5 865,00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9 010,00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10 250,00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3 692,80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3 769,00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61,00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3 830,00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3 870,00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3 870,00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1 979,90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3 190,00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3 270,00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3 280,00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3 280,00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НЕНАЛОГОВЫЕ ДОХОДЫ     37 383,95   (2022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37 650,90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27 916,90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275,55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28 192,45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26 696,15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26 982,95</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244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485,5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-240,50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245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255</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4 703,00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4 528,40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473,00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5 001,40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4 912,80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4 994,30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1 272,90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2 716,00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-637,30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2 078,70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1 611,40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1 724,30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12,5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7,5</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1 868,20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35 376,50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-33 516,50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1 860,00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1 875,00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1 890,00</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610976"/>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a:t>
            </a:r>
            <a:r>
              <a:rPr lang="ru-RU" sz="1400" b="1" strike="noStrike" spc="-1" dirty="0" smtClean="0">
                <a:solidFill>
                  <a:srgbClr val="000000"/>
                </a:solidFill>
                <a:latin typeface="Times New Roman"/>
                <a:ea typeface="Microsoft YaHei"/>
              </a:rPr>
              <a:t>»</a:t>
            </a:r>
          </a:p>
          <a:p>
            <a:pPr algn="ctr">
              <a:lnSpc>
                <a:spcPct val="100000"/>
              </a:lnSpc>
            </a:pP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на </a:t>
            </a:r>
            <a:r>
              <a:rPr lang="ru-RU" sz="1400" b="1" strike="noStrike" spc="-1" dirty="0" smtClean="0">
                <a:solidFill>
                  <a:srgbClr val="000000"/>
                </a:solidFill>
                <a:latin typeface="Times New Roman"/>
                <a:ea typeface="Microsoft YaHei"/>
              </a:rPr>
              <a:t>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2024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001507867"/>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915373854"/>
              </p:ext>
            </p:extLst>
          </p:nvPr>
        </p:nvGraphicFramePr>
        <p:xfrm>
          <a:off x="147256" y="3994200"/>
          <a:ext cx="6096000" cy="286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3188497689"/>
              </p:ext>
            </p:extLst>
          </p:nvPr>
        </p:nvGraphicFramePr>
        <p:xfrm>
          <a:off x="122597" y="980728"/>
          <a:ext cx="8898806" cy="5760642"/>
        </p:xfrm>
        <a:graphic>
          <a:graphicData uri="http://schemas.openxmlformats.org/drawingml/2006/table">
            <a:tbl>
              <a:tblPr>
                <a:tableStyleId>{284E427A-3D55-4303-BF80-6455036E1DE7}</a:tableStyleId>
              </a:tblPr>
              <a:tblGrid>
                <a:gridCol w="3801331"/>
                <a:gridCol w="776996"/>
                <a:gridCol w="1023204"/>
                <a:gridCol w="921012"/>
                <a:gridCol w="810447"/>
                <a:gridCol w="782908"/>
                <a:gridCol w="782908"/>
              </a:tblGrid>
              <a:tr h="66495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2024 год</a:t>
                      </a:r>
                    </a:p>
                  </a:txBody>
                  <a:tcPr marL="9525" marR="9525" marT="9525" marB="0" anchor="ctr">
                    <a:cell3D prstMaterial="dkEdge">
                      <a:bevel prst="artDeco"/>
                      <a:lightRig rig="flood" dir="t"/>
                    </a:cell3D>
                  </a:tcPr>
                </a:tc>
              </a:tr>
              <a:tr h="450015">
                <a:tc>
                  <a:txBody>
                    <a:bodyPr/>
                    <a:lstStyle/>
                    <a:p>
                      <a:pPr algn="ctr" rtl="0" fontAlgn="ctr"/>
                      <a:r>
                        <a:rPr lang="ru-RU" sz="1200" b="1" i="0" u="none" strike="noStrike">
                          <a:solidFill>
                            <a:srgbClr val="000000"/>
                          </a:solidFill>
                          <a:effectLst/>
                          <a:latin typeface="Times New Roman"/>
                        </a:rPr>
                        <a:t>  Безвозмездные поступления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601 125,30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413 721,00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-57 365,21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356 355,79</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325 456,80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312 792,66</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на выравнивание бюджетной обеспеченности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-17 505,00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23 232,60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79,7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179,8</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бюджетам на поддержку мер по обеспечению сбалансированности бюджетов</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4 449,20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9 458,80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549394">
                <a:tc>
                  <a:txBody>
                    <a:bodyPr/>
                    <a:lstStyle/>
                    <a:p>
                      <a:pPr algn="just" rtl="0" fontAlgn="ctr"/>
                      <a:r>
                        <a:rPr lang="ru-RU" sz="1200" b="0" i="0" u="none" strike="noStrike">
                          <a:solidFill>
                            <a:srgbClr val="000000"/>
                          </a:solidFill>
                          <a:effectLst/>
                          <a:latin typeface="Times New Roman"/>
                        </a:rPr>
                        <a:t>Дотации (гранты) бюджетам за достижение показателей деятельности органов местного самоуправления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a:solidFill>
                            <a:srgbClr val="000000"/>
                          </a:solidFill>
                          <a:effectLst/>
                          <a:latin typeface="Times New Roman"/>
                        </a:rPr>
                        <a:t>Прочие дотации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84206">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на обеспечение жильем молодых семей</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софинансирование кап. вложений в объекты муниципальной собственности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Субсидия </a:t>
                      </a:r>
                      <a:r>
                        <a:rPr lang="ru-RU" sz="1200" b="0" i="0" u="none" strike="noStrike" dirty="0">
                          <a:solidFill>
                            <a:srgbClr val="000000"/>
                          </a:solidFill>
                          <a:effectLst/>
                          <a:latin typeface="Times New Roman"/>
                        </a:rPr>
                        <a:t>бюджетам на поддержку отрасли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21 501,80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27 850,20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-27 850,20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обеспечение развития и укрепления МТБ муниципальных домов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реализацию программ формирования современной городской среды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4 850,50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-103,69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4 746,81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5 437,93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5 758,83</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на организацию бесплатного горячего питания обучающихся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8 123,70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7 860,80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8 095,20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создание новых мест в образовательных организациях</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301959">
                <a:tc>
                  <a:txBody>
                    <a:bodyPr/>
                    <a:lstStyle/>
                    <a:p>
                      <a:pPr algn="just" rtl="0" fontAlgn="ctr"/>
                      <a:r>
                        <a:rPr lang="ru-RU" sz="1200" b="0" i="0" u="none" strike="noStrike" dirty="0" smtClean="0">
                          <a:solidFill>
                            <a:srgbClr val="000000"/>
                          </a:solidFill>
                          <a:effectLst/>
                          <a:latin typeface="Times New Roman"/>
                        </a:rPr>
                        <a:t>Прочие </a:t>
                      </a:r>
                      <a:r>
                        <a:rPr lang="ru-RU" sz="1200" b="0" i="0" u="none" strike="noStrike" dirty="0">
                          <a:solidFill>
                            <a:srgbClr val="000000"/>
                          </a:solidFill>
                          <a:effectLst/>
                          <a:latin typeface="Times New Roman"/>
                        </a:rPr>
                        <a:t>субсидии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95 570,00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69 239,50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-1 123,70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68 115,80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67 650,45</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67 164,73</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956452823"/>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smtClean="0">
                <a:ln w="1905"/>
                <a:solidFill>
                  <a:schemeClr val="bg1"/>
                </a:solidFill>
                <a:effectLst>
                  <a:innerShdw blurRad="69850" dist="43180" dir="5400000">
                    <a:srgbClr val="000000">
                      <a:alpha val="65000"/>
                    </a:srgbClr>
                  </a:innerShdw>
                </a:effectLst>
              </a:rPr>
              <a:t>финансируются </a:t>
            </a:r>
            <a:endParaRPr lang="ru-RU" sz="1400" b="1" dirty="0">
              <a:ln w="1905"/>
              <a:solidFill>
                <a:schemeClr val="bg1"/>
              </a:solidFill>
              <a:effectLst>
                <a:innerShdw blurRad="69850" dist="43180" dir="5400000">
                  <a:srgbClr val="000000">
                    <a:alpha val="65000"/>
                  </a:srgbClr>
                </a:innerShdw>
              </a:effectLst>
            </a:endParaRPr>
          </a:p>
          <a:p>
            <a:pPr algn="ctr"/>
            <a:r>
              <a:rPr lang="ru-RU" sz="1400" b="1" dirty="0" smtClean="0">
                <a:ln w="1905"/>
                <a:solidFill>
                  <a:schemeClr val="bg1"/>
                </a:solidFill>
                <a:effectLst>
                  <a:innerShdw blurRad="69850" dist="43180" dir="5400000">
                    <a:srgbClr val="000000">
                      <a:alpha val="65000"/>
                    </a:srgbClr>
                  </a:innerShdw>
                </a:effectLst>
              </a:rPr>
              <a:t>20 учреждений</a:t>
            </a:r>
            <a:endParaRPr lang="ru-RU" sz="1400" b="1" dirty="0">
              <a:ln w="1905"/>
              <a:solidFill>
                <a:schemeClr val="bg1"/>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356076551"/>
              </p:ext>
            </p:extLst>
          </p:nvPr>
        </p:nvGraphicFramePr>
        <p:xfrm>
          <a:off x="134412" y="908721"/>
          <a:ext cx="8875176" cy="5760638"/>
        </p:xfrm>
        <a:graphic>
          <a:graphicData uri="http://schemas.openxmlformats.org/drawingml/2006/table">
            <a:tbl>
              <a:tblPr>
                <a:tableStyleId>{284E427A-3D55-4303-BF80-6455036E1DE7}</a:tableStyleId>
              </a:tblPr>
              <a:tblGrid>
                <a:gridCol w="3834617"/>
                <a:gridCol w="891003"/>
                <a:gridCol w="981205"/>
                <a:gridCol w="924816"/>
                <a:gridCol w="791835"/>
                <a:gridCol w="725850"/>
                <a:gridCol w="725850"/>
              </a:tblGrid>
              <a:tr h="72907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2024 год</a:t>
                      </a:r>
                    </a:p>
                  </a:txBody>
                  <a:tcPr marL="9525" marR="9525" marT="9525" marB="0" anchor="ctr">
                    <a:cell3D prstMaterial="dkEdge">
                      <a:bevel prst="artDeco"/>
                      <a:lightRig rig="flood" dir="t"/>
                    </a:cell3D>
                  </a:tcPr>
                </a:tc>
              </a:tr>
              <a:tr h="844073">
                <a:tc>
                  <a:txBody>
                    <a:bodyPr/>
                    <a:lstStyle/>
                    <a:p>
                      <a:pPr algn="just" rtl="0" fontAlgn="ctr"/>
                      <a:r>
                        <a:rPr lang="ru-RU" sz="1200" b="0" i="0" u="none" strike="noStrike">
                          <a:solidFill>
                            <a:srgbClr val="000000"/>
                          </a:solidFill>
                          <a:effectLst/>
                          <a:latin typeface="Times New Roman"/>
                        </a:rPr>
                        <a:t> 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6,44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6,44</a:t>
                      </a:r>
                    </a:p>
                  </a:txBody>
                  <a:tcPr marL="9525" marR="9525" marT="9525" marB="0" anchor="ctr">
                    <a:cell3D prstMaterial="dkEdge">
                      <a:bevel prst="artDeco"/>
                      <a:lightRig rig="flood" dir="t"/>
                    </a:cell3D>
                  </a:tcPr>
                </a:tc>
              </a:tr>
              <a:tr h="434701">
                <a:tc>
                  <a:txBody>
                    <a:bodyPr/>
                    <a:lstStyle/>
                    <a:p>
                      <a:pPr algn="l" rtl="0" fontAlgn="ctr"/>
                      <a:r>
                        <a:rPr lang="ru-RU" sz="1200" b="0" i="0" u="none" strike="noStrike">
                          <a:solidFill>
                            <a:srgbClr val="000000"/>
                          </a:solidFill>
                          <a:effectLst/>
                          <a:latin typeface="Times New Roman"/>
                        </a:rPr>
                        <a:t>Субвенции местным бюджетам на выполнение передаваемых полномочий субъектов РФ</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4 314,40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4 629,80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-415,18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4 214,62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4 320,95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4 320,95</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1 882,70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-89,10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857,03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857,03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857,03</a:t>
                      </a:r>
                    </a:p>
                  </a:txBody>
                  <a:tcPr marL="9525" marR="9525" marT="9525" marB="0" anchor="ctr">
                    <a:cell3D prstMaterial="dkEdge">
                      <a:bevel prst="artDeco"/>
                      <a:lightRig rig="flood" dir="t"/>
                    </a:cell3D>
                  </a:tcPr>
                </a:tc>
              </a:tr>
              <a:tr h="635767">
                <a:tc>
                  <a:txBody>
                    <a:bodyPr/>
                    <a:lstStyle/>
                    <a:p>
                      <a:pPr algn="l" rtl="0" fontAlgn="ctr"/>
                      <a:r>
                        <a:rPr lang="ru-RU" sz="1200" b="0" i="0" u="none" strike="noStrike">
                          <a:solidFill>
                            <a:srgbClr val="000000"/>
                          </a:solidFill>
                          <a:effectLst/>
                          <a:latin typeface="Times New Roman"/>
                        </a:rPr>
                        <a:t>Субвенции бюджетам на осуществление первичного воинского учета на территориях, где отсутствуют военные комиссариаты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110,13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1 637,23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1 695,01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1 755,49</a:t>
                      </a:r>
                    </a:p>
                  </a:txBody>
                  <a:tcPr marL="9525" marR="9525" marT="9525" marB="0" anchor="ctr">
                    <a:cell3D prstMaterial="dkEdge">
                      <a:bevel prst="artDeco"/>
                      <a:lightRig rig="flood" dir="t"/>
                    </a:cell3D>
                  </a:tcPr>
                </a:tc>
              </a:tr>
              <a:tr h="427461">
                <a:tc>
                  <a:txBody>
                    <a:bodyPr/>
                    <a:lstStyle/>
                    <a:p>
                      <a:pPr algn="l" rtl="0" fontAlgn="ctr"/>
                      <a:r>
                        <a:rPr lang="ru-RU" sz="1200" b="0" i="0" u="none" strike="noStrike">
                          <a:solidFill>
                            <a:srgbClr val="000000"/>
                          </a:solidFill>
                          <a:effectLst/>
                          <a:latin typeface="Times New Roman"/>
                        </a:rPr>
                        <a:t>Субвенции бюджетам на проведение Всероссийской переписи населения 2020 года</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46957">
                <a:tc>
                  <a:txBody>
                    <a:bodyPr/>
                    <a:lstStyle/>
                    <a:p>
                      <a:pPr algn="l" rtl="0" fontAlgn="ctr"/>
                      <a:r>
                        <a:rPr lang="ru-RU" sz="1200" b="0" i="0" u="none" strike="noStrike">
                          <a:solidFill>
                            <a:srgbClr val="000000"/>
                          </a:solidFill>
                          <a:effectLst/>
                          <a:latin typeface="Times New Roman"/>
                        </a:rPr>
                        <a:t>Прочие субвенции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220 304,00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871,90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221 175,90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222 860,59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222 860,59</a:t>
                      </a:r>
                    </a:p>
                  </a:txBody>
                  <a:tcPr marL="9525" marR="9525" marT="9525" marB="0" anchor="ctr">
                    <a:cell3D prstMaterial="dkEdge">
                      <a:bevel prst="artDeco"/>
                      <a:lightRig rig="flood" dir="t"/>
                    </a:cell3D>
                  </a:tcPr>
                </a:tc>
              </a:tr>
              <a:tr h="337850">
                <a:tc>
                  <a:txBody>
                    <a:bodyPr/>
                    <a:lstStyle/>
                    <a:p>
                      <a:pPr algn="l" rtl="0" fontAlgn="ctr"/>
                      <a:r>
                        <a:rPr lang="ru-RU" sz="1200" b="0" i="0" u="none" strike="noStrike">
                          <a:solidFill>
                            <a:srgbClr val="000000"/>
                          </a:solidFill>
                          <a:effectLst/>
                          <a:latin typeface="Times New Roman"/>
                        </a:rPr>
                        <a:t>Межбюджетные трансферты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12 093,20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801,10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651692186"/>
              </p:ext>
            </p:extLst>
          </p:nvPr>
        </p:nvGraphicFramePr>
        <p:xfrm>
          <a:off x="71280" y="692696"/>
          <a:ext cx="8965213" cy="601757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2024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298 659 162,81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48,7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297 460 139,01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49,7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285 247 466,69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48,1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72 986 071,20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67 128 293,90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11,2</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67 323 863,90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11,3</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9 816 850,61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8 976 087,11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9 028 587,11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4 287 409,74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3 363 059,00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3 143 707,00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397 700,00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467 700,00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507 700,00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37 461 649,14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36 323 148,68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36 640 752,85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6,2</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2 394 828,00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4 297 621,00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3 991 621,00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95 940 604,58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89 029 153,51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14,9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89 387 168,69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15,1</a:t>
                      </a:r>
                    </a:p>
                  </a:txBody>
                  <a:tcPr marL="9525" marR="9525" marT="9525" marB="0" anchor="ctr">
                    <a:cell3D prstMaterial="dkEdge">
                      <a:bevel w="50800" prst="hardEdge"/>
                      <a:lightRig rig="flood" dir="t"/>
                    </a:cell3D>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51 944 581,42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8,5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45 521 182,55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45 363 289,35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14 602 045,79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15 117 749,14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14 041 098,79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2,4</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14 187 769,67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2,3</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13 025 218,34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2,2</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13 302 922,86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2,2</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5 342 204,45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6 042 145,56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6 398 694,44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2 622 031,59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2 179 231,59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2 179 231,59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610 642 909,00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588 930 729,39</a:t>
                      </a:r>
                    </a:p>
                  </a:txBody>
                  <a:tcPr marL="9525" marR="9525" marT="9525" marB="0" anchor="ctr">
                    <a:cell3D prstMaterial="dkEdge">
                      <a:bevel w="50800" prst="hardEdge"/>
                      <a:lightRig rig="flood" dir="t"/>
                    </a:cell3D>
                  </a:tcPr>
                </a:tc>
                <a:tc>
                  <a:txBody>
                    <a:bodyPr/>
                    <a:lstStyle/>
                    <a:p>
                      <a:pPr algn="ctr" fontAlgn="ctr"/>
                      <a:r>
                        <a:rPr lang="ru-RU" sz="1200" b="1" i="0" u="none" strike="noStrike">
                          <a:effectLst/>
                          <a:latin typeface="Times New Roman"/>
                        </a:rPr>
                        <a:t>98,4</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576 556 104,27</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97,2</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3227204568"/>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3591413961"/>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966507970"/>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07504" y="45578"/>
            <a:ext cx="8928992"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9" name="TextBox 8"/>
          <p:cNvSpPr txBox="1"/>
          <p:nvPr/>
        </p:nvSpPr>
        <p:spPr>
          <a:xfrm>
            <a:off x="125160" y="405602"/>
            <a:ext cx="9002464" cy="49244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Бюджет МО ГО «Вуктыл» социально-направленный, расходы на социальную сферу составляют в 2022 году 400 695,9 тыс. руб. или 65,3 %, в 2023 году 393 379,0 тыс. руб. или 65,7% и в 2024 году 380 908,4 тыс. руб. или 64,2%.</a:t>
            </a:r>
            <a:endParaRPr lang="ru-RU" sz="1200" b="1"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096918874"/>
              </p:ext>
            </p:extLst>
          </p:nvPr>
        </p:nvGraphicFramePr>
        <p:xfrm>
          <a:off x="125158" y="980727"/>
          <a:ext cx="8866442" cy="5789224"/>
        </p:xfrm>
        <a:graphic>
          <a:graphicData uri="http://schemas.openxmlformats.org/drawingml/2006/table">
            <a:tbl>
              <a:tblPr>
                <a:tableStyleId>{284E427A-3D55-4303-BF80-6455036E1DE7}</a:tableStyleId>
              </a:tblPr>
              <a:tblGrid>
                <a:gridCol w="3840965"/>
                <a:gridCol w="367486"/>
                <a:gridCol w="367486"/>
                <a:gridCol w="955462"/>
                <a:gridCol w="367486"/>
                <a:gridCol w="1102457"/>
                <a:gridCol w="440983"/>
                <a:gridCol w="1028959"/>
                <a:gridCol w="395158"/>
              </a:tblGrid>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               ВСЕГО:</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613 588 774,16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598 496 908,51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593 329 783,39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120 144 967,97</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19,58</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110 466 496,93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18,46</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110 866 292,11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18,69</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354045">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3 267 209,27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2 957 111,60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2 969 111,60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81 902 333,07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13,35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76 369 170,42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12,76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76 598 185,60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12,91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53106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11 714 080,33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1,91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10 659 114,55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10 715 544,55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1074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800 000,00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2760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22 411 345,30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3,65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19 631 100,36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3,28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19 733 450,36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3,33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2 088 841,74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1 364 491,00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0,23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1 355 139,00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0,23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0231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Гражданская оборона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578 710,00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180 550,00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180 550,00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517403">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1 360 131,74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1 033 941,00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1 024 589,00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10741">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14 945 967,01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2,44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13 773 544,42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2,30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12 973 886,11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2,19</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1917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155 700,00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155 700,00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155 700,00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Транспорт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367 498,26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379 268,19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382 500,00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12 137 053,70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1,98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11 835 314,64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1,98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12 071 174,87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2 285 715,05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1 403 261,59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364 511,24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bl>
          </a:graphicData>
        </a:graphic>
      </p:graphicFrame>
    </p:spTree>
    <p:extLst>
      <p:ext uri="{BB962C8B-B14F-4D97-AF65-F5344CB8AC3E}">
        <p14:creationId xmlns:p14="http://schemas.microsoft.com/office/powerpoint/2010/main" val="2574596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70443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5258"/>
            <a:ext cx="8352000" cy="41640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572424307"/>
              </p:ext>
            </p:extLst>
          </p:nvPr>
        </p:nvGraphicFramePr>
        <p:xfrm>
          <a:off x="143508" y="860358"/>
          <a:ext cx="8856983" cy="5910770"/>
        </p:xfrm>
        <a:graphic>
          <a:graphicData uri="http://schemas.openxmlformats.org/drawingml/2006/table">
            <a:tbl>
              <a:tblPr>
                <a:tableStyleId>{284E427A-3D55-4303-BF80-6455036E1DE7}</a:tableStyleId>
              </a:tblPr>
              <a:tblGrid>
                <a:gridCol w="4140460"/>
                <a:gridCol w="432048"/>
                <a:gridCol w="360040"/>
                <a:gridCol w="936104"/>
                <a:gridCol w="360040"/>
                <a:gridCol w="936104"/>
                <a:gridCol w="360040"/>
                <a:gridCol w="936104"/>
                <a:gridCol w="396043"/>
              </a:tblGrid>
              <a:tr h="281124">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81124">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71 275 846,46</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11,62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68 465 022,22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11,44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68 748 940,03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11,59</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5 346 073,72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5 897 980,00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5 897 980,00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6 864 002,14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8 888 107,55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8 888 107,55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29 764 118,25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26 843 603,24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4,49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27 079 121,05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29 301 652,35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4,78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26 835 331,43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4,48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26 883 731,43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ОБРАЗОВАНИЕ</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342 519 981,66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55,82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337 080 220,52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56,32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324 761 258,20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54,74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89 775 474,59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14,63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89 656 162,82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14,98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90 280 633,92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15,22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Общее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195 400 534,03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31,85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194 967 640,57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32,58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181 670 497,15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30,62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51806">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48 906 407,96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7,97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44 571 942,08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7,45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44 898 652,08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7,57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1 168 166,67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1 168 166,67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1 168 166,67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7 269 398,41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6 716 308,38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6 743 308,38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КУЛЬТУРА, КИНЕМАТОГРАФИЯ</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53 791 268,82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8,77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50 019 466,51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8,36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50 173 826,51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8,46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Культура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53 289 368,82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8,68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49 719 466,51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8,31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49 873 826,51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8,41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501 900,00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300 000,00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СОЦИАЛЬНАЯ ПОЛИТИКА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3 914 634,00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0,64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5 869 328,00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0,98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5 563 328,00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0,94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24038">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1 657 034,00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1 657 034,00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1 657 034,00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8032">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1 793 600,00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3 638 294,00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3 478 294,00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160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464 000,00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574 000,00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428 000,00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143097">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470 000,00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410 000,00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410 000,00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0,07</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5825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Массовый спорт</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110 000,00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355 000,00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300 000,00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4 437 266,50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4 148 338,91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0,69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4 377 113,43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0,74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1124">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внутреннего долга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4 437 266,50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4 148 338,91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4 377 113,43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0,74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r>
              <a:tr h="283896">
                <a:tc>
                  <a:txBody>
                    <a:bodyPr/>
                    <a:lstStyle/>
                    <a:p>
                      <a:pPr algn="ctr" fontAlgn="t"/>
                      <a:r>
                        <a:rPr lang="ru-RU" sz="1100"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a:effectLst/>
                        <a:latin typeface="Times New Roman" panose="02020603050405020304" pitchFamily="18" charset="0"/>
                        <a:cs typeface="Times New Roman" panose="02020603050405020304" pitchFamily="18" charset="0"/>
                      </a:endParaRPr>
                    </a:p>
                  </a:txBody>
                  <a:tcPr marL="9525" marR="9525" marT="9525" marB="0">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6 900 000,00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 </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14 100 000,00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b"/>
                      <a:r>
                        <a:rPr lang="ru-RU" sz="1100" u="none" strike="noStrike" dirty="0">
                          <a:effectLst/>
                          <a:latin typeface="Times New Roman" panose="02020603050405020304" pitchFamily="18" charset="0"/>
                          <a:cs typeface="Times New Roman" panose="02020603050405020304" pitchFamily="18" charset="0"/>
                        </a:rPr>
                        <a:t> </a:t>
                      </a:r>
                      <a:endParaRPr lang="ru-RU" sz="1100" b="0" i="1" u="none" strike="noStrike" dirty="0">
                        <a:effectLst/>
                        <a:latin typeface="Times New Roman" panose="02020603050405020304" pitchFamily="18" charset="0"/>
                        <a:cs typeface="Times New Roman" panose="02020603050405020304" pitchFamily="18" charset="0"/>
                      </a:endParaRPr>
                    </a:p>
                  </a:txBody>
                  <a:tcPr marL="9525" marR="9525" marT="9525" marB="0" anchor="b">
                    <a:cell3D prstMaterial="dkEdge">
                      <a:bevel prst="relaxedInset"/>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90581388"/>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rtl="0" fontAlgn="ctr"/>
                      <a:r>
                        <a:rPr lang="ru-RU" sz="1200" b="1" i="0" u="none" strike="noStrike">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a:solidFill>
                            <a:srgbClr val="000000"/>
                          </a:solidFill>
                          <a:effectLst/>
                          <a:latin typeface="Times New Roman"/>
                        </a:rPr>
                        <a:t>632 855,4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613 588,8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598 496,9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593 329,7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88 029,7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101 598,4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92 571,8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93 036,4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84 088,5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74 612,3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70 974,2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70 316,8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11 136,2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10 118,1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10 278,1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10 118,1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441 850,0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420 863,5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409 980,6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397 737,4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4 413,3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4 437,3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4 148,3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4 377,1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6 900,0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14 100,0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93662164"/>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2024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30 100 000,00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30 800 000,00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- 30 050 000,00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- 30 750 000,00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2022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419816937"/>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847900228"/>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latin typeface="Times New Roman"/>
              </a:rPr>
              <a:t>Расходы </a:t>
            </a:r>
            <a:r>
              <a:rPr lang="ru-RU" sz="2000" b="1" spc="-1" dirty="0" smtClean="0">
                <a:latin typeface="Times New Roman"/>
              </a:rPr>
              <a:t>в расчете на одного </a:t>
            </a:r>
            <a:r>
              <a:rPr lang="ru-RU" sz="2000" b="1" spc="-1" dirty="0">
                <a:latin typeface="Times New Roman"/>
              </a:rPr>
              <a:t>воспитанника, обучающегося за счет средств бюджета МО ГО «Вуктыл</a:t>
            </a:r>
            <a:r>
              <a:rPr lang="ru-RU" sz="2000" b="1" spc="-1" dirty="0" smtClean="0">
                <a:latin typeface="Times New Roman"/>
              </a:rPr>
              <a:t>» на 2022 год, </a:t>
            </a:r>
            <a:r>
              <a:rPr lang="ru-RU" sz="2000" b="1" spc="-1" dirty="0" err="1">
                <a:latin typeface="Times New Roman"/>
              </a:rPr>
              <a:t>тыс.руб</a:t>
            </a:r>
            <a:r>
              <a:rPr lang="ru-RU" sz="2000" b="1" spc="-1" dirty="0">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1140114555"/>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765628"/>
                <a:gridCol w="792088"/>
                <a:gridCol w="936104"/>
                <a:gridCol w="902388"/>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10,75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10,55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141,30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204,14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212,31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220,80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214,35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97,27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622,81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641,25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660,04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678,86</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8 881,54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12 104,00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13 102,78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r>
                        <a:rPr lang="ru-RU" sz="1200" dirty="0" smtClean="0">
                          <a:latin typeface="Times New Roman" panose="02020603050405020304" pitchFamily="18" charset="0"/>
                          <a:cs typeface="Times New Roman" panose="02020603050405020304" pitchFamily="18" charset="0"/>
                        </a:rPr>
                        <a:t>12 937,68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12 843,24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261,97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403,23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491,94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314,84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1 485,20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2 078,70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1 611,40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1 724,30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16 314,7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23 737,8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22 387,90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20 891,60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21 178,40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93667229"/>
              </p:ext>
            </p:extLst>
          </p:nvPr>
        </p:nvGraphicFramePr>
        <p:xfrm>
          <a:off x="143508" y="836712"/>
          <a:ext cx="8856984" cy="5760641"/>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434878">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607637">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2024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6507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en-US"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437,1</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609,9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449,9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r>
              <a:tr h="965071">
                <a:tc>
                  <a:txBody>
                    <a:bodyPr/>
                    <a:lstStyle/>
                    <a:p>
                      <a:pPr algn="l"/>
                      <a:r>
                        <a:rPr lang="en-US" sz="1200" dirty="0" smtClean="0">
                          <a:latin typeface="Times New Roman" panose="02020603050405020304" pitchFamily="18" charset="0"/>
                          <a:cs typeface="Times New Roman" panose="02020603050405020304" pitchFamily="18" charset="0"/>
                        </a:rPr>
                        <a:t>3</a:t>
                      </a:r>
                      <a:r>
                        <a:rPr lang="ru-RU" sz="1200" dirty="0" smtClean="0">
                          <a:latin typeface="Times New Roman" panose="02020603050405020304" pitchFamily="18" charset="0"/>
                          <a:cs typeface="Times New Roman" panose="02020603050405020304" pitchFamily="18" charset="0"/>
                        </a:rPr>
                        <a:t>.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l"/>
                      <a:r>
                        <a:rPr lang="en-US" sz="1200" dirty="0" smtClean="0">
                          <a:latin typeface="Times New Roman" panose="02020603050405020304" pitchFamily="18" charset="0"/>
                          <a:cs typeface="Times New Roman" panose="02020603050405020304" pitchFamily="18" charset="0"/>
                        </a:rPr>
                        <a:t>4</a:t>
                      </a:r>
                      <a:r>
                        <a:rPr lang="ru-RU" sz="1200" dirty="0" smtClean="0">
                          <a:latin typeface="Times New Roman" panose="02020603050405020304" pitchFamily="18" charset="0"/>
                          <a:cs typeface="Times New Roman" panose="02020603050405020304" pitchFamily="18" charset="0"/>
                        </a:rPr>
                        <a:t>.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just"/>
                      <a:r>
                        <a:rPr lang="en-US" sz="1200" dirty="0" smtClean="0">
                          <a:latin typeface="Times New Roman" panose="02020603050405020304" pitchFamily="18" charset="0"/>
                          <a:cs typeface="Times New Roman" panose="02020603050405020304" pitchFamily="18" charset="0"/>
                        </a:rPr>
                        <a:t>5</a:t>
                      </a:r>
                      <a:r>
                        <a:rPr lang="ru-RU" sz="1200" dirty="0" smtClean="0">
                          <a:latin typeface="Times New Roman" panose="02020603050405020304" pitchFamily="18" charset="0"/>
                          <a:cs typeface="Times New Roman" panose="02020603050405020304" pitchFamily="18" charset="0"/>
                        </a:rPr>
                        <a:t>.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566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536151">
                <a:tc>
                  <a:txBody>
                    <a:bodyPr/>
                    <a:lstStyle/>
                    <a:p>
                      <a:pPr algn="just"/>
                      <a:r>
                        <a:rPr lang="en-US" sz="1200" dirty="0" smtClean="0">
                          <a:latin typeface="Times New Roman" panose="02020603050405020304" pitchFamily="18" charset="0"/>
                          <a:cs typeface="Times New Roman" panose="02020603050405020304" pitchFamily="18" charset="0"/>
                        </a:rPr>
                        <a:t>6</a:t>
                      </a:r>
                      <a:r>
                        <a:rPr lang="ru-RU" sz="1200" dirty="0" smtClean="0">
                          <a:latin typeface="Times New Roman" panose="02020603050405020304" pitchFamily="18" charset="0"/>
                          <a:cs typeface="Times New Roman" panose="02020603050405020304" pitchFamily="18" charset="0"/>
                        </a:rPr>
                        <a:t>.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302045696"/>
              </p:ext>
            </p:extLst>
          </p:nvPr>
        </p:nvGraphicFramePr>
        <p:xfrm>
          <a:off x="107504" y="534627"/>
          <a:ext cx="8928992" cy="6198415"/>
        </p:xfrm>
        <a:graphic>
          <a:graphicData uri="http://schemas.openxmlformats.org/drawingml/2006/table">
            <a:tbl>
              <a:tblPr firstRow="1" bandRow="1">
                <a:tableStyleId>{5C22544A-7EE6-4342-B048-85BDC9FD1C3A}</a:tableStyleId>
              </a:tblPr>
              <a:tblGrid>
                <a:gridCol w="5544616"/>
                <a:gridCol w="1152128"/>
                <a:gridCol w="1152128"/>
                <a:gridCol w="1080120"/>
              </a:tblGrid>
              <a:tr h="15417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2024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11603">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298 659 162,81</a:t>
                      </a:r>
                    </a:p>
                  </a:txBody>
                  <a:tcPr marL="9525" marR="9525" marT="9525" marB="0" anchor="ctr"/>
                </a:tc>
                <a:tc>
                  <a:txBody>
                    <a:bodyPr/>
                    <a:lstStyle/>
                    <a:p>
                      <a:pPr algn="ctr" fontAlgn="ctr"/>
                      <a:r>
                        <a:rPr lang="ru-RU" sz="1200" b="1" i="0" u="none" strike="noStrike">
                          <a:solidFill>
                            <a:srgbClr val="000000"/>
                          </a:solidFill>
                          <a:effectLst/>
                          <a:latin typeface="Times New Roman"/>
                        </a:rPr>
                        <a:t>297 460 139,01</a:t>
                      </a:r>
                    </a:p>
                  </a:txBody>
                  <a:tcPr marL="9525" marR="9525" marT="9525" marB="0" anchor="ctr"/>
                </a:tc>
                <a:tc>
                  <a:txBody>
                    <a:bodyPr/>
                    <a:lstStyle/>
                    <a:p>
                      <a:pPr algn="ctr" fontAlgn="ctr"/>
                      <a:r>
                        <a:rPr lang="ru-RU" sz="1200" b="1" i="0" u="none" strike="noStrike" dirty="0">
                          <a:solidFill>
                            <a:srgbClr val="000000"/>
                          </a:solidFill>
                          <a:effectLst/>
                          <a:latin typeface="Times New Roman"/>
                        </a:rPr>
                        <a:t>285 247 466,69</a:t>
                      </a:r>
                    </a:p>
                  </a:txBody>
                  <a:tcPr marL="9525" marR="9525" marT="9525" marB="0" anchor="ctr"/>
                </a:tc>
              </a:tr>
              <a:tr h="167437">
                <a:tc>
                  <a:txBody>
                    <a:bodyPr/>
                    <a:lstStyle/>
                    <a:p>
                      <a:pPr algn="just" fontAlgn="ctr"/>
                      <a:r>
                        <a:rPr lang="ru-RU" sz="1200" b="1" i="0" u="none" strike="noStrike" dirty="0">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290 057 521,81</a:t>
                      </a:r>
                    </a:p>
                  </a:txBody>
                  <a:tcPr marL="9525" marR="9525" marT="9525" marB="0" anchor="ctr"/>
                </a:tc>
                <a:tc>
                  <a:txBody>
                    <a:bodyPr/>
                    <a:lstStyle/>
                    <a:p>
                      <a:pPr algn="ctr" fontAlgn="ctr"/>
                      <a:r>
                        <a:rPr lang="ru-RU" sz="1200" b="1" i="0" u="none" strike="noStrike">
                          <a:solidFill>
                            <a:srgbClr val="000000"/>
                          </a:solidFill>
                          <a:effectLst/>
                          <a:latin typeface="Times New Roman"/>
                        </a:rPr>
                        <a:t>289 475 288,71</a:t>
                      </a:r>
                    </a:p>
                  </a:txBody>
                  <a:tcPr marL="9525" marR="9525" marT="9525" marB="0" anchor="ctr"/>
                </a:tc>
                <a:tc>
                  <a:txBody>
                    <a:bodyPr/>
                    <a:lstStyle/>
                    <a:p>
                      <a:pPr algn="ctr" fontAlgn="ctr"/>
                      <a:r>
                        <a:rPr lang="ru-RU" sz="1200" b="1" i="0" u="none" strike="noStrike" dirty="0">
                          <a:solidFill>
                            <a:srgbClr val="000000"/>
                          </a:solidFill>
                          <a:effectLst/>
                          <a:latin typeface="Times New Roman"/>
                        </a:rPr>
                        <a:t>277 235 616,39</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264 620 572,81</a:t>
                      </a:r>
                    </a:p>
                  </a:txBody>
                  <a:tcPr marL="9525" marR="9525" marT="9525" marB="0" anchor="ctr"/>
                </a:tc>
                <a:tc>
                  <a:txBody>
                    <a:bodyPr/>
                    <a:lstStyle/>
                    <a:p>
                      <a:pPr algn="ctr" fontAlgn="ctr"/>
                      <a:r>
                        <a:rPr lang="ru-RU" sz="1200" b="0" i="0" u="none" strike="noStrike">
                          <a:solidFill>
                            <a:srgbClr val="000000"/>
                          </a:solidFill>
                          <a:effectLst/>
                          <a:latin typeface="Times New Roman"/>
                        </a:rPr>
                        <a:t>264 348 895,26</a:t>
                      </a:r>
                    </a:p>
                  </a:txBody>
                  <a:tcPr marL="9525" marR="9525" marT="9525" marB="0" anchor="ctr"/>
                </a:tc>
                <a:tc>
                  <a:txBody>
                    <a:bodyPr/>
                    <a:lstStyle/>
                    <a:p>
                      <a:pPr algn="ctr" fontAlgn="ctr"/>
                      <a:r>
                        <a:rPr lang="ru-RU" sz="1200" b="0" i="0" u="none" strike="noStrike">
                          <a:solidFill>
                            <a:srgbClr val="000000"/>
                          </a:solidFill>
                          <a:effectLst/>
                          <a:latin typeface="Times New Roman"/>
                        </a:rPr>
                        <a:t>264 766 755,26</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644881">
                <a:tc>
                  <a:txBody>
                    <a:bodyPr/>
                    <a:lstStyle/>
                    <a:p>
                      <a:pPr algn="just" fontAlgn="ctr"/>
                      <a:r>
                        <a:rPr lang="ru-RU" sz="1200" b="0" i="0" u="none" strike="noStrike" dirty="0">
                          <a:solidFill>
                            <a:srgbClr val="000000"/>
                          </a:solidFill>
                          <a:effectLst/>
                          <a:latin typeface="Times New Roman"/>
                        </a:rPr>
                        <a:t>Ежемесячное денежное вознаграждение за классное руководство педагогическим работникам муниципальных образовательных организаций, реализующих образовательные программы начального общего, основного общего и среднего общего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12 894 300,00</a:t>
                      </a:r>
                    </a:p>
                  </a:txBody>
                  <a:tcPr marL="9525" marR="9525" marT="9525" marB="0" anchor="ctr"/>
                </a:tc>
                <a:tc>
                  <a:txBody>
                    <a:bodyPr/>
                    <a:lstStyle/>
                    <a:p>
                      <a:pPr algn="ctr" fontAlgn="ctr"/>
                      <a:r>
                        <a:rPr lang="ru-RU" sz="1200" b="0" i="0" u="none" strike="noStrike">
                          <a:solidFill>
                            <a:srgbClr val="000000"/>
                          </a:solidFill>
                          <a:effectLst/>
                          <a:latin typeface="Times New Roman"/>
                        </a:rPr>
                        <a:t>12 894 300,00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3451">
                <a:tc>
                  <a:txBody>
                    <a:bodyPr/>
                    <a:lstStyle/>
                    <a:p>
                      <a:pPr algn="just" fontAlgn="ctr"/>
                      <a:r>
                        <a:rPr lang="ru-RU" sz="1200" b="0" i="0" u="none" strike="noStrike" dirty="0">
                          <a:solidFill>
                            <a:srgbClr val="000000"/>
                          </a:solidFill>
                          <a:effectLst/>
                          <a:latin typeface="Times New Roman"/>
                        </a:rPr>
                        <a:t>Предоставление компенсации родителям (законным представителям) платы за присмотр и уход за детьми, посещающими образовательные организации.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c>
                  <a:txBody>
                    <a:bodyPr/>
                    <a:lstStyle/>
                    <a:p>
                      <a:pPr algn="ctr" fontAlgn="ctr"/>
                      <a:r>
                        <a:rPr lang="ru-RU" sz="1200" b="0" i="0" u="none" strike="noStrike">
                          <a:solidFill>
                            <a:srgbClr val="000000"/>
                          </a:solidFill>
                          <a:effectLst/>
                          <a:latin typeface="Times New Roman"/>
                        </a:rPr>
                        <a:t>1 793 600,00</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c>
                  <a:txBody>
                    <a:bodyPr/>
                    <a:lstStyle/>
                    <a:p>
                      <a:pPr algn="ctr" fontAlgn="ctr"/>
                      <a:r>
                        <a:rPr lang="ru-RU" sz="1200" b="0" i="0" u="none" strike="noStrike">
                          <a:solidFill>
                            <a:srgbClr val="000000"/>
                          </a:solidFill>
                          <a:effectLst/>
                          <a:latin typeface="Times New Roman"/>
                        </a:rPr>
                        <a:t>665 000,00</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8 805 757,58</a:t>
                      </a:r>
                    </a:p>
                  </a:txBody>
                  <a:tcPr marL="9525" marR="9525" marT="9525" marB="0" anchor="ctr"/>
                </a:tc>
                <a:tc>
                  <a:txBody>
                    <a:bodyPr/>
                    <a:lstStyle/>
                    <a:p>
                      <a:pPr algn="ctr" fontAlgn="ctr"/>
                      <a:r>
                        <a:rPr lang="ru-RU" sz="1200" b="0" i="0" u="none" strike="noStrike">
                          <a:solidFill>
                            <a:srgbClr val="000000"/>
                          </a:solidFill>
                          <a:effectLst/>
                          <a:latin typeface="Times New Roman"/>
                        </a:rPr>
                        <a:t>8 495 202,03</a:t>
                      </a:r>
                    </a:p>
                  </a:txBody>
                  <a:tcPr marL="9525" marR="9525" marT="9525" marB="0" anchor="ctr"/>
                </a:tc>
                <a:tc>
                  <a:txBody>
                    <a:bodyPr/>
                    <a:lstStyle/>
                    <a:p>
                      <a:pPr algn="ctr" fontAlgn="ctr"/>
                      <a:r>
                        <a:rPr lang="ru-RU" sz="1200" b="0" i="0" u="none" strike="noStrike">
                          <a:solidFill>
                            <a:srgbClr val="000000"/>
                          </a:solidFill>
                          <a:effectLst/>
                          <a:latin typeface="Times New Roman"/>
                        </a:rPr>
                        <a:t>8 731 969,71</a:t>
                      </a:r>
                    </a:p>
                  </a:txBody>
                  <a:tcPr marL="9525" marR="9525" marT="9525" marB="0" anchor="ctr"/>
                </a:tc>
              </a:tr>
              <a:tr h="224388">
                <a:tc>
                  <a:txBody>
                    <a:bodyPr/>
                    <a:lstStyle/>
                    <a:p>
                      <a:pPr algn="just" fontAlgn="ctr"/>
                      <a:r>
                        <a:rPr lang="ru-RU" sz="1200" b="1" i="0" u="none" strike="noStrike" dirty="0">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a:solidFill>
                            <a:srgbClr val="000000"/>
                          </a:solidFill>
                          <a:effectLst/>
                          <a:latin typeface="Times New Roman"/>
                        </a:rPr>
                        <a:t>1 168 166,67</a:t>
                      </a:r>
                    </a:p>
                  </a:txBody>
                  <a:tcPr marL="9525" marR="9525" marT="9525" marB="0" anchor="ctr"/>
                </a:tc>
                <a:tc>
                  <a:txBody>
                    <a:bodyPr/>
                    <a:lstStyle/>
                    <a:p>
                      <a:pPr algn="ctr" fontAlgn="ctr"/>
                      <a:r>
                        <a:rPr lang="ru-RU" sz="1200" b="1" i="0" u="none" strike="noStrike">
                          <a:solidFill>
                            <a:srgbClr val="000000"/>
                          </a:solidFill>
                          <a:effectLst/>
                          <a:latin typeface="Times New Roman"/>
                        </a:rPr>
                        <a:t>1 168 166,67</a:t>
                      </a:r>
                    </a:p>
                  </a:txBody>
                  <a:tcPr marL="9525" marR="9525" marT="9525" marB="0" anchor="ctr"/>
                </a:tc>
                <a:tc>
                  <a:txBody>
                    <a:bodyPr/>
                    <a:lstStyle/>
                    <a:p>
                      <a:pPr algn="ctr" fontAlgn="ctr"/>
                      <a:r>
                        <a:rPr lang="ru-RU" sz="1200" b="1" i="0" u="none" strike="noStrike" dirty="0">
                          <a:solidFill>
                            <a:srgbClr val="000000"/>
                          </a:solidFill>
                          <a:effectLst/>
                          <a:latin typeface="Times New Roman"/>
                        </a:rPr>
                        <a:t>1 168 166,67</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348051">
                <a:tc>
                  <a:txBody>
                    <a:bodyPr/>
                    <a:lstStyle/>
                    <a:p>
                      <a:pPr algn="just" fontAlgn="ctr"/>
                      <a:r>
                        <a:rPr lang="ru-RU" sz="12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988 166,67</a:t>
                      </a:r>
                    </a:p>
                  </a:txBody>
                  <a:tcPr marL="9525" marR="9525" marT="9525" marB="0" anchor="ctr"/>
                </a:tc>
                <a:tc>
                  <a:txBody>
                    <a:bodyPr/>
                    <a:lstStyle/>
                    <a:p>
                      <a:pPr algn="ctr" fontAlgn="ctr"/>
                      <a:r>
                        <a:rPr lang="ru-RU" sz="1200" b="0" i="0" u="none" strike="noStrike">
                          <a:solidFill>
                            <a:srgbClr val="000000"/>
                          </a:solidFill>
                          <a:effectLst/>
                          <a:latin typeface="Times New Roman"/>
                        </a:rPr>
                        <a:t>988 166,67</a:t>
                      </a:r>
                    </a:p>
                  </a:txBody>
                  <a:tcPr marL="9525" marR="9525" marT="9525" marB="0" anchor="ctr"/>
                </a:tc>
                <a:tc>
                  <a:txBody>
                    <a:bodyPr/>
                    <a:lstStyle/>
                    <a:p>
                      <a:pPr algn="ctr" fontAlgn="ctr"/>
                      <a:r>
                        <a:rPr lang="ru-RU" sz="1200" b="0" i="0" u="none" strike="noStrike">
                          <a:solidFill>
                            <a:srgbClr val="000000"/>
                          </a:solidFill>
                          <a:effectLst/>
                          <a:latin typeface="Times New Roman"/>
                        </a:rPr>
                        <a:t>988 166,67</a:t>
                      </a:r>
                    </a:p>
                  </a:txBody>
                  <a:tcPr marL="9525" marR="9525" marT="9525" marB="0" anchor="ctr"/>
                </a:tc>
              </a:tr>
              <a:tr h="326585">
                <a:tc>
                  <a:txBody>
                    <a:bodyPr/>
                    <a:lstStyle/>
                    <a:p>
                      <a:pPr algn="just" fontAlgn="ctr"/>
                      <a:r>
                        <a:rPr lang="ru-RU" sz="1200" b="1" i="0" u="none" strike="noStrike" dirty="0">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a:solidFill>
                            <a:srgbClr val="000000"/>
                          </a:solidFill>
                          <a:effectLst/>
                          <a:latin typeface="Times New Roman"/>
                        </a:rPr>
                        <a:t>1 442 367,34</a:t>
                      </a:r>
                    </a:p>
                  </a:txBody>
                  <a:tcPr marL="9525" marR="9525" marT="9525" marB="0" anchor="ctr"/>
                </a:tc>
                <a:tc>
                  <a:txBody>
                    <a:bodyPr/>
                    <a:lstStyle/>
                    <a:p>
                      <a:pPr algn="ctr" fontAlgn="ctr"/>
                      <a:r>
                        <a:rPr lang="ru-RU" sz="1200" b="1" i="0" u="none" strike="noStrike">
                          <a:solidFill>
                            <a:srgbClr val="000000"/>
                          </a:solidFill>
                          <a:effectLst/>
                          <a:latin typeface="Times New Roman"/>
                        </a:rPr>
                        <a:t>1 378 666,67</a:t>
                      </a:r>
                    </a:p>
                  </a:txBody>
                  <a:tcPr marL="9525" marR="9525" marT="9525" marB="0" anchor="ctr"/>
                </a:tc>
                <a:tc>
                  <a:txBody>
                    <a:bodyPr/>
                    <a:lstStyle/>
                    <a:p>
                      <a:pPr algn="ctr" fontAlgn="ctr"/>
                      <a:r>
                        <a:rPr lang="ru-RU" sz="1200" b="1" i="0" u="none" strike="noStrike" dirty="0">
                          <a:solidFill>
                            <a:srgbClr val="000000"/>
                          </a:solidFill>
                          <a:effectLst/>
                          <a:latin typeface="Times New Roman"/>
                        </a:rPr>
                        <a:t>1 378 666,67</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1 342 333,34</a:t>
                      </a:r>
                    </a:p>
                  </a:txBody>
                  <a:tcPr marL="9525" marR="9525" marT="9525" marB="0" anchor="ctr"/>
                </a:tc>
                <a:tc>
                  <a:txBody>
                    <a:bodyPr/>
                    <a:lstStyle/>
                    <a:p>
                      <a:pPr algn="ctr" fontAlgn="ctr"/>
                      <a:r>
                        <a:rPr lang="ru-RU" sz="1200" b="0" i="0" u="none" strike="noStrike">
                          <a:solidFill>
                            <a:srgbClr val="000000"/>
                          </a:solidFill>
                          <a:effectLst/>
                          <a:latin typeface="Times New Roman"/>
                        </a:rPr>
                        <a:t>1 378 666,67</a:t>
                      </a:r>
                    </a:p>
                  </a:txBody>
                  <a:tcPr marL="9525" marR="9525" marT="9525" marB="0" anchor="ctr"/>
                </a:tc>
                <a:tc>
                  <a:txBody>
                    <a:bodyPr/>
                    <a:lstStyle/>
                    <a:p>
                      <a:pPr algn="ctr" fontAlgn="ctr"/>
                      <a:r>
                        <a:rPr lang="ru-RU" sz="1200" b="0" i="0" u="none" strike="noStrike">
                          <a:solidFill>
                            <a:srgbClr val="000000"/>
                          </a:solidFill>
                          <a:effectLst/>
                          <a:latin typeface="Times New Roman"/>
                        </a:rPr>
                        <a:t>1 378 666,67</a:t>
                      </a:r>
                    </a:p>
                  </a:txBody>
                  <a:tcPr marL="9525" marR="9525" marT="9525" marB="0" anchor="ctr"/>
                </a:tc>
              </a:tr>
              <a:tr h="326585">
                <a:tc>
                  <a:txBody>
                    <a:bodyPr/>
                    <a:lstStyle/>
                    <a:p>
                      <a:pPr algn="just" fontAlgn="ctr"/>
                      <a:r>
                        <a:rPr lang="ru-RU" sz="1200" b="0" i="0" u="none" strike="noStrike" dirty="0">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100 034,00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11603">
                <a:tc>
                  <a:txBody>
                    <a:bodyPr/>
                    <a:lstStyle/>
                    <a:p>
                      <a:pPr algn="just" fontAlgn="ctr"/>
                      <a:r>
                        <a:rPr lang="ru-RU" sz="1200" b="1" i="0" u="none" strike="noStrike" dirty="0">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5 991 106,99</a:t>
                      </a:r>
                    </a:p>
                  </a:txBody>
                  <a:tcPr marL="9525" marR="9525" marT="9525" marB="0" anchor="ctr"/>
                </a:tc>
                <a:tc>
                  <a:txBody>
                    <a:bodyPr/>
                    <a:lstStyle/>
                    <a:p>
                      <a:pPr algn="ctr" fontAlgn="ctr"/>
                      <a:r>
                        <a:rPr lang="ru-RU" sz="1200" b="1" i="0" u="none" strike="noStrike">
                          <a:solidFill>
                            <a:srgbClr val="000000"/>
                          </a:solidFill>
                          <a:effectLst/>
                          <a:latin typeface="Times New Roman"/>
                        </a:rPr>
                        <a:t>5 438 016,96</a:t>
                      </a:r>
                    </a:p>
                  </a:txBody>
                  <a:tcPr marL="9525" marR="9525" marT="9525" marB="0" anchor="ctr"/>
                </a:tc>
                <a:tc>
                  <a:txBody>
                    <a:bodyPr/>
                    <a:lstStyle/>
                    <a:p>
                      <a:pPr algn="ctr" fontAlgn="ctr"/>
                      <a:r>
                        <a:rPr lang="ru-RU" sz="1200" b="1" i="0" u="none" strike="noStrike" dirty="0">
                          <a:solidFill>
                            <a:srgbClr val="000000"/>
                          </a:solidFill>
                          <a:effectLst/>
                          <a:latin typeface="Times New Roman"/>
                        </a:rPr>
                        <a:t>5 465 016,96</a:t>
                      </a:r>
                    </a:p>
                  </a:txBody>
                  <a:tcPr marL="9525" marR="9525" marT="9525" marB="0" anchor="ctr"/>
                </a:tc>
              </a:tr>
              <a:tr h="362742">
                <a:tc>
                  <a:txBody>
                    <a:bodyPr/>
                    <a:lstStyle/>
                    <a:p>
                      <a:pPr algn="just" fontAlgn="ctr"/>
                      <a:r>
                        <a:rPr lang="ru-RU" sz="1200" b="0" i="0" u="none" strike="noStrike" dirty="0">
                          <a:solidFill>
                            <a:srgbClr val="000000"/>
                          </a:solidFill>
                          <a:effectLst/>
                          <a:latin typeface="Times New Roman"/>
                        </a:rPr>
                        <a:t>Руководство и управление в сфере </a:t>
                      </a:r>
                      <a:r>
                        <a:rPr lang="ru-RU" sz="1200" b="0" i="0" u="none" strike="noStrike" dirty="0" smtClean="0">
                          <a:solidFill>
                            <a:srgbClr val="000000"/>
                          </a:solidFill>
                          <a:effectLst/>
                          <a:latin typeface="Times New Roman"/>
                        </a:rPr>
                        <a:t>образования</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5 991 106,99</a:t>
                      </a:r>
                    </a:p>
                  </a:txBody>
                  <a:tcPr marL="9525" marR="9525" marT="9525" marB="0" anchor="ctr"/>
                </a:tc>
                <a:tc>
                  <a:txBody>
                    <a:bodyPr/>
                    <a:lstStyle/>
                    <a:p>
                      <a:pPr algn="ctr" fontAlgn="ctr"/>
                      <a:r>
                        <a:rPr lang="ru-RU" sz="1200" b="0" i="0" u="none" strike="noStrike">
                          <a:solidFill>
                            <a:srgbClr val="000000"/>
                          </a:solidFill>
                          <a:effectLst/>
                          <a:latin typeface="Times New Roman"/>
                        </a:rPr>
                        <a:t>5 438 016,96</a:t>
                      </a:r>
                    </a:p>
                  </a:txBody>
                  <a:tcPr marL="9525" marR="9525" marT="9525" marB="0" anchor="ctr"/>
                </a:tc>
                <a:tc>
                  <a:txBody>
                    <a:bodyPr/>
                    <a:lstStyle/>
                    <a:p>
                      <a:pPr algn="ctr" fontAlgn="ctr"/>
                      <a:r>
                        <a:rPr lang="ru-RU" sz="1200" b="0" i="0" u="none" strike="noStrike" dirty="0">
                          <a:solidFill>
                            <a:srgbClr val="000000"/>
                          </a:solidFill>
                          <a:effectLst/>
                          <a:latin typeface="Times New Roman"/>
                        </a:rPr>
                        <a:t>5 465 016,96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447090"/>
            <a:ext cx="879432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В ГО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«Вуктыл» осуществляют деятельность  10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учреждений</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из них: 5 дошкольных учреждений, 3 общеобразовательных учреждения, 1 учреждение дополнительного образования. Уполномоченным органом по обеспечению деятельности указанных учреждений является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УО администрации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ГО «Вуктыл».     </a:t>
            </a:r>
            <a:endParaRPr lang="ru-RU" sz="1100" spc="-1" dirty="0">
              <a:latin typeface="Times New Roman" panose="02020603050405020304" pitchFamily="18" charset="0"/>
              <a:cs typeface="Times New Roman" panose="02020603050405020304" pitchFamily="18" charset="0"/>
            </a:endParaRPr>
          </a:p>
          <a:p>
            <a:pPr algn="just">
              <a:lnSpc>
                <a:spcPct val="100000"/>
              </a:lnSpc>
            </a:pPr>
            <a:endPar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331640" y="6062266"/>
            <a:ext cx="3936264" cy="790516"/>
          </a:xfrm>
          <a:prstGeom prst="rect">
            <a:avLst/>
          </a:prstGeom>
          <a:noFill/>
          <a:ln>
            <a:noFill/>
          </a:ln>
        </p:spPr>
        <p:txBody>
          <a:bodyPr lIns="90000" tIns="45000" rIns="90000" bIns="45000"/>
          <a:lstStyle/>
          <a:p>
            <a:pPr algn="ctr">
              <a:lnSpc>
                <a:spcPct val="100000"/>
              </a:lnSpc>
            </a:pPr>
            <a:r>
              <a:rPr lang="ru-RU" sz="1400" b="1" i="1" strike="noStrike" spc="-1" dirty="0">
                <a:solidFill>
                  <a:srgbClr val="ED1C24"/>
                </a:solidFill>
                <a:latin typeface="Times New Roman"/>
                <a:ea typeface="Microsoft YaHei"/>
              </a:rPr>
              <a:t>Доля расходов на реализацию программы в расходах бюджета, %</a:t>
            </a:r>
            <a:endParaRPr lang="ru-RU" sz="14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1064207758"/>
              </p:ext>
            </p:extLst>
          </p:nvPr>
        </p:nvGraphicFramePr>
        <p:xfrm>
          <a:off x="5003252" y="5918062"/>
          <a:ext cx="3744416" cy="810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330026217"/>
              </p:ext>
            </p:extLst>
          </p:nvPr>
        </p:nvGraphicFramePr>
        <p:xfrm>
          <a:off x="143508" y="2348880"/>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502262">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218935">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849982">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708318">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83327">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42499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4283968" y="1916832"/>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индикаторами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529552296"/>
              </p:ext>
            </p:extLst>
          </p:nvPr>
        </p:nvGraphicFramePr>
        <p:xfrm>
          <a:off x="132692" y="1196752"/>
          <a:ext cx="8957128" cy="4968551"/>
        </p:xfrm>
        <a:graphic>
          <a:graphicData uri="http://schemas.openxmlformats.org/drawingml/2006/table">
            <a:tbl>
              <a:tblPr firstRow="1" bandRow="1">
                <a:tableStyleId>{F5AB1C69-6EDB-4FF4-983F-18BD219EF322}</a:tableStyleId>
              </a:tblPr>
              <a:tblGrid>
                <a:gridCol w="5866680"/>
                <a:gridCol w="1080120"/>
                <a:gridCol w="1008112"/>
                <a:gridCol w="1002216"/>
              </a:tblGrid>
              <a:tr h="324206">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240770">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200" b="1" i="0" u="none" strike="noStrike" dirty="0">
                          <a:solidFill>
                            <a:srgbClr val="000000"/>
                          </a:solidFill>
                          <a:effectLst/>
                          <a:latin typeface="Times New Roman"/>
                        </a:rPr>
                        <a:t>72 986 071,20</a:t>
                      </a:r>
                    </a:p>
                  </a:txBody>
                  <a:tcPr marL="9525" marR="9525" marT="9525" marB="0" anchor="ctr"/>
                </a:tc>
                <a:tc>
                  <a:txBody>
                    <a:bodyPr/>
                    <a:lstStyle/>
                    <a:p>
                      <a:pPr algn="ctr" fontAlgn="ctr"/>
                      <a:r>
                        <a:rPr lang="ru-RU" sz="1200" b="1" i="0" u="none" strike="noStrike">
                          <a:solidFill>
                            <a:srgbClr val="000000"/>
                          </a:solidFill>
                          <a:effectLst/>
                          <a:latin typeface="Times New Roman"/>
                        </a:rPr>
                        <a:t>67 128 293,90</a:t>
                      </a:r>
                    </a:p>
                  </a:txBody>
                  <a:tcPr marL="9525" marR="9525" marT="9525" marB="0" anchor="ctr"/>
                </a:tc>
                <a:tc>
                  <a:txBody>
                    <a:bodyPr/>
                    <a:lstStyle/>
                    <a:p>
                      <a:pPr algn="ctr" fontAlgn="ctr"/>
                      <a:r>
                        <a:rPr lang="ru-RU" sz="1200" b="1" i="0" u="none" strike="noStrike" dirty="0">
                          <a:solidFill>
                            <a:srgbClr val="000000"/>
                          </a:solidFill>
                          <a:effectLst/>
                          <a:latin typeface="Times New Roman"/>
                        </a:rPr>
                        <a:t>67 323 863,90</a:t>
                      </a:r>
                    </a:p>
                  </a:txBody>
                  <a:tcPr marL="9525" marR="9525" marT="9525" marB="0" anchor="ctr"/>
                </a:tc>
              </a:tr>
              <a:tr h="469621">
                <a:tc>
                  <a:txBody>
                    <a:bodyPr/>
                    <a:lstStyle/>
                    <a:p>
                      <a:pPr algn="just" fontAlgn="ctr"/>
                      <a:r>
                        <a:rPr lang="ru-RU" sz="1200" b="1" i="0" u="none" strike="noStrike" dirty="0">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200" b="1" i="0" u="none" strike="noStrike" dirty="0">
                          <a:solidFill>
                            <a:srgbClr val="000000"/>
                          </a:solidFill>
                          <a:effectLst/>
                          <a:latin typeface="Times New Roman"/>
                        </a:rPr>
                        <a:t>72 919 371,20</a:t>
                      </a:r>
                    </a:p>
                  </a:txBody>
                  <a:tcPr marL="9525" marR="9525" marT="9525" marB="0" anchor="ctr"/>
                </a:tc>
                <a:tc>
                  <a:txBody>
                    <a:bodyPr/>
                    <a:lstStyle/>
                    <a:p>
                      <a:pPr algn="ctr" fontAlgn="ctr"/>
                      <a:r>
                        <a:rPr lang="ru-RU" sz="1200" b="1" i="0" u="none" strike="noStrike">
                          <a:solidFill>
                            <a:srgbClr val="000000"/>
                          </a:solidFill>
                          <a:effectLst/>
                          <a:latin typeface="Times New Roman"/>
                        </a:rPr>
                        <a:t>67 128 293,90</a:t>
                      </a:r>
                    </a:p>
                  </a:txBody>
                  <a:tcPr marL="9525" marR="9525" marT="9525" marB="0" anchor="ctr"/>
                </a:tc>
                <a:tc>
                  <a:txBody>
                    <a:bodyPr/>
                    <a:lstStyle/>
                    <a:p>
                      <a:pPr algn="ctr" fontAlgn="ctr"/>
                      <a:r>
                        <a:rPr lang="ru-RU" sz="1200" b="1" i="0" u="none" strike="noStrike" dirty="0">
                          <a:solidFill>
                            <a:srgbClr val="000000"/>
                          </a:solidFill>
                          <a:effectLst/>
                          <a:latin typeface="Times New Roman"/>
                        </a:rPr>
                        <a:t>67 323 863,90</a:t>
                      </a:r>
                    </a:p>
                  </a:txBody>
                  <a:tcPr marL="9525" marR="9525" marT="9525" marB="0" anchor="ctr"/>
                </a:tc>
              </a:tr>
              <a:tr h="240770">
                <a:tc>
                  <a:txBody>
                    <a:bodyPr/>
                    <a:lstStyle/>
                    <a:p>
                      <a:pPr algn="just" fontAlgn="ctr"/>
                      <a:r>
                        <a:rPr lang="ru-RU" sz="1200" b="0" i="0" u="none" strike="noStrike" dirty="0">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72 170 931,20</a:t>
                      </a:r>
                    </a:p>
                  </a:txBody>
                  <a:tcPr marL="9525" marR="9525" marT="9525" marB="0" anchor="ctr"/>
                </a:tc>
                <a:tc>
                  <a:txBody>
                    <a:bodyPr/>
                    <a:lstStyle/>
                    <a:p>
                      <a:pPr algn="ctr" fontAlgn="ctr"/>
                      <a:r>
                        <a:rPr lang="ru-RU" sz="1200" b="0" i="0" u="none" strike="noStrike">
                          <a:solidFill>
                            <a:srgbClr val="000000"/>
                          </a:solidFill>
                          <a:effectLst/>
                          <a:latin typeface="Times New Roman"/>
                        </a:rPr>
                        <a:t>66 648 453,90</a:t>
                      </a:r>
                    </a:p>
                  </a:txBody>
                  <a:tcPr marL="9525" marR="9525" marT="9525" marB="0" anchor="ctr"/>
                </a:tc>
                <a:tc>
                  <a:txBody>
                    <a:bodyPr/>
                    <a:lstStyle/>
                    <a:p>
                      <a:pPr algn="ctr" fontAlgn="ctr"/>
                      <a:r>
                        <a:rPr lang="ru-RU" sz="1200" b="0" i="0" u="none" strike="noStrike">
                          <a:solidFill>
                            <a:srgbClr val="000000"/>
                          </a:solidFill>
                          <a:effectLst/>
                          <a:latin typeface="Times New Roman"/>
                        </a:rPr>
                        <a:t>66 844 023,90</a:t>
                      </a:r>
                    </a:p>
                  </a:txBody>
                  <a:tcPr marL="9525" marR="9525" marT="9525" marB="0" anchor="ctr"/>
                </a:tc>
              </a:tr>
              <a:tr h="698472">
                <a:tc>
                  <a:txBody>
                    <a:bodyPr/>
                    <a:lstStyle/>
                    <a:p>
                      <a:pPr algn="just" fontAlgn="ctr"/>
                      <a:r>
                        <a:rPr lang="ru-RU" sz="1200" b="0" i="0" u="none" strike="noStrike" dirty="0">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200" b="0" i="0" u="none" strike="noStrike" dirty="0">
                          <a:solidFill>
                            <a:srgbClr val="000000"/>
                          </a:solidFill>
                          <a:effectLst/>
                          <a:latin typeface="Times New Roman"/>
                        </a:rPr>
                        <a:t>255 200,00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698472">
                <a:tc>
                  <a:txBody>
                    <a:bodyPr/>
                    <a:lstStyle/>
                    <a:p>
                      <a:pPr algn="just" fontAlgn="ctr"/>
                      <a:r>
                        <a:rPr lang="ru-RU" sz="1200" b="0" i="0" u="none" strike="noStrike" dirty="0">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200" b="0" i="0" u="none" strike="noStrike" dirty="0">
                          <a:solidFill>
                            <a:srgbClr val="000000"/>
                          </a:solidFill>
                          <a:effectLst/>
                          <a:latin typeface="Times New Roman"/>
                        </a:rPr>
                        <a:t>180 000,00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646607">
                <a:tc>
                  <a:txBody>
                    <a:bodyPr/>
                    <a:lstStyle/>
                    <a:p>
                      <a:pPr algn="just" fontAlgn="ctr"/>
                      <a:r>
                        <a:rPr lang="ru-RU" sz="1200" b="0" i="0" u="none" strike="noStrike" dirty="0">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200" b="0" i="0" u="none" strike="noStrike">
                          <a:solidFill>
                            <a:srgbClr val="000000"/>
                          </a:solidFill>
                          <a:effectLst/>
                          <a:latin typeface="Times New Roman"/>
                        </a:rPr>
                        <a:t>44 840,00</a:t>
                      </a:r>
                    </a:p>
                  </a:txBody>
                  <a:tcPr marL="9525" marR="9525" marT="9525" marB="0" anchor="ctr"/>
                </a:tc>
                <a:tc>
                  <a:txBody>
                    <a:bodyPr/>
                    <a:lstStyle/>
                    <a:p>
                      <a:pPr algn="ctr" fontAlgn="ctr"/>
                      <a:r>
                        <a:rPr lang="ru-RU" sz="1200" b="0" i="0" u="none" strike="noStrike" dirty="0">
                          <a:solidFill>
                            <a:srgbClr val="000000"/>
                          </a:solidFill>
                          <a:effectLst/>
                          <a:latin typeface="Times New Roman"/>
                        </a:rPr>
                        <a:t>44 840,00</a:t>
                      </a:r>
                    </a:p>
                  </a:txBody>
                  <a:tcPr marL="9525" marR="9525" marT="9525" marB="0" anchor="ctr"/>
                </a:tc>
                <a:tc>
                  <a:txBody>
                    <a:bodyPr/>
                    <a:lstStyle/>
                    <a:p>
                      <a:pPr algn="ctr" fontAlgn="ctr"/>
                      <a:r>
                        <a:rPr lang="ru-RU" sz="1200" b="0" i="0" u="none" strike="noStrike">
                          <a:solidFill>
                            <a:srgbClr val="000000"/>
                          </a:solidFill>
                          <a:effectLst/>
                          <a:latin typeface="Times New Roman"/>
                        </a:rPr>
                        <a:t>44 840,00</a:t>
                      </a:r>
                    </a:p>
                  </a:txBody>
                  <a:tcPr marL="9525" marR="9525" marT="9525" marB="0" anchor="ctr"/>
                </a:tc>
              </a:tr>
              <a:tr h="469621">
                <a:tc>
                  <a:txBody>
                    <a:bodyPr/>
                    <a:lstStyle/>
                    <a:p>
                      <a:pPr algn="just" fontAlgn="ctr"/>
                      <a:r>
                        <a:rPr lang="ru-RU" sz="1200" b="0" i="0" u="none" strike="noStrike" dirty="0">
                          <a:solidFill>
                            <a:srgbClr val="000000"/>
                          </a:solidFill>
                          <a:effectLst/>
                          <a:latin typeface="Times New Roman"/>
                        </a:rPr>
                        <a:t>Предоставление льгот по оплате ЖКУ специалистам дополнительного образования в сфере культуры, работающим и проживающим в сельских населённых пунктах</a:t>
                      </a:r>
                    </a:p>
                  </a:txBody>
                  <a:tcPr marL="9525" marR="9525" marT="9525" marB="0" anchor="ctr"/>
                </a:tc>
                <a:tc>
                  <a:txBody>
                    <a:bodyPr/>
                    <a:lstStyle/>
                    <a:p>
                      <a:pPr algn="ctr" fontAlgn="ctr"/>
                      <a:r>
                        <a:rPr lang="ru-RU" sz="1200" b="0" i="0" u="none" strike="noStrike">
                          <a:solidFill>
                            <a:srgbClr val="000000"/>
                          </a:solidFill>
                          <a:effectLst/>
                          <a:latin typeface="Times New Roman"/>
                        </a:rPr>
                        <a:t>135 000,00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135 000,00</a:t>
                      </a:r>
                    </a:p>
                  </a:txBody>
                  <a:tcPr marL="9525" marR="9525" marT="9525" marB="0" anchor="ctr"/>
                </a:tc>
                <a:tc>
                  <a:txBody>
                    <a:bodyPr/>
                    <a:lstStyle/>
                    <a:p>
                      <a:pPr algn="ctr" fontAlgn="ctr"/>
                      <a:r>
                        <a:rPr lang="ru-RU" sz="1200" b="0" i="0" u="none" strike="noStrike">
                          <a:solidFill>
                            <a:srgbClr val="000000"/>
                          </a:solidFill>
                          <a:effectLst/>
                          <a:latin typeface="Times New Roman"/>
                        </a:rPr>
                        <a:t>135 000,00</a:t>
                      </a:r>
                    </a:p>
                  </a:txBody>
                  <a:tcPr marL="9525" marR="9525" marT="9525" marB="0" anchor="ctr"/>
                </a:tc>
              </a:tr>
              <a:tr h="469621">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133 400,00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9621">
                <a:tc>
                  <a:txBody>
                    <a:bodyPr/>
                    <a:lstStyle/>
                    <a:p>
                      <a:pPr algn="just" fontAlgn="ctr"/>
                      <a:r>
                        <a:rPr lang="ru-RU" sz="1200" b="1" i="0" u="none" strike="noStrike" dirty="0">
                          <a:solidFill>
                            <a:srgbClr val="000000"/>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200" b="1" i="0" u="none" strike="noStrike">
                          <a:solidFill>
                            <a:srgbClr val="000000"/>
                          </a:solidFill>
                          <a:effectLst/>
                          <a:latin typeface="Times New Roman"/>
                        </a:rPr>
                        <a:t>66 700,00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240770">
                <a:tc>
                  <a:txBody>
                    <a:bodyPr/>
                    <a:lstStyle/>
                    <a:p>
                      <a:pPr algn="just" fontAlgn="ctr"/>
                      <a:r>
                        <a:rPr lang="ru-RU" sz="1200" b="0" i="0" u="none" strike="noStrike" dirty="0">
                          <a:solidFill>
                            <a:srgbClr val="000000"/>
                          </a:solidFill>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ctr" fontAlgn="ctr"/>
                      <a:r>
                        <a:rPr lang="ru-RU" sz="1200" b="0" i="0" u="none" strike="noStrike">
                          <a:solidFill>
                            <a:srgbClr val="000000"/>
                          </a:solidFill>
                          <a:effectLst/>
                          <a:latin typeface="Times New Roman"/>
                        </a:rPr>
                        <a:t>66 700,00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
        <p:nvSpPr>
          <p:cNvPr id="11" name="CustomShape 1"/>
          <p:cNvSpPr/>
          <p:nvPr/>
        </p:nvSpPr>
        <p:spPr>
          <a:xfrm>
            <a:off x="54180" y="404664"/>
            <a:ext cx="9035640" cy="504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200" b="1" strike="noStrike" spc="-1" dirty="0">
                <a:solidFill>
                  <a:srgbClr val="000000"/>
                </a:solidFill>
                <a:latin typeface="Times New Roman"/>
                <a:ea typeface="Microsoft YaHei"/>
              </a:rPr>
              <a:t> </a:t>
            </a:r>
            <a:r>
              <a:rPr lang="ru-RU" sz="1200" b="1" strike="noStrike" spc="-1" dirty="0" smtClean="0">
                <a:solidFill>
                  <a:srgbClr val="000000"/>
                </a:solidFill>
                <a:latin typeface="Times New Roman"/>
                <a:ea typeface="Microsoft YaHei"/>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В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городском округе «Вуктыл» осуществляют свою деятельность 4 учреждения культуры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ДМШ, ДХШ, ВЦБ, КСК).  Обеспечение реализации программы осуществляет администрация ГО «Вуктыл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Расходы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реализацию муниципальной программы составляют</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501551464"/>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941758905"/>
              </p:ext>
            </p:extLst>
          </p:nvPr>
        </p:nvGraphicFramePr>
        <p:xfrm>
          <a:off x="107572" y="1620169"/>
          <a:ext cx="8964496" cy="4905177"/>
        </p:xfrm>
        <a:graphic>
          <a:graphicData uri="http://schemas.openxmlformats.org/drawingml/2006/table">
            <a:tbl>
              <a:tblPr firstRow="1" bandRow="1">
                <a:tableStyleId>{93296810-A885-4BE3-A3E7-6D5BEEA58F35}</a:tableStyleId>
              </a:tblPr>
              <a:tblGrid>
                <a:gridCol w="6156184"/>
                <a:gridCol w="1008112"/>
                <a:gridCol w="864096"/>
                <a:gridCol w="936104"/>
              </a:tblGrid>
              <a:tr h="408436">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61630">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9 816 850,61</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22979">
                <a:tc>
                  <a:txBody>
                    <a:bodyPr/>
                    <a:lstStyle/>
                    <a:p>
                      <a:pPr algn="just" fontAlgn="ctr"/>
                      <a:r>
                        <a:rPr lang="ru-RU" sz="1200" b="1" i="0" u="none" strike="noStrike" dirty="0">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9 816 850,61</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25074">
                <a:tc>
                  <a:txBody>
                    <a:bodyPr/>
                    <a:lstStyle/>
                    <a:p>
                      <a:pPr algn="just"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9 280 150,61</a:t>
                      </a:r>
                    </a:p>
                  </a:txBody>
                  <a:tcPr marL="9525" marR="9525" marT="9525" marB="0" anchor="ctr"/>
                </a:tc>
                <a:tc>
                  <a:txBody>
                    <a:bodyPr/>
                    <a:lstStyle/>
                    <a:p>
                      <a:pPr algn="ctr" fontAlgn="ctr"/>
                      <a:r>
                        <a:rPr lang="ru-RU" sz="1200" b="0" i="0" u="none" strike="noStrike">
                          <a:solidFill>
                            <a:srgbClr val="000000"/>
                          </a:solidFill>
                          <a:effectLst/>
                          <a:latin typeface="Times New Roman"/>
                        </a:rPr>
                        <a:t>8 566 087,11</a:t>
                      </a:r>
                    </a:p>
                  </a:txBody>
                  <a:tcPr marL="9525" marR="9525" marT="9525" marB="0" anchor="ctr"/>
                </a:tc>
                <a:tc>
                  <a:txBody>
                    <a:bodyPr/>
                    <a:lstStyle/>
                    <a:p>
                      <a:pPr algn="ctr" fontAlgn="ctr"/>
                      <a:r>
                        <a:rPr lang="ru-RU" sz="1200" b="0" i="0" u="none" strike="noStrike">
                          <a:solidFill>
                            <a:srgbClr val="000000"/>
                          </a:solidFill>
                          <a:effectLst/>
                          <a:latin typeface="Times New Roman"/>
                        </a:rPr>
                        <a:t>8 618 587,11</a:t>
                      </a:r>
                    </a:p>
                  </a:txBody>
                  <a:tcPr marL="9525" marR="9525" marT="9525" marB="0" anchor="ctr"/>
                </a:tc>
              </a:tr>
              <a:tr h="408436">
                <a:tc>
                  <a:txBody>
                    <a:bodyPr/>
                    <a:lstStyle/>
                    <a:p>
                      <a:pPr algn="just" fontAlgn="ctr"/>
                      <a:r>
                        <a:rPr lang="ru-RU" sz="1200" b="0" i="0" u="none" strike="noStrike" dirty="0">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92 000,00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61630">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66 700,00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1630">
                <a:tc>
                  <a:txBody>
                    <a:bodyPr/>
                    <a:lstStyle/>
                    <a:p>
                      <a:pPr algn="just" fontAlgn="ctr"/>
                      <a:r>
                        <a:rPr lang="ru-RU" sz="1200" b="0" i="0" u="none" strike="noStrike" dirty="0">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1630">
                <a:tc>
                  <a:txBody>
                    <a:bodyPr/>
                    <a:lstStyle/>
                    <a:p>
                      <a:pPr algn="just" fontAlgn="ctr"/>
                      <a:r>
                        <a:rPr lang="ru-RU" sz="1200" b="0" i="0" u="none" strike="noStrike" dirty="0">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636439">
                <a:tc>
                  <a:txBody>
                    <a:bodyPr/>
                    <a:lstStyle/>
                    <a:p>
                      <a:pPr algn="just" fontAlgn="ctr"/>
                      <a:r>
                        <a:rPr lang="ru-RU" sz="1200" b="0" i="0" u="none" strike="noStrike" dirty="0">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495663">
                <a:tc>
                  <a:txBody>
                    <a:bodyPr/>
                    <a:lstStyle/>
                    <a:p>
                      <a:pPr algn="just" fontAlgn="ctr"/>
                      <a:r>
                        <a:rPr lang="ru-RU" sz="1200" b="0" i="0" u="none" strike="noStrike" dirty="0">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461630">
                <a:tc>
                  <a:txBody>
                    <a:bodyPr/>
                    <a:lstStyle/>
                    <a:p>
                      <a:pPr algn="just" fontAlgn="ctr"/>
                      <a:r>
                        <a:rPr lang="ru-RU" sz="1200" b="0" i="0" u="none" strike="noStrike" dirty="0">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9 816 850,61</a:t>
                      </a:r>
                    </a:p>
                  </a:txBody>
                  <a:tcPr marL="9525" marR="9525" marT="9525" marB="0" anchor="ctr"/>
                </a:tc>
                <a:tc>
                  <a:txBody>
                    <a:bodyPr/>
                    <a:lstStyle/>
                    <a:p>
                      <a:pPr algn="ctr" fontAlgn="ctr"/>
                      <a:r>
                        <a:rPr lang="ru-RU" sz="1200" b="0" i="0" u="none" strike="noStrike">
                          <a:solidFill>
                            <a:srgbClr val="000000"/>
                          </a:solidFill>
                          <a:effectLst/>
                          <a:latin typeface="Times New Roman"/>
                        </a:rPr>
                        <a:t>8 976 087,11</a:t>
                      </a:r>
                    </a:p>
                  </a:txBody>
                  <a:tcPr marL="9525" marR="9525" marT="9525" marB="0" anchor="ctr"/>
                </a:tc>
                <a:tc>
                  <a:txBody>
                    <a:bodyPr/>
                    <a:lstStyle/>
                    <a:p>
                      <a:pPr algn="ctr" fontAlgn="ctr"/>
                      <a:r>
                        <a:rPr lang="ru-RU" sz="1200" b="0" i="0" u="none" strike="noStrike" dirty="0">
                          <a:solidFill>
                            <a:srgbClr val="000000"/>
                          </a:solidFill>
                          <a:effectLst/>
                          <a:latin typeface="Times New Roman"/>
                        </a:rPr>
                        <a:t>9 028 587,11</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388915785"/>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062988850"/>
              </p:ext>
            </p:extLst>
          </p:nvPr>
        </p:nvGraphicFramePr>
        <p:xfrm>
          <a:off x="143999" y="748225"/>
          <a:ext cx="8906201" cy="5836704"/>
        </p:xfrm>
        <a:graphic>
          <a:graphicData uri="http://schemas.openxmlformats.org/drawingml/2006/table">
            <a:tbl>
              <a:tblPr firstRow="1" bandRow="1">
                <a:tableStyleId>{5C22544A-7EE6-4342-B048-85BDC9FD1C3A}</a:tableStyleId>
              </a:tblPr>
              <a:tblGrid>
                <a:gridCol w="6127148"/>
                <a:gridCol w="976079"/>
                <a:gridCol w="937547"/>
                <a:gridCol w="865427"/>
              </a:tblGrid>
              <a:tr h="267119">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5433">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4 287 409,74</a:t>
                      </a:r>
                    </a:p>
                  </a:txBody>
                  <a:tcPr marL="9525" marR="9525" marT="9525" marB="0" anchor="ctr"/>
                </a:tc>
                <a:tc>
                  <a:txBody>
                    <a:bodyPr/>
                    <a:lstStyle/>
                    <a:p>
                      <a:pPr algn="ctr" fontAlgn="ctr"/>
                      <a:r>
                        <a:rPr lang="ru-RU" sz="1200" b="1" i="0" u="none" strike="noStrike">
                          <a:solidFill>
                            <a:srgbClr val="000000"/>
                          </a:solidFill>
                          <a:effectLst/>
                          <a:latin typeface="Times New Roman"/>
                        </a:rPr>
                        <a:t>3 363 059,00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3 143 707,00</a:t>
                      </a:r>
                    </a:p>
                  </a:txBody>
                  <a:tcPr marL="9525" marR="9525" marT="9525" marB="0" anchor="ctr"/>
                </a:tc>
              </a:tr>
              <a:tr h="365433">
                <a:tc>
                  <a:txBody>
                    <a:bodyPr/>
                    <a:lstStyle/>
                    <a:p>
                      <a:pPr algn="just" fontAlgn="ctr"/>
                      <a:r>
                        <a:rPr lang="ru-RU" sz="1200" b="1" i="0" u="none" strike="noStrike" dirty="0">
                          <a:solidFill>
                            <a:srgbClr val="000000"/>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1 794 383,20</a:t>
                      </a:r>
                    </a:p>
                  </a:txBody>
                  <a:tcPr marL="9525" marR="9525" marT="9525" marB="0" anchor="ctr"/>
                </a:tc>
                <a:tc>
                  <a:txBody>
                    <a:bodyPr/>
                    <a:lstStyle/>
                    <a:p>
                      <a:pPr algn="ctr" fontAlgn="ctr"/>
                      <a:r>
                        <a:rPr lang="ru-RU" sz="1200" b="1" i="0" u="none" strike="noStrike">
                          <a:solidFill>
                            <a:srgbClr val="000000"/>
                          </a:solidFill>
                          <a:effectLst/>
                          <a:latin typeface="Times New Roman"/>
                        </a:rPr>
                        <a:t>1 070 032,46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1 060 680,46</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63 840,00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r>
              <a:tr h="187354">
                <a:tc>
                  <a:txBody>
                    <a:bodyPr/>
                    <a:lstStyle/>
                    <a:p>
                      <a:pPr algn="just" fontAlgn="ctr"/>
                      <a:r>
                        <a:rPr lang="ru-RU" sz="1200" b="0" i="0" u="none" strike="noStrike" dirty="0">
                          <a:solidFill>
                            <a:srgbClr val="000000"/>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43512">
                <a:tc>
                  <a:txBody>
                    <a:bodyPr/>
                    <a:lstStyle/>
                    <a:p>
                      <a:pPr algn="just" fontAlgn="ctr"/>
                      <a:r>
                        <a:rPr lang="ru-RU" sz="1200" b="0" i="0" u="none" strike="noStrike" dirty="0">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166 155,00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r>
              <a:tr h="187354">
                <a:tc>
                  <a:txBody>
                    <a:bodyPr/>
                    <a:lstStyle/>
                    <a:p>
                      <a:pPr algn="just" fontAlgn="ctr"/>
                      <a:r>
                        <a:rPr lang="ru-RU" sz="1200" b="0" i="0" u="none" strike="noStrike" dirty="0">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79 020,00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43 060,00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Оснащение сотрудников ЕДДС отдела по делам ГО и ЧС формой в соответствии с требованиями</a:t>
                      </a:r>
                    </a:p>
                  </a:txBody>
                  <a:tcPr marL="9525" marR="9525" marT="9525" marB="0" anchor="ctr"/>
                </a:tc>
                <a:tc>
                  <a:txBody>
                    <a:bodyPr/>
                    <a:lstStyle/>
                    <a:p>
                      <a:pPr algn="ctr" fontAlgn="ctr"/>
                      <a:r>
                        <a:rPr lang="ru-RU" sz="1200" b="0" i="0" u="none" strike="noStrike">
                          <a:solidFill>
                            <a:srgbClr val="000000"/>
                          </a:solidFill>
                          <a:effectLst/>
                          <a:latin typeface="Times New Roman"/>
                        </a:rPr>
                        <a:t>6 240,00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10353">
                <a:tc>
                  <a:txBody>
                    <a:bodyPr/>
                    <a:lstStyle/>
                    <a:p>
                      <a:pPr algn="just" fontAlgn="ctr"/>
                      <a:r>
                        <a:rPr lang="ru-RU" sz="1200" b="0" i="0" u="none" strike="noStrike" dirty="0">
                          <a:solidFill>
                            <a:srgbClr val="000000"/>
                          </a:solidFill>
                          <a:effectLst/>
                          <a:latin typeface="Times New Roman"/>
                        </a:rPr>
                        <a:t>Организация мероприятий для функционирования системы </a:t>
                      </a:r>
                      <a:r>
                        <a:rPr lang="ru-RU" sz="1200" b="0" i="0" u="none" strike="noStrike" dirty="0" err="1">
                          <a:solidFill>
                            <a:srgbClr val="000000"/>
                          </a:solidFill>
                          <a:effectLst/>
                          <a:latin typeface="Times New Roman"/>
                        </a:rPr>
                        <a:t>аппаратно</a:t>
                      </a:r>
                      <a:r>
                        <a:rPr lang="ru-RU" sz="1200" b="0" i="0" u="none" strike="noStrike" dirty="0">
                          <a:solidFill>
                            <a:srgbClr val="000000"/>
                          </a:solidFill>
                          <a:effectLst/>
                          <a:latin typeface="Times New Roman"/>
                        </a:rPr>
                        <a:t>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r>
              <a:tr h="187354">
                <a:tc>
                  <a:txBody>
                    <a:bodyPr/>
                    <a:lstStyle/>
                    <a:p>
                      <a:pPr algn="just" fontAlgn="ctr"/>
                      <a:r>
                        <a:rPr lang="ru-RU" sz="1200" b="0" i="0" u="none" strike="noStrike" dirty="0">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r>
              <a:tr h="187354">
                <a:tc>
                  <a:txBody>
                    <a:bodyPr/>
                    <a:lstStyle/>
                    <a:p>
                      <a:pPr algn="just" fontAlgn="ctr"/>
                      <a:r>
                        <a:rPr lang="ru-RU" sz="1200" b="0" i="0" u="none" strike="noStrike" dirty="0">
                          <a:solidFill>
                            <a:srgbClr val="000000"/>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00080">
                <a:tc>
                  <a:txBody>
                    <a:bodyPr/>
                    <a:lstStyle/>
                    <a:p>
                      <a:pPr algn="just" fontAlgn="ctr"/>
                      <a:r>
                        <a:rPr lang="ru-RU" sz="1200" b="0" i="0" u="none" strike="noStrike" dirty="0">
                          <a:solidFill>
                            <a:srgbClr val="000000"/>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187354">
                <a:tc>
                  <a:txBody>
                    <a:bodyPr/>
                    <a:lstStyle/>
                    <a:p>
                      <a:pPr algn="just" fontAlgn="ctr"/>
                      <a:r>
                        <a:rPr lang="ru-RU" sz="1200" b="0" i="0" u="none" strike="noStrike" dirty="0">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487 031,46</a:t>
                      </a:r>
                    </a:p>
                  </a:txBody>
                  <a:tcPr marL="9525" marR="9525" marT="9525" marB="0" anchor="ctr"/>
                </a:tc>
                <a:tc>
                  <a:txBody>
                    <a:bodyPr/>
                    <a:lstStyle/>
                    <a:p>
                      <a:pPr algn="ctr" fontAlgn="ctr"/>
                      <a:r>
                        <a:rPr lang="ru-RU" sz="1200" b="0" i="0" u="none" strike="noStrike">
                          <a:solidFill>
                            <a:srgbClr val="000000"/>
                          </a:solidFill>
                          <a:effectLst/>
                          <a:latin typeface="Times New Roman"/>
                        </a:rPr>
                        <a:t>280 540,72</a:t>
                      </a:r>
                    </a:p>
                  </a:txBody>
                  <a:tcPr marL="9525" marR="9525" marT="9525" marB="0" anchor="ctr"/>
                </a:tc>
                <a:tc>
                  <a:txBody>
                    <a:bodyPr/>
                    <a:lstStyle/>
                    <a:p>
                      <a:pPr algn="ctr" fontAlgn="ctr"/>
                      <a:r>
                        <a:rPr lang="ru-RU" sz="1200" b="0" i="0" u="none" strike="noStrike">
                          <a:solidFill>
                            <a:srgbClr val="000000"/>
                          </a:solidFill>
                          <a:effectLst/>
                          <a:latin typeface="Times New Roman"/>
                        </a:rPr>
                        <a:t>271 188,72</a:t>
                      </a:r>
                    </a:p>
                  </a:txBody>
                  <a:tcPr marL="9525" marR="9525" marT="9525" marB="0" anchor="ctr"/>
                </a:tc>
              </a:tr>
              <a:tr h="200080">
                <a:tc>
                  <a:txBody>
                    <a:bodyPr/>
                    <a:lstStyle/>
                    <a:p>
                      <a:pPr algn="just" fontAlgn="ctr"/>
                      <a:r>
                        <a:rPr lang="ru-RU" sz="1200" b="0" i="0" u="none" strike="noStrike" dirty="0">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200080">
                <a:tc>
                  <a:txBody>
                    <a:bodyPr/>
                    <a:lstStyle/>
                    <a:p>
                      <a:pPr algn="just" fontAlgn="ctr"/>
                      <a:r>
                        <a:rPr lang="ru-RU" sz="1200" b="0" i="0" u="none" strike="noStrike" dirty="0">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r>
              <a:tr h="200080">
                <a:tc>
                  <a:txBody>
                    <a:bodyPr/>
                    <a:lstStyle/>
                    <a:p>
                      <a:pPr algn="just" fontAlgn="ctr"/>
                      <a:r>
                        <a:rPr lang="ru-RU" sz="1200" b="0" i="0" u="none" strike="noStrike" dirty="0">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r>
              <a:tr h="239594">
                <a:tc>
                  <a:txBody>
                    <a:bodyPr/>
                    <a:lstStyle/>
                    <a:p>
                      <a:pPr algn="just" fontAlgn="ctr"/>
                      <a:r>
                        <a:rPr lang="ru-RU" sz="1200" b="1" i="0" u="none" strike="noStrike" dirty="0">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2 493 026,54</a:t>
                      </a:r>
                    </a:p>
                  </a:txBody>
                  <a:tcPr marL="9525" marR="9525" marT="9525" marB="0" anchor="ctr"/>
                </a:tc>
                <a:tc>
                  <a:txBody>
                    <a:bodyPr/>
                    <a:lstStyle/>
                    <a:p>
                      <a:pPr algn="ctr" fontAlgn="ctr"/>
                      <a:r>
                        <a:rPr lang="ru-RU" sz="1200" b="1" i="0" u="none" strike="noStrike">
                          <a:solidFill>
                            <a:srgbClr val="000000"/>
                          </a:solidFill>
                          <a:effectLst/>
                          <a:latin typeface="Times New Roman"/>
                        </a:rPr>
                        <a:t>2 293 026,54</a:t>
                      </a:r>
                    </a:p>
                  </a:txBody>
                  <a:tcPr marL="9525" marR="9525" marT="9525" marB="0" anchor="ctr"/>
                </a:tc>
                <a:tc>
                  <a:txBody>
                    <a:bodyPr/>
                    <a:lstStyle/>
                    <a:p>
                      <a:pPr algn="ctr" fontAlgn="ctr"/>
                      <a:r>
                        <a:rPr lang="ru-RU" sz="1200" b="1" i="0" u="none" strike="noStrike" dirty="0">
                          <a:solidFill>
                            <a:srgbClr val="000000"/>
                          </a:solidFill>
                          <a:effectLst/>
                          <a:latin typeface="Times New Roman"/>
                        </a:rPr>
                        <a:t>2 083 026,54</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579 000,00</a:t>
                      </a:r>
                    </a:p>
                  </a:txBody>
                  <a:tcPr marL="9525" marR="9525" marT="9525" marB="0" anchor="ctr"/>
                </a:tc>
                <a:tc>
                  <a:txBody>
                    <a:bodyPr/>
                    <a:lstStyle/>
                    <a:p>
                      <a:pPr algn="ctr" fontAlgn="ctr"/>
                      <a:r>
                        <a:rPr lang="ru-RU" sz="1200" b="0" i="0" u="none" strike="noStrike">
                          <a:solidFill>
                            <a:srgbClr val="000000"/>
                          </a:solidFill>
                          <a:effectLst/>
                          <a:latin typeface="Times New Roman"/>
                        </a:rPr>
                        <a:t>584 000,00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584 000,00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090999076"/>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633724295"/>
              </p:ext>
            </p:extLst>
          </p:nvPr>
        </p:nvGraphicFramePr>
        <p:xfrm>
          <a:off x="107504" y="1700808"/>
          <a:ext cx="8928991" cy="2551053"/>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2024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just" fontAlgn="ctr"/>
                      <a:r>
                        <a:rPr lang="ru-RU" sz="1050" b="1" i="0" u="none" strike="noStrike" dirty="0">
                          <a:solidFill>
                            <a:srgbClr val="000000"/>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50" b="1" i="0" u="none" strike="noStrike">
                          <a:solidFill>
                            <a:srgbClr val="000000"/>
                          </a:solidFill>
                          <a:effectLst/>
                          <a:latin typeface="Times New Roman"/>
                        </a:rPr>
                        <a:t>397 700,00</a:t>
                      </a:r>
                    </a:p>
                  </a:txBody>
                  <a:tcPr marL="9525" marR="9525" marT="9525" marB="0" anchor="ctr"/>
                </a:tc>
                <a:tc>
                  <a:txBody>
                    <a:bodyPr/>
                    <a:lstStyle/>
                    <a:p>
                      <a:pPr algn="ctr" fontAlgn="ctr"/>
                      <a:r>
                        <a:rPr lang="ru-RU" sz="1050" b="1" i="0" u="none" strike="noStrike">
                          <a:solidFill>
                            <a:srgbClr val="000000"/>
                          </a:solidFill>
                          <a:effectLst/>
                          <a:latin typeface="Times New Roman"/>
                        </a:rPr>
                        <a:t>467 700,00</a:t>
                      </a:r>
                    </a:p>
                  </a:txBody>
                  <a:tcPr marL="9525" marR="9525" marT="9525" marB="0" anchor="ctr"/>
                </a:tc>
                <a:tc>
                  <a:txBody>
                    <a:bodyPr/>
                    <a:lstStyle/>
                    <a:p>
                      <a:pPr algn="ctr" fontAlgn="ctr"/>
                      <a:r>
                        <a:rPr lang="ru-RU" sz="1050" b="1" i="0" u="none" strike="noStrike" dirty="0">
                          <a:solidFill>
                            <a:srgbClr val="000000"/>
                          </a:solidFill>
                          <a:effectLst/>
                          <a:latin typeface="Times New Roman"/>
                        </a:rPr>
                        <a:t>507 700,00</a:t>
                      </a:r>
                    </a:p>
                  </a:txBody>
                  <a:tcPr marL="9525" marR="9525" marT="9525" marB="0" anchor="ctr"/>
                </a:tc>
              </a:tr>
              <a:tr h="109957">
                <a:tc>
                  <a:txBody>
                    <a:bodyPr/>
                    <a:lstStyle/>
                    <a:p>
                      <a:pPr algn="just" fontAlgn="ctr"/>
                      <a:r>
                        <a:rPr lang="ru-RU" sz="1050" b="1" i="0" u="none" strike="noStrike" dirty="0">
                          <a:solidFill>
                            <a:srgbClr val="000000"/>
                          </a:solidFill>
                          <a:effectLst/>
                          <a:latin typeface="Times New Roman"/>
                        </a:rPr>
                        <a:t>Подпрограмма 1 «Малое и среднее предпринимательство»</a:t>
                      </a:r>
                    </a:p>
                  </a:txBody>
                  <a:tcPr marL="9525" marR="9525" marT="9525" marB="0" anchor="ctr"/>
                </a:tc>
                <a:tc>
                  <a:txBody>
                    <a:bodyPr/>
                    <a:lstStyle/>
                    <a:p>
                      <a:pPr algn="ctr" fontAlgn="ctr"/>
                      <a:r>
                        <a:rPr lang="ru-RU" sz="1050" b="1" i="0" u="none" strike="noStrike">
                          <a:solidFill>
                            <a:srgbClr val="000000"/>
                          </a:solidFill>
                          <a:effectLst/>
                          <a:latin typeface="Times New Roman"/>
                        </a:rPr>
                        <a:t>192 000,00</a:t>
                      </a:r>
                    </a:p>
                  </a:txBody>
                  <a:tcPr marL="9525" marR="9525" marT="9525" marB="0" anchor="ctr"/>
                </a:tc>
                <a:tc>
                  <a:txBody>
                    <a:bodyPr/>
                    <a:lstStyle/>
                    <a:p>
                      <a:pPr algn="ctr" fontAlgn="ctr"/>
                      <a:r>
                        <a:rPr lang="ru-RU" sz="1050" b="1" i="0" u="none" strike="noStrike">
                          <a:solidFill>
                            <a:srgbClr val="000000"/>
                          </a:solidFill>
                          <a:effectLst/>
                          <a:latin typeface="Times New Roman"/>
                        </a:rPr>
                        <a:t>192 000,00</a:t>
                      </a:r>
                    </a:p>
                  </a:txBody>
                  <a:tcPr marL="9525" marR="9525" marT="9525" marB="0" anchor="ctr"/>
                </a:tc>
                <a:tc>
                  <a:txBody>
                    <a:bodyPr/>
                    <a:lstStyle/>
                    <a:p>
                      <a:pPr algn="ctr" fontAlgn="ctr"/>
                      <a:r>
                        <a:rPr lang="ru-RU" sz="1050" b="1" i="0" u="none" strike="noStrike" dirty="0">
                          <a:solidFill>
                            <a:srgbClr val="000000"/>
                          </a:solidFill>
                          <a:effectLst/>
                          <a:latin typeface="Times New Roman"/>
                        </a:rPr>
                        <a:t>192 000,00</a:t>
                      </a:r>
                    </a:p>
                  </a:txBody>
                  <a:tcPr marL="9525" marR="9525" marT="9525" marB="0" anchor="ctr"/>
                </a:tc>
              </a:tr>
              <a:tr h="109957">
                <a:tc>
                  <a:txBody>
                    <a:bodyPr/>
                    <a:lstStyle/>
                    <a:p>
                      <a:pPr algn="just" fontAlgn="ctr"/>
                      <a:r>
                        <a:rPr lang="ru-RU" sz="1050" b="0" i="0" u="none" strike="noStrike" dirty="0">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50" b="0" i="0" u="none" strike="noStrike">
                          <a:solidFill>
                            <a:srgbClr val="000000"/>
                          </a:solidFill>
                          <a:effectLst/>
                          <a:latin typeface="Times New Roman"/>
                        </a:rPr>
                        <a:t>192 000,00</a:t>
                      </a:r>
                    </a:p>
                  </a:txBody>
                  <a:tcPr marL="9525" marR="9525" marT="9525" marB="0" anchor="ctr"/>
                </a:tc>
                <a:tc>
                  <a:txBody>
                    <a:bodyPr/>
                    <a:lstStyle/>
                    <a:p>
                      <a:pPr algn="ctr" fontAlgn="ctr"/>
                      <a:r>
                        <a:rPr lang="ru-RU" sz="1050" b="0" i="0" u="none" strike="noStrike">
                          <a:solidFill>
                            <a:srgbClr val="000000"/>
                          </a:solidFill>
                          <a:effectLst/>
                          <a:latin typeface="Times New Roman"/>
                        </a:rPr>
                        <a:t>192 000,00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192 000,00</a:t>
                      </a:r>
                    </a:p>
                  </a:txBody>
                  <a:tcPr marL="9525" marR="9525" marT="9525" marB="0" anchor="ctr"/>
                </a:tc>
              </a:tr>
              <a:tr h="213446">
                <a:tc>
                  <a:txBody>
                    <a:bodyPr/>
                    <a:lstStyle/>
                    <a:p>
                      <a:pPr algn="just" fontAlgn="ctr"/>
                      <a:r>
                        <a:rPr lang="ru-RU" sz="1050" b="1" i="0" u="none" strike="noStrike" dirty="0">
                          <a:solidFill>
                            <a:srgbClr val="000000"/>
                          </a:solidFill>
                          <a:effectLst/>
                          <a:latin typeface="Times New Roman"/>
                        </a:rPr>
                        <a:t>Подпрограмма 2 «Сельское хозяйство и регулирование рынка пищевой продукции»</a:t>
                      </a:r>
                    </a:p>
                  </a:txBody>
                  <a:tcPr marL="9525" marR="9525" marT="9525" marB="0" anchor="ctr"/>
                </a:tc>
                <a:tc>
                  <a:txBody>
                    <a:bodyPr/>
                    <a:lstStyle/>
                    <a:p>
                      <a:pPr algn="ctr" fontAlgn="ctr"/>
                      <a:r>
                        <a:rPr lang="ru-RU" sz="1050" b="1" i="0" u="none" strike="noStrike">
                          <a:solidFill>
                            <a:srgbClr val="000000"/>
                          </a:solidFill>
                          <a:effectLst/>
                          <a:latin typeface="Times New Roman"/>
                        </a:rPr>
                        <a:t>155 700,00</a:t>
                      </a:r>
                    </a:p>
                  </a:txBody>
                  <a:tcPr marL="9525" marR="9525" marT="9525" marB="0" anchor="ctr"/>
                </a:tc>
                <a:tc>
                  <a:txBody>
                    <a:bodyPr/>
                    <a:lstStyle/>
                    <a:p>
                      <a:pPr algn="ctr" fontAlgn="ctr"/>
                      <a:r>
                        <a:rPr lang="ru-RU" sz="1050" b="1" i="0" u="none" strike="noStrike">
                          <a:solidFill>
                            <a:srgbClr val="000000"/>
                          </a:solidFill>
                          <a:effectLst/>
                          <a:latin typeface="Times New Roman"/>
                        </a:rPr>
                        <a:t>155 700,00</a:t>
                      </a:r>
                    </a:p>
                  </a:txBody>
                  <a:tcPr marL="9525" marR="9525" marT="9525" marB="0" anchor="ctr"/>
                </a:tc>
                <a:tc>
                  <a:txBody>
                    <a:bodyPr/>
                    <a:lstStyle/>
                    <a:p>
                      <a:pPr algn="ctr" fontAlgn="ctr"/>
                      <a:r>
                        <a:rPr lang="ru-RU" sz="1050" b="1" i="0" u="none" strike="noStrike" dirty="0">
                          <a:solidFill>
                            <a:srgbClr val="000000"/>
                          </a:solidFill>
                          <a:effectLst/>
                          <a:latin typeface="Times New Roman"/>
                        </a:rPr>
                        <a:t>155 700,00</a:t>
                      </a:r>
                    </a:p>
                  </a:txBody>
                  <a:tcPr marL="9525" marR="9525" marT="9525" marB="0" anchor="ctr"/>
                </a:tc>
              </a:tr>
              <a:tr h="149204">
                <a:tc>
                  <a:txBody>
                    <a:bodyPr/>
                    <a:lstStyle/>
                    <a:p>
                      <a:pPr algn="just" fontAlgn="ctr"/>
                      <a:r>
                        <a:rPr lang="ru-RU" sz="1050" b="0" i="0" u="none" strike="noStrike" dirty="0">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50" b="0" i="0" u="none" strike="noStrike">
                          <a:solidFill>
                            <a:srgbClr val="000000"/>
                          </a:solidFill>
                          <a:effectLst/>
                          <a:latin typeface="Times New Roman"/>
                        </a:rPr>
                        <a:t>155 700,00</a:t>
                      </a:r>
                    </a:p>
                  </a:txBody>
                  <a:tcPr marL="9525" marR="9525" marT="9525" marB="0" anchor="ctr"/>
                </a:tc>
                <a:tc>
                  <a:txBody>
                    <a:bodyPr/>
                    <a:lstStyle/>
                    <a:p>
                      <a:pPr algn="ctr" fontAlgn="ctr"/>
                      <a:r>
                        <a:rPr lang="ru-RU" sz="1050" b="0" i="0" u="none" strike="noStrike">
                          <a:solidFill>
                            <a:srgbClr val="000000"/>
                          </a:solidFill>
                          <a:effectLst/>
                          <a:latin typeface="Times New Roman"/>
                        </a:rPr>
                        <a:t>155 700,00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155 700,00</a:t>
                      </a:r>
                    </a:p>
                  </a:txBody>
                  <a:tcPr marL="9525" marR="9525" marT="9525" marB="0" anchor="ctr"/>
                </a:tc>
              </a:tr>
              <a:tr h="213446">
                <a:tc>
                  <a:txBody>
                    <a:bodyPr/>
                    <a:lstStyle/>
                    <a:p>
                      <a:pPr algn="just" fontAlgn="ctr"/>
                      <a:r>
                        <a:rPr lang="ru-RU" sz="1050" b="0" i="0" u="none" strike="noStrike" dirty="0">
                          <a:solidFill>
                            <a:srgbClr val="000000"/>
                          </a:solidFill>
                          <a:effectLst/>
                          <a:latin typeface="Times New Roman"/>
                        </a:rPr>
                        <a:t>Подпрограмма 3 «Въездной и внутренний туризм»</a:t>
                      </a:r>
                    </a:p>
                  </a:txBody>
                  <a:tcPr marL="9525" marR="9525" marT="9525" marB="0" anchor="ctr"/>
                </a:tc>
                <a:tc>
                  <a:txBody>
                    <a:bodyPr/>
                    <a:lstStyle/>
                    <a:p>
                      <a:pPr algn="ctr" fontAlgn="ctr"/>
                      <a:r>
                        <a:rPr lang="ru-RU" sz="1050" b="0" i="0" u="none" strike="noStrike">
                          <a:solidFill>
                            <a:srgbClr val="000000"/>
                          </a:solidFill>
                          <a:effectLst/>
                          <a:latin typeface="Times New Roman"/>
                        </a:rPr>
                        <a:t>50 000,00</a:t>
                      </a:r>
                    </a:p>
                  </a:txBody>
                  <a:tcPr marL="9525" marR="9525" marT="9525" marB="0" anchor="ctr"/>
                </a:tc>
                <a:tc>
                  <a:txBody>
                    <a:bodyPr/>
                    <a:lstStyle/>
                    <a:p>
                      <a:pPr algn="ctr" fontAlgn="ctr"/>
                      <a:r>
                        <a:rPr lang="ru-RU" sz="1050" b="0" i="0" u="none" strike="noStrike">
                          <a:solidFill>
                            <a:srgbClr val="000000"/>
                          </a:solidFill>
                          <a:effectLst/>
                          <a:latin typeface="Times New Roman"/>
                        </a:rPr>
                        <a:t>120 000,00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160 000,00</a:t>
                      </a:r>
                    </a:p>
                  </a:txBody>
                  <a:tcPr marL="9525" marR="9525" marT="9525" marB="0" anchor="ctr"/>
                </a:tc>
              </a:tr>
              <a:tr h="109957">
                <a:tc>
                  <a:txBody>
                    <a:bodyPr/>
                    <a:lstStyle/>
                    <a:p>
                      <a:pPr algn="just" fontAlgn="ctr"/>
                      <a:r>
                        <a:rPr lang="ru-RU" sz="1050" b="0" i="0" u="none" strike="noStrike" dirty="0">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50" b="0" i="0" u="none" strike="noStrike">
                          <a:solidFill>
                            <a:srgbClr val="000000"/>
                          </a:solidFill>
                          <a:effectLst/>
                          <a:latin typeface="Times New Roman"/>
                        </a:rPr>
                        <a:t> </a:t>
                      </a:r>
                    </a:p>
                  </a:txBody>
                  <a:tcPr marL="9525" marR="9525" marT="9525" marB="0" anchor="ctr"/>
                </a:tc>
                <a:tc>
                  <a:txBody>
                    <a:bodyPr/>
                    <a:lstStyle/>
                    <a:p>
                      <a:pPr algn="ctr" fontAlgn="ctr"/>
                      <a:r>
                        <a:rPr lang="ru-RU" sz="1050" b="0" i="0" u="none" strike="noStrike">
                          <a:solidFill>
                            <a:srgbClr val="000000"/>
                          </a:solidFill>
                          <a:effectLst/>
                          <a:latin typeface="Times New Roman"/>
                        </a:rPr>
                        <a:t>50 000,00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 </a:t>
                      </a:r>
                    </a:p>
                  </a:txBody>
                  <a:tcPr marL="9525" marR="9525" marT="9525" marB="0" anchor="ctr"/>
                </a:tc>
              </a:tr>
              <a:tr h="149204">
                <a:tc>
                  <a:txBody>
                    <a:bodyPr/>
                    <a:lstStyle/>
                    <a:p>
                      <a:pPr algn="just" fontAlgn="ctr"/>
                      <a:r>
                        <a:rPr lang="ru-RU" sz="105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050" b="0" i="0" u="none" strike="noStrike">
                          <a:solidFill>
                            <a:srgbClr val="000000"/>
                          </a:solidFill>
                          <a:effectLst/>
                          <a:latin typeface="Times New Roman"/>
                        </a:rPr>
                        <a:t> </a:t>
                      </a:r>
                    </a:p>
                  </a:txBody>
                  <a:tcPr marL="9525" marR="9525" marT="9525" marB="0" anchor="ctr"/>
                </a:tc>
                <a:tc>
                  <a:txBody>
                    <a:bodyPr/>
                    <a:lstStyle/>
                    <a:p>
                      <a:pPr algn="ctr" fontAlgn="ctr"/>
                      <a:r>
                        <a:rPr lang="ru-RU" sz="1050" b="0" i="0" u="none" strike="noStrike">
                          <a:solidFill>
                            <a:srgbClr val="000000"/>
                          </a:solidFill>
                          <a:effectLst/>
                          <a:latin typeface="Times New Roman"/>
                        </a:rPr>
                        <a:t> </a:t>
                      </a:r>
                    </a:p>
                  </a:txBody>
                  <a:tcPr marL="9525" marR="9525" marT="9525" marB="0" anchor="ctr"/>
                </a:tc>
                <a:tc>
                  <a:txBody>
                    <a:bodyPr/>
                    <a:lstStyle/>
                    <a:p>
                      <a:pPr algn="ctr" fontAlgn="ctr"/>
                      <a:r>
                        <a:rPr lang="ru-RU" sz="1050" b="0" i="0" u="none" strike="noStrike" dirty="0">
                          <a:solidFill>
                            <a:srgbClr val="000000"/>
                          </a:solidFill>
                          <a:effectLst/>
                          <a:latin typeface="Times New Roman"/>
                        </a:rPr>
                        <a:t>120 000,00</a:t>
                      </a:r>
                    </a:p>
                  </a:txBody>
                  <a:tcPr marL="9525" marR="9525" marT="9525" marB="0" anchor="ctr"/>
                </a:tc>
              </a:tr>
              <a:tr h="213446">
                <a:tc>
                  <a:txBody>
                    <a:bodyPr/>
                    <a:lstStyle/>
                    <a:p>
                      <a:pPr algn="just" fontAlgn="ctr"/>
                      <a:r>
                        <a:rPr lang="ru-RU" sz="105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50" b="0" i="0" u="none" strike="noStrike">
                          <a:solidFill>
                            <a:srgbClr val="000000"/>
                          </a:solidFill>
                          <a:effectLst/>
                          <a:latin typeface="Times New Roman"/>
                        </a:rPr>
                        <a:t>50 000,00</a:t>
                      </a:r>
                    </a:p>
                  </a:txBody>
                  <a:tcPr marL="9525" marR="9525" marT="9525" marB="0" anchor="ctr"/>
                </a:tc>
                <a:tc>
                  <a:txBody>
                    <a:bodyPr/>
                    <a:lstStyle/>
                    <a:p>
                      <a:pPr algn="ctr" fontAlgn="ctr"/>
                      <a:r>
                        <a:rPr lang="ru-RU" sz="1050" b="0" i="0" u="none" strike="noStrike">
                          <a:solidFill>
                            <a:srgbClr val="000000"/>
                          </a:solidFill>
                          <a:effectLst/>
                          <a:latin typeface="Times New Roman"/>
                        </a:rPr>
                        <a:t>50 000,00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30 000,00</a:t>
                      </a:r>
                    </a:p>
                  </a:txBody>
                  <a:tcPr marL="9525" marR="9525" marT="9525" marB="0" anchor="ctr"/>
                </a:tc>
              </a:tr>
              <a:tr h="213446">
                <a:tc>
                  <a:txBody>
                    <a:bodyPr/>
                    <a:lstStyle/>
                    <a:p>
                      <a:pPr algn="just" fontAlgn="ctr"/>
                      <a:r>
                        <a:rPr lang="ru-RU" sz="105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050" b="0" i="0" u="none" strike="noStrike">
                          <a:solidFill>
                            <a:srgbClr val="000000"/>
                          </a:solidFill>
                          <a:effectLst/>
                          <a:latin typeface="Times New Roman"/>
                        </a:rPr>
                        <a:t> </a:t>
                      </a:r>
                    </a:p>
                  </a:txBody>
                  <a:tcPr marL="9525" marR="9525" marT="9525" marB="0" anchor="ctr"/>
                </a:tc>
                <a:tc>
                  <a:txBody>
                    <a:bodyPr/>
                    <a:lstStyle/>
                    <a:p>
                      <a:pPr algn="ctr" fontAlgn="ctr"/>
                      <a:r>
                        <a:rPr lang="ru-RU" sz="1050" b="0" i="0" u="none" strike="noStrike">
                          <a:solidFill>
                            <a:srgbClr val="000000"/>
                          </a:solidFill>
                          <a:effectLst/>
                          <a:latin typeface="Times New Roman"/>
                        </a:rPr>
                        <a:t>20 000,00</a:t>
                      </a:r>
                    </a:p>
                  </a:txBody>
                  <a:tcPr marL="9525" marR="9525" marT="9525" marB="0" anchor="ctr"/>
                </a:tc>
                <a:tc>
                  <a:txBody>
                    <a:bodyPr/>
                    <a:lstStyle/>
                    <a:p>
                      <a:pPr algn="ctr" fontAlgn="ctr"/>
                      <a:r>
                        <a:rPr lang="ru-RU" sz="1050" b="0" i="0" u="none" strike="noStrike" dirty="0">
                          <a:solidFill>
                            <a:srgbClr val="000000"/>
                          </a:solidFill>
                          <a:effectLst/>
                          <a:latin typeface="Times New Roman"/>
                        </a:rPr>
                        <a:t>10 000,00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821180"/>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1174289541"/>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786532803"/>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84277636"/>
              </p:ext>
            </p:extLst>
          </p:nvPr>
        </p:nvGraphicFramePr>
        <p:xfrm>
          <a:off x="89572" y="3140968"/>
          <a:ext cx="8964856" cy="3456384"/>
        </p:xfrm>
        <a:graphic>
          <a:graphicData uri="http://schemas.openxmlformats.org/drawingml/2006/table">
            <a:tbl>
              <a:tblPr firstRow="1" bandRow="1">
                <a:tableStyleId>{5C22544A-7EE6-4342-B048-85BDC9FD1C3A}</a:tableStyleId>
              </a:tblPr>
              <a:tblGrid>
                <a:gridCol w="5976664"/>
                <a:gridCol w="1008112"/>
                <a:gridCol w="1008112"/>
                <a:gridCol w="971968"/>
              </a:tblGrid>
              <a:tr h="32270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1481">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37 461 649,14</a:t>
                      </a:r>
                    </a:p>
                  </a:txBody>
                  <a:tcPr marL="9525" marR="9525" marT="9525" marB="0" anchor="ctr"/>
                </a:tc>
                <a:tc>
                  <a:txBody>
                    <a:bodyPr/>
                    <a:lstStyle/>
                    <a:p>
                      <a:pPr algn="ctr" fontAlgn="ctr"/>
                      <a:r>
                        <a:rPr lang="ru-RU" sz="1200" b="1" i="0" u="none" strike="noStrike">
                          <a:solidFill>
                            <a:srgbClr val="000000"/>
                          </a:solidFill>
                          <a:effectLst/>
                          <a:latin typeface="Times New Roman"/>
                        </a:rPr>
                        <a:t>36 323 148,68</a:t>
                      </a:r>
                    </a:p>
                  </a:txBody>
                  <a:tcPr marL="9525" marR="9525" marT="9525" marB="0" anchor="ctr"/>
                </a:tc>
                <a:tc>
                  <a:txBody>
                    <a:bodyPr/>
                    <a:lstStyle/>
                    <a:p>
                      <a:pPr algn="ctr" fontAlgn="ctr"/>
                      <a:r>
                        <a:rPr lang="ru-RU" sz="1200" b="1" i="0" u="none" strike="noStrike" dirty="0">
                          <a:solidFill>
                            <a:srgbClr val="000000"/>
                          </a:solidFill>
                          <a:effectLst/>
                          <a:latin typeface="Times New Roman"/>
                        </a:rPr>
                        <a:t>36 640 752,85</a:t>
                      </a:r>
                    </a:p>
                  </a:txBody>
                  <a:tcPr marL="9525" marR="9525" marT="9525" marB="0" anchor="ctr"/>
                </a:tc>
              </a:tr>
              <a:tr h="280858">
                <a:tc>
                  <a:txBody>
                    <a:bodyPr/>
                    <a:lstStyle/>
                    <a:p>
                      <a:pPr algn="l"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24 387 053,70</a:t>
                      </a:r>
                    </a:p>
                  </a:txBody>
                  <a:tcPr marL="9525" marR="9525" marT="9525" marB="0" anchor="ctr"/>
                </a:tc>
                <a:tc>
                  <a:txBody>
                    <a:bodyPr/>
                    <a:lstStyle/>
                    <a:p>
                      <a:pPr algn="ctr" fontAlgn="ctr"/>
                      <a:r>
                        <a:rPr lang="ru-RU" sz="1200" b="1" i="0" u="none" strike="noStrike">
                          <a:solidFill>
                            <a:srgbClr val="000000"/>
                          </a:solidFill>
                          <a:effectLst/>
                          <a:latin typeface="Times New Roman"/>
                        </a:rPr>
                        <a:t>23 709 752,62</a:t>
                      </a:r>
                    </a:p>
                  </a:txBody>
                  <a:tcPr marL="9525" marR="9525" marT="9525" marB="0" anchor="ctr"/>
                </a:tc>
                <a:tc>
                  <a:txBody>
                    <a:bodyPr/>
                    <a:lstStyle/>
                    <a:p>
                      <a:pPr algn="ctr" fontAlgn="ctr"/>
                      <a:r>
                        <a:rPr lang="ru-RU" sz="1200" b="1" i="0" u="none" strike="noStrike" dirty="0">
                          <a:solidFill>
                            <a:srgbClr val="000000"/>
                          </a:solidFill>
                          <a:effectLst/>
                          <a:latin typeface="Times New Roman"/>
                        </a:rPr>
                        <a:t>24 000 874,98</a:t>
                      </a:r>
                    </a:p>
                  </a:txBody>
                  <a:tcPr marL="9525" marR="9525" marT="9525" marB="0" anchor="ctr"/>
                </a:tc>
              </a:tr>
              <a:tr h="871757">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dirty="0">
                          <a:solidFill>
                            <a:srgbClr val="000000"/>
                          </a:solidFill>
                          <a:effectLst/>
                          <a:latin typeface="Times New Roman"/>
                        </a:rPr>
                        <a:t>590 000,00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637 881,60</a:t>
                      </a:r>
                    </a:p>
                  </a:txBody>
                  <a:tcPr marL="9525" marR="9525" marT="9525" marB="0" anchor="ctr"/>
                </a:tc>
                <a:tc>
                  <a:txBody>
                    <a:bodyPr/>
                    <a:lstStyle/>
                    <a:p>
                      <a:pPr algn="ctr" fontAlgn="ctr"/>
                      <a:r>
                        <a:rPr lang="ru-RU" sz="1200" b="0" i="0" u="none" strike="noStrike">
                          <a:solidFill>
                            <a:srgbClr val="000000"/>
                          </a:solidFill>
                          <a:effectLst/>
                          <a:latin typeface="Times New Roman"/>
                        </a:rPr>
                        <a:t>418 609,80</a:t>
                      </a:r>
                    </a:p>
                  </a:txBody>
                  <a:tcPr marL="9525" marR="9525" marT="9525" marB="0" anchor="ctr"/>
                </a:tc>
              </a:tr>
              <a:tr h="441481">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10 699 580,01</a:t>
                      </a:r>
                    </a:p>
                  </a:txBody>
                  <a:tcPr marL="9525" marR="9525" marT="9525" marB="0" anchor="ctr"/>
                </a:tc>
                <a:tc>
                  <a:txBody>
                    <a:bodyPr/>
                    <a:lstStyle/>
                    <a:p>
                      <a:pPr algn="ctr" fontAlgn="ctr"/>
                      <a:r>
                        <a:rPr lang="ru-RU" sz="1200" b="0" i="0" u="none" strike="noStrike" dirty="0">
                          <a:solidFill>
                            <a:srgbClr val="000000"/>
                          </a:solidFill>
                          <a:effectLst/>
                          <a:latin typeface="Times New Roman"/>
                        </a:rPr>
                        <a:t>10 349 959,35</a:t>
                      </a:r>
                    </a:p>
                  </a:txBody>
                  <a:tcPr marL="9525" marR="9525" marT="9525" marB="0" anchor="ctr"/>
                </a:tc>
                <a:tc>
                  <a:txBody>
                    <a:bodyPr/>
                    <a:lstStyle/>
                    <a:p>
                      <a:pPr algn="ctr" fontAlgn="ctr"/>
                      <a:r>
                        <a:rPr lang="ru-RU" sz="1200" b="0" i="0" u="none" strike="noStrike" dirty="0">
                          <a:solidFill>
                            <a:srgbClr val="000000"/>
                          </a:solidFill>
                          <a:effectLst/>
                          <a:latin typeface="Times New Roman"/>
                        </a:rPr>
                        <a:t>10 805 091,38</a:t>
                      </a:r>
                    </a:p>
                  </a:txBody>
                  <a:tcPr marL="9525" marR="9525" marT="9525" marB="0" anchor="ctr"/>
                </a:tc>
              </a:tr>
              <a:tr h="441481">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847 473,69</a:t>
                      </a:r>
                    </a:p>
                  </a:txBody>
                  <a:tcPr marL="9525" marR="9525" marT="9525" marB="0" anchor="ctr"/>
                </a:tc>
                <a:tc>
                  <a:txBody>
                    <a:bodyPr/>
                    <a:lstStyle/>
                    <a:p>
                      <a:pPr algn="ctr" fontAlgn="ctr"/>
                      <a:r>
                        <a:rPr lang="ru-RU" sz="1200" b="0" i="0" u="none" strike="noStrike">
                          <a:solidFill>
                            <a:srgbClr val="000000"/>
                          </a:solidFill>
                          <a:effectLst/>
                          <a:latin typeface="Times New Roman"/>
                        </a:rPr>
                        <a:t>847 473,69</a:t>
                      </a:r>
                    </a:p>
                  </a:txBody>
                  <a:tcPr marL="9525" marR="9525" marT="9525" marB="0" anchor="ctr"/>
                </a:tc>
                <a:tc>
                  <a:txBody>
                    <a:bodyPr/>
                    <a:lstStyle/>
                    <a:p>
                      <a:pPr algn="ctr" fontAlgn="ctr"/>
                      <a:r>
                        <a:rPr lang="ru-RU" sz="1200" b="0" i="0" u="none" strike="noStrike" dirty="0">
                          <a:solidFill>
                            <a:srgbClr val="000000"/>
                          </a:solidFill>
                          <a:effectLst/>
                          <a:latin typeface="Times New Roman"/>
                        </a:rPr>
                        <a:t>847 473,69</a:t>
                      </a:r>
                    </a:p>
                  </a:txBody>
                  <a:tcPr marL="9525" marR="9525" marT="9525" marB="0" anchor="ctr"/>
                </a:tc>
              </a:tr>
              <a:tr h="656619">
                <a:tc>
                  <a:txBody>
                    <a:bodyPr/>
                    <a:lstStyle/>
                    <a:p>
                      <a:pPr algn="l"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12 250 000,00</a:t>
                      </a:r>
                    </a:p>
                  </a:txBody>
                  <a:tcPr marL="9525" marR="9525" marT="9525" marB="0" anchor="ctr"/>
                </a:tc>
                <a:tc>
                  <a:txBody>
                    <a:bodyPr/>
                    <a:lstStyle/>
                    <a:p>
                      <a:pPr algn="ctr" fontAlgn="ctr"/>
                      <a:r>
                        <a:rPr lang="ru-RU" sz="1200" b="0" i="0" u="none" strike="noStrike">
                          <a:solidFill>
                            <a:srgbClr val="000000"/>
                          </a:solidFill>
                          <a:effectLst/>
                          <a:latin typeface="Times New Roman"/>
                        </a:rPr>
                        <a:t>11 874 437,98</a:t>
                      </a:r>
                    </a:p>
                  </a:txBody>
                  <a:tcPr marL="9525" marR="9525" marT="9525" marB="0" anchor="ctr"/>
                </a:tc>
                <a:tc>
                  <a:txBody>
                    <a:bodyPr/>
                    <a:lstStyle/>
                    <a:p>
                      <a:pPr algn="ctr" fontAlgn="ctr"/>
                      <a:r>
                        <a:rPr lang="ru-RU" sz="1200" b="0" i="0" u="none" strike="noStrike" dirty="0">
                          <a:solidFill>
                            <a:srgbClr val="000000"/>
                          </a:solidFill>
                          <a:effectLst/>
                          <a:latin typeface="Times New Roman"/>
                        </a:rPr>
                        <a:t>11 929 700,11</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79896" y="3761472"/>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562100757"/>
              </p:ext>
            </p:extLst>
          </p:nvPr>
        </p:nvGraphicFramePr>
        <p:xfrm>
          <a:off x="35496" y="692696"/>
          <a:ext cx="9038952" cy="2910810"/>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12 517 914,94</a:t>
                      </a:r>
                    </a:p>
                  </a:txBody>
                  <a:tcPr marL="9525" marR="9525" marT="9525" marB="0" anchor="ctr"/>
                </a:tc>
                <a:tc>
                  <a:txBody>
                    <a:bodyPr/>
                    <a:lstStyle/>
                    <a:p>
                      <a:pPr algn="ctr" fontAlgn="ctr"/>
                      <a:r>
                        <a:rPr lang="ru-RU" sz="1200" b="1" i="0" u="none" strike="noStrike">
                          <a:solidFill>
                            <a:srgbClr val="000000"/>
                          </a:solidFill>
                          <a:effectLst/>
                          <a:latin typeface="Times New Roman"/>
                        </a:rPr>
                        <a:t>12 056 715,56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12 083 197,37</a:t>
                      </a:r>
                    </a:p>
                  </a:txBody>
                  <a:tcPr marL="9525" marR="9525" marT="9525" marB="0" anchor="ctr"/>
                </a:tc>
              </a:tr>
              <a:tr h="325363">
                <a:tc>
                  <a:txBody>
                    <a:bodyPr/>
                    <a:lstStyle/>
                    <a:p>
                      <a:pPr algn="l"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dirty="0">
                          <a:solidFill>
                            <a:srgbClr val="000000"/>
                          </a:solidFill>
                          <a:effectLst/>
                          <a:latin typeface="Times New Roman"/>
                        </a:rPr>
                        <a:t>3 964 046,00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8 186 370,68</a:t>
                      </a:r>
                    </a:p>
                  </a:txBody>
                  <a:tcPr marL="9525" marR="9525" marT="9525" marB="0" anchor="ctr"/>
                </a:tc>
                <a:tc>
                  <a:txBody>
                    <a:bodyPr/>
                    <a:lstStyle/>
                    <a:p>
                      <a:pPr algn="ctr" fontAlgn="ctr"/>
                      <a:r>
                        <a:rPr lang="ru-RU" sz="1200" b="0" i="0" u="none" strike="noStrike">
                          <a:solidFill>
                            <a:srgbClr val="000000"/>
                          </a:solidFill>
                          <a:effectLst/>
                          <a:latin typeface="Times New Roman"/>
                        </a:rPr>
                        <a:t>7 713 401,37</a:t>
                      </a:r>
                    </a:p>
                  </a:txBody>
                  <a:tcPr marL="9525" marR="9525" marT="9525" marB="0" anchor="ctr"/>
                </a:tc>
                <a:tc>
                  <a:txBody>
                    <a:bodyPr/>
                    <a:lstStyle/>
                    <a:p>
                      <a:pPr algn="ctr" fontAlgn="ctr"/>
                      <a:r>
                        <a:rPr lang="ru-RU" sz="1200" b="0" i="0" u="none" strike="noStrike" dirty="0">
                          <a:solidFill>
                            <a:srgbClr val="000000"/>
                          </a:solidFill>
                          <a:effectLst/>
                          <a:latin typeface="Times New Roman"/>
                        </a:rPr>
                        <a:t>7 736 651,37</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267 498,26</a:t>
                      </a:r>
                    </a:p>
                  </a:txBody>
                  <a:tcPr marL="9525" marR="9525" marT="9525" marB="0" anchor="ctr"/>
                </a:tc>
                <a:tc>
                  <a:txBody>
                    <a:bodyPr/>
                    <a:lstStyle/>
                    <a:p>
                      <a:pPr algn="ctr" fontAlgn="ctr"/>
                      <a:r>
                        <a:rPr lang="ru-RU" sz="1200" b="0" i="0" u="none" strike="noStrike">
                          <a:solidFill>
                            <a:srgbClr val="000000"/>
                          </a:solidFill>
                          <a:effectLst/>
                          <a:latin typeface="Times New Roman"/>
                        </a:rPr>
                        <a:t>279 268,19</a:t>
                      </a:r>
                    </a:p>
                  </a:txBody>
                  <a:tcPr marL="9525" marR="9525" marT="9525" marB="0" anchor="ctr"/>
                </a:tc>
                <a:tc>
                  <a:txBody>
                    <a:bodyPr/>
                    <a:lstStyle/>
                    <a:p>
                      <a:pPr algn="ctr" fontAlgn="ctr"/>
                      <a:r>
                        <a:rPr lang="ru-RU" sz="1200" b="0" i="0" u="none" strike="noStrike" dirty="0">
                          <a:solidFill>
                            <a:srgbClr val="000000"/>
                          </a:solidFill>
                          <a:effectLst/>
                          <a:latin typeface="Times New Roman"/>
                        </a:rPr>
                        <a:t>282 500,00</a:t>
                      </a:r>
                    </a:p>
                  </a:txBody>
                  <a:tcPr marL="9525" marR="9525" marT="9525" marB="0" anchor="ctr"/>
                </a:tc>
              </a:tr>
              <a:tr h="329550">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r>
              <a:tr h="288032">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556 680,50</a:t>
                      </a:r>
                    </a:p>
                  </a:txBody>
                  <a:tcPr marL="9525" marR="9525" marT="9525" marB="0" anchor="ctr"/>
                </a:tc>
                <a:tc>
                  <a:txBody>
                    <a:bodyPr/>
                    <a:lstStyle/>
                    <a:p>
                      <a:pPr algn="ctr" fontAlgn="ctr"/>
                      <a:r>
                        <a:rPr lang="ru-RU" sz="1200" b="1" i="0" u="none" strike="noStrike">
                          <a:solidFill>
                            <a:srgbClr val="000000"/>
                          </a:solidFill>
                          <a:effectLst/>
                          <a:latin typeface="Times New Roman"/>
                        </a:rPr>
                        <a:t>556 680,50</a:t>
                      </a:r>
                    </a:p>
                  </a:txBody>
                  <a:tcPr marL="9525" marR="9525" marT="9525" marB="0" anchor="ctr"/>
                </a:tc>
                <a:tc>
                  <a:txBody>
                    <a:bodyPr/>
                    <a:lstStyle/>
                    <a:p>
                      <a:pPr algn="ctr" fontAlgn="ctr"/>
                      <a:r>
                        <a:rPr lang="ru-RU" sz="1200" b="1" i="0" u="none" strike="noStrike" dirty="0">
                          <a:solidFill>
                            <a:srgbClr val="000000"/>
                          </a:solidFill>
                          <a:effectLst/>
                          <a:latin typeface="Times New Roman"/>
                        </a:rPr>
                        <a:t>556 680,50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470 000,00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384376" cy="2119848"/>
          </a:xfrm>
          <a:prstGeom prst="rect">
            <a:avLst/>
          </a:prstGeom>
          <a:ln>
            <a:noFill/>
          </a:ln>
        </p:spPr>
      </p:pic>
      <p:graphicFrame>
        <p:nvGraphicFramePr>
          <p:cNvPr id="580" name="Table 1"/>
          <p:cNvGraphicFramePr/>
          <p:nvPr>
            <p:extLst>
              <p:ext uri="{D42A27DB-BD31-4B8C-83A1-F6EECF244321}">
                <p14:modId xmlns:p14="http://schemas.microsoft.com/office/powerpoint/2010/main" val="410555969"/>
              </p:ext>
            </p:extLst>
          </p:nvPr>
        </p:nvGraphicFramePr>
        <p:xfrm>
          <a:off x="185616" y="3429000"/>
          <a:ext cx="8778873" cy="2827988"/>
        </p:xfrm>
        <a:graphic>
          <a:graphicData uri="http://schemas.openxmlformats.org/drawingml/2006/table">
            <a:tbl>
              <a:tblPr/>
              <a:tblGrid>
                <a:gridCol w="5075819"/>
                <a:gridCol w="1227170"/>
                <a:gridCol w="1115611"/>
                <a:gridCol w="1360273"/>
              </a:tblGrid>
              <a:tr h="432048">
                <a:tc>
                  <a:txBody>
                    <a:bodyPr/>
                    <a:lstStyle/>
                    <a:p>
                      <a:pPr algn="ctr"/>
                      <a:r>
                        <a:rPr lang="ru-RU" sz="1200" b="1" strike="noStrike" spc="-1" dirty="0">
                          <a:latin typeface="Times New Roman"/>
                        </a:rPr>
                        <a:t>Наименование мероприятия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2022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2023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2024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smtClean="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590,0</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637,9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418,6</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699,6</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349,9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805,1</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just"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12 137,1</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11 835,3</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12 071,2</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85838261"/>
              </p:ext>
            </p:extLst>
          </p:nvPr>
        </p:nvGraphicFramePr>
        <p:xfrm>
          <a:off x="215380" y="1143876"/>
          <a:ext cx="4392488" cy="19970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89278933"/>
              </p:ext>
            </p:extLst>
          </p:nvPr>
        </p:nvGraphicFramePr>
        <p:xfrm>
          <a:off x="71499" y="1052736"/>
          <a:ext cx="9001001" cy="5553858"/>
        </p:xfrm>
        <a:graphic>
          <a:graphicData uri="http://schemas.openxmlformats.org/drawingml/2006/table">
            <a:tbl>
              <a:tblPr firstRow="1" bandRow="1">
                <a:tableStyleId>{5C22544A-7EE6-4342-B048-85BDC9FD1C3A}</a:tableStyleId>
              </a:tblPr>
              <a:tblGrid>
                <a:gridCol w="6387806"/>
                <a:gridCol w="871065"/>
                <a:gridCol w="871065"/>
                <a:gridCol w="871065"/>
              </a:tblGrid>
              <a:tr h="258793">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13672">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2 394 828,00</a:t>
                      </a:r>
                    </a:p>
                  </a:txBody>
                  <a:tcPr marL="9525" marR="9525" marT="9525" marB="0" anchor="ctr"/>
                </a:tc>
                <a:tc>
                  <a:txBody>
                    <a:bodyPr/>
                    <a:lstStyle/>
                    <a:p>
                      <a:pPr algn="ctr" fontAlgn="ctr"/>
                      <a:r>
                        <a:rPr lang="ru-RU" sz="1200" b="1" i="0" u="none" strike="noStrike">
                          <a:solidFill>
                            <a:srgbClr val="000000"/>
                          </a:solidFill>
                          <a:effectLst/>
                          <a:latin typeface="Times New Roman"/>
                        </a:rPr>
                        <a:t>4 297 621,00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3 991 621,00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1 364 128,00</a:t>
                      </a:r>
                    </a:p>
                  </a:txBody>
                  <a:tcPr marL="9525" marR="9525" marT="9525" marB="0" anchor="ctr"/>
                </a:tc>
                <a:tc>
                  <a:txBody>
                    <a:bodyPr/>
                    <a:lstStyle/>
                    <a:p>
                      <a:pPr algn="ctr" fontAlgn="ctr"/>
                      <a:r>
                        <a:rPr lang="ru-RU" sz="1200" b="1" i="0" u="none" strike="noStrike">
                          <a:solidFill>
                            <a:srgbClr val="000000"/>
                          </a:solidFill>
                          <a:effectLst/>
                          <a:latin typeface="Times New Roman"/>
                        </a:rPr>
                        <a:t>3 223 621,00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3 063 621,00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52 500,00</a:t>
                      </a:r>
                    </a:p>
                  </a:txBody>
                  <a:tcPr marL="9525" marR="9525" marT="9525" marB="0" anchor="ctr"/>
                </a:tc>
                <a:tc>
                  <a:txBody>
                    <a:bodyPr/>
                    <a:lstStyle/>
                    <a:p>
                      <a:pPr algn="ctr" fontAlgn="ctr"/>
                      <a:r>
                        <a:rPr lang="ru-RU" sz="1200" b="0" i="0" u="none" strike="noStrike">
                          <a:solidFill>
                            <a:srgbClr val="000000"/>
                          </a:solidFill>
                          <a:effectLst/>
                          <a:latin typeface="Times New Roman"/>
                        </a:rPr>
                        <a:t>1 738 694,00</a:t>
                      </a:r>
                    </a:p>
                  </a:txBody>
                  <a:tcPr marL="9525" marR="9525" marT="9525" marB="0" anchor="ctr"/>
                </a:tc>
                <a:tc>
                  <a:txBody>
                    <a:bodyPr/>
                    <a:lstStyle/>
                    <a:p>
                      <a:pPr algn="ctr" fontAlgn="ctr"/>
                      <a:r>
                        <a:rPr lang="ru-RU" sz="1200" b="0" i="0" u="none" strike="noStrike">
                          <a:solidFill>
                            <a:srgbClr val="000000"/>
                          </a:solidFill>
                          <a:effectLst/>
                          <a:latin typeface="Times New Roman"/>
                        </a:rPr>
                        <a:t>1 738 694,00</a:t>
                      </a:r>
                    </a:p>
                  </a:txBody>
                  <a:tcPr marL="9525" marR="9525" marT="9525" marB="0" anchor="ctr"/>
                </a:tc>
              </a:tr>
              <a:tr h="699099">
                <a:tc>
                  <a:txBody>
                    <a:bodyPr/>
                    <a:lstStyle/>
                    <a:p>
                      <a:pPr algn="just"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874 534,00</a:t>
                      </a:r>
                    </a:p>
                  </a:txBody>
                  <a:tcPr marL="9525" marR="9525" marT="9525" marB="0" anchor="ctr"/>
                </a:tc>
                <a:tc>
                  <a:txBody>
                    <a:bodyPr/>
                    <a:lstStyle/>
                    <a:p>
                      <a:pPr algn="ctr" fontAlgn="ctr"/>
                      <a:r>
                        <a:rPr lang="ru-RU" sz="1200" b="0" i="0" u="none" strike="noStrike">
                          <a:solidFill>
                            <a:srgbClr val="000000"/>
                          </a:solidFill>
                          <a:effectLst/>
                          <a:latin typeface="Times New Roman"/>
                        </a:rPr>
                        <a:t>875 034,00</a:t>
                      </a:r>
                    </a:p>
                  </a:txBody>
                  <a:tcPr marL="9525" marR="9525" marT="9525" marB="0" anchor="ctr"/>
                </a:tc>
                <a:tc>
                  <a:txBody>
                    <a:bodyPr/>
                    <a:lstStyle/>
                    <a:p>
                      <a:pPr algn="ctr" fontAlgn="ctr"/>
                      <a:r>
                        <a:rPr lang="ru-RU" sz="1200" b="0" i="0" u="none" strike="noStrike">
                          <a:solidFill>
                            <a:srgbClr val="000000"/>
                          </a:solidFill>
                          <a:effectLst/>
                          <a:latin typeface="Times New Roman"/>
                        </a:rPr>
                        <a:t>875 034,00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437 094,00</a:t>
                      </a:r>
                    </a:p>
                  </a:txBody>
                  <a:tcPr marL="9525" marR="9525" marT="9525" marB="0" anchor="ctr"/>
                </a:tc>
                <a:tc>
                  <a:txBody>
                    <a:bodyPr/>
                    <a:lstStyle/>
                    <a:p>
                      <a:pPr algn="ctr" fontAlgn="ctr"/>
                      <a:r>
                        <a:rPr lang="ru-RU" sz="1200" b="0" i="0" u="none" strike="noStrike">
                          <a:solidFill>
                            <a:srgbClr val="000000"/>
                          </a:solidFill>
                          <a:effectLst/>
                          <a:latin typeface="Times New Roman"/>
                        </a:rPr>
                        <a:t>609 893,00</a:t>
                      </a:r>
                    </a:p>
                  </a:txBody>
                  <a:tcPr marL="9525" marR="9525" marT="9525" marB="0" anchor="ctr"/>
                </a:tc>
                <a:tc>
                  <a:txBody>
                    <a:bodyPr/>
                    <a:lstStyle/>
                    <a:p>
                      <a:pPr algn="ctr" fontAlgn="ctr"/>
                      <a:r>
                        <a:rPr lang="ru-RU" sz="1200" b="0" i="0" u="none" strike="noStrike">
                          <a:solidFill>
                            <a:srgbClr val="000000"/>
                          </a:solidFill>
                          <a:effectLst/>
                          <a:latin typeface="Times New Roman"/>
                        </a:rPr>
                        <a:t>449 893,00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2 «Социальная поддержка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378 000,00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r>
              <a:tr h="213672">
                <a:tc>
                  <a:txBody>
                    <a:bodyPr/>
                    <a:lstStyle/>
                    <a:p>
                      <a:pPr algn="just" fontAlgn="ctr"/>
                      <a:r>
                        <a:rPr lang="ru-RU" sz="1200" b="1" i="0" u="none" strike="noStrike" dirty="0">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416 700,00</a:t>
                      </a:r>
                    </a:p>
                  </a:txBody>
                  <a:tcPr marL="9525" marR="9525" marT="9525" marB="0" anchor="ctr"/>
                </a:tc>
                <a:tc>
                  <a:txBody>
                    <a:bodyPr/>
                    <a:lstStyle/>
                    <a:p>
                      <a:pPr algn="ctr" fontAlgn="ctr"/>
                      <a:r>
                        <a:rPr lang="ru-RU" sz="1200" b="1" i="0" u="none" strike="noStrike">
                          <a:solidFill>
                            <a:srgbClr val="000000"/>
                          </a:solidFill>
                          <a:effectLst/>
                          <a:latin typeface="Times New Roman"/>
                        </a:rPr>
                        <a:t>350 000,00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350 000,00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66 700,00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86 000,00</a:t>
                      </a:r>
                    </a:p>
                  </a:txBody>
                  <a:tcPr marL="9525" marR="9525" marT="9525" marB="0" anchor="ctr"/>
                </a:tc>
                <a:tc>
                  <a:txBody>
                    <a:bodyPr/>
                    <a:lstStyle/>
                    <a:p>
                      <a:pPr algn="ctr" fontAlgn="ctr"/>
                      <a:r>
                        <a:rPr lang="ru-RU" sz="1200" b="1" i="0" u="none" strike="noStrike">
                          <a:solidFill>
                            <a:srgbClr val="000000"/>
                          </a:solidFill>
                          <a:effectLst/>
                          <a:latin typeface="Times New Roman"/>
                        </a:rPr>
                        <a:t>196 000,00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526571">
                <a:tc>
                  <a:txBody>
                    <a:bodyPr/>
                    <a:lstStyle/>
                    <a:p>
                      <a:pPr algn="just" fontAlgn="ctr"/>
                      <a:r>
                        <a:rPr lang="ru-RU" sz="1200" b="0" i="0" u="none" strike="noStrike" dirty="0">
                          <a:solidFill>
                            <a:srgbClr val="000000"/>
                          </a:solidFill>
                          <a:effectLst/>
                          <a:latin typeface="Times New Roman"/>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03079">
                <a:tc>
                  <a:txBody>
                    <a:bodyPr/>
                    <a:lstStyle/>
                    <a:p>
                      <a:pPr algn="just"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a:t>
                      </a:r>
                      <a:r>
                        <a:rPr lang="ru-RU" sz="1200" b="0" i="0" u="none" strike="noStrike" dirty="0" smtClean="0">
                          <a:solidFill>
                            <a:srgbClr val="000000"/>
                          </a:solidFill>
                          <a:effectLst/>
                          <a:latin typeface="Times New Roman"/>
                        </a:rPr>
                        <a:t>населения</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Финансовая поддержка социально ориентированных некоммерческих организаций</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607299308"/>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3823334794"/>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95 940 604,58</a:t>
                      </a:r>
                    </a:p>
                  </a:txBody>
                  <a:tcPr marL="9525" marR="9525" marT="9525" marB="0" anchor="ctr"/>
                </a:tc>
                <a:tc>
                  <a:txBody>
                    <a:bodyPr/>
                    <a:lstStyle/>
                    <a:p>
                      <a:pPr algn="ctr" fontAlgn="ctr"/>
                      <a:r>
                        <a:rPr lang="ru-RU" sz="1200" b="1" i="0" u="none" strike="noStrike">
                          <a:solidFill>
                            <a:srgbClr val="000000"/>
                          </a:solidFill>
                          <a:effectLst/>
                          <a:latin typeface="Times New Roman"/>
                        </a:rPr>
                        <a:t>89 029 153,51</a:t>
                      </a:r>
                    </a:p>
                  </a:txBody>
                  <a:tcPr marL="9525" marR="9525" marT="9525" marB="0" anchor="ctr"/>
                </a:tc>
                <a:tc>
                  <a:txBody>
                    <a:bodyPr/>
                    <a:lstStyle/>
                    <a:p>
                      <a:pPr algn="ctr" fontAlgn="ctr"/>
                      <a:r>
                        <a:rPr lang="ru-RU" sz="1200" b="1" i="0" u="none" strike="noStrike" dirty="0">
                          <a:solidFill>
                            <a:srgbClr val="000000"/>
                          </a:solidFill>
                          <a:effectLst/>
                          <a:latin typeface="Times New Roman"/>
                        </a:rPr>
                        <a:t>89 387 168,69</a:t>
                      </a:r>
                    </a:p>
                  </a:txBody>
                  <a:tcPr marL="9525" marR="9525" marT="9525" marB="0" anchor="ctr"/>
                </a:tc>
              </a:tr>
              <a:tr h="247868">
                <a:tc>
                  <a:txBody>
                    <a:bodyPr/>
                    <a:lstStyle/>
                    <a:p>
                      <a:pPr algn="just" fontAlgn="ctr"/>
                      <a:r>
                        <a:rPr lang="ru-RU" sz="1200" b="1" i="0" u="none" strike="noStrike" dirty="0">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just" fontAlgn="ctr"/>
                      <a:r>
                        <a:rPr lang="ru-RU" sz="1200" b="0" i="0" u="none" strike="noStrike" dirty="0">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just" fontAlgn="ctr"/>
                      <a:r>
                        <a:rPr lang="ru-RU" sz="1200" b="1" i="0" u="none" strike="noStrike" dirty="0">
                          <a:solidFill>
                            <a:srgbClr val="000000"/>
                          </a:solidFill>
                          <a:effectLst/>
                          <a:latin typeface="Times New Roman"/>
                        </a:rPr>
                        <a:t>Подпрограмма 2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10 000,00</a:t>
                      </a:r>
                    </a:p>
                  </a:txBody>
                  <a:tcPr marL="9525" marR="9525" marT="9525" marB="0" anchor="ctr"/>
                </a:tc>
              </a:tr>
              <a:tr h="1051205">
                <a:tc>
                  <a:txBody>
                    <a:bodyPr/>
                    <a:lstStyle/>
                    <a:p>
                      <a:pPr algn="just" fontAlgn="ctr"/>
                      <a:r>
                        <a:rPr lang="ru-RU" sz="1200" b="0" i="0" u="none" strike="noStrike" dirty="0">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259232">
                <a:tc>
                  <a:txBody>
                    <a:bodyPr/>
                    <a:lstStyle/>
                    <a:p>
                      <a:pPr algn="just" fontAlgn="ctr"/>
                      <a:r>
                        <a:rPr lang="ru-RU" sz="1200" b="1" i="0" u="none" strike="noStrike" dirty="0">
                          <a:solidFill>
                            <a:srgbClr val="000000"/>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ctr" fontAlgn="ctr"/>
                      <a:r>
                        <a:rPr lang="ru-RU" sz="1200" b="1" i="0" u="none" strike="noStrike">
                          <a:solidFill>
                            <a:srgbClr val="000000"/>
                          </a:solidFill>
                          <a:effectLst/>
                          <a:latin typeface="Times New Roman"/>
                        </a:rPr>
                        <a:t>83 361 384,84</a:t>
                      </a:r>
                    </a:p>
                  </a:txBody>
                  <a:tcPr marL="9525" marR="9525" marT="9525" marB="0" anchor="ctr"/>
                </a:tc>
                <a:tc>
                  <a:txBody>
                    <a:bodyPr/>
                    <a:lstStyle/>
                    <a:p>
                      <a:pPr algn="ctr" fontAlgn="ctr"/>
                      <a:r>
                        <a:rPr lang="ru-RU" sz="1200" b="1" i="0" u="none" strike="noStrike">
                          <a:solidFill>
                            <a:srgbClr val="000000"/>
                          </a:solidFill>
                          <a:effectLst/>
                          <a:latin typeface="Times New Roman"/>
                        </a:rPr>
                        <a:t>77 569 354,52</a:t>
                      </a:r>
                    </a:p>
                  </a:txBody>
                  <a:tcPr marL="9525" marR="9525" marT="9525" marB="0" anchor="ctr"/>
                </a:tc>
                <a:tc>
                  <a:txBody>
                    <a:bodyPr/>
                    <a:lstStyle/>
                    <a:p>
                      <a:pPr algn="ctr" fontAlgn="ctr"/>
                      <a:r>
                        <a:rPr lang="ru-RU" sz="1200" b="1" i="0" u="none" strike="noStrike" dirty="0">
                          <a:solidFill>
                            <a:srgbClr val="000000"/>
                          </a:solidFill>
                          <a:effectLst/>
                          <a:latin typeface="Times New Roman"/>
                        </a:rPr>
                        <a:t>77 810 369,70</a:t>
                      </a:r>
                    </a:p>
                  </a:txBody>
                  <a:tcPr marL="9525" marR="9525" marT="9525" marB="0" anchor="ctr"/>
                </a:tc>
              </a:tr>
              <a:tr h="413278">
                <a:tc>
                  <a:txBody>
                    <a:bodyPr/>
                    <a:lstStyle/>
                    <a:p>
                      <a:pPr algn="just" fontAlgn="ctr"/>
                      <a:r>
                        <a:rPr lang="ru-RU" sz="1200" b="0" i="0" u="none" strike="noStrike" dirty="0">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80 094 175,57</a:t>
                      </a:r>
                    </a:p>
                  </a:txBody>
                  <a:tcPr marL="9525" marR="9525" marT="9525" marB="0" anchor="ctr"/>
                </a:tc>
                <a:tc>
                  <a:txBody>
                    <a:bodyPr/>
                    <a:lstStyle/>
                    <a:p>
                      <a:pPr algn="ctr" fontAlgn="ctr"/>
                      <a:r>
                        <a:rPr lang="ru-RU" sz="1200" b="0" i="0" u="none" strike="noStrike">
                          <a:solidFill>
                            <a:srgbClr val="000000"/>
                          </a:solidFill>
                          <a:effectLst/>
                          <a:latin typeface="Times New Roman"/>
                        </a:rPr>
                        <a:t>74 612 242,92</a:t>
                      </a:r>
                    </a:p>
                  </a:txBody>
                  <a:tcPr marL="9525" marR="9525" marT="9525" marB="0" anchor="ctr"/>
                </a:tc>
                <a:tc>
                  <a:txBody>
                    <a:bodyPr/>
                    <a:lstStyle/>
                    <a:p>
                      <a:pPr algn="ctr" fontAlgn="ctr"/>
                      <a:r>
                        <a:rPr lang="ru-RU" sz="1200" b="0" i="0" u="none" strike="noStrike">
                          <a:solidFill>
                            <a:srgbClr val="000000"/>
                          </a:solidFill>
                          <a:effectLst/>
                          <a:latin typeface="Times New Roman"/>
                        </a:rPr>
                        <a:t>74 841 258,10</a:t>
                      </a:r>
                    </a:p>
                  </a:txBody>
                  <a:tcPr marL="9525" marR="9525" marT="9525" marB="0" anchor="ctr"/>
                </a:tc>
              </a:tr>
              <a:tr h="413278">
                <a:tc>
                  <a:txBody>
                    <a:bodyPr/>
                    <a:lstStyle/>
                    <a:p>
                      <a:pPr algn="just" fontAlgn="ctr"/>
                      <a:r>
                        <a:rPr lang="ru-RU" sz="1200" b="0" i="0" u="none" strike="noStrike" dirty="0">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3 267 209,27</a:t>
                      </a:r>
                    </a:p>
                  </a:txBody>
                  <a:tcPr marL="9525" marR="9525" marT="9525" marB="0" anchor="ctr"/>
                </a:tc>
                <a:tc>
                  <a:txBody>
                    <a:bodyPr/>
                    <a:lstStyle/>
                    <a:p>
                      <a:pPr algn="ctr" fontAlgn="ctr"/>
                      <a:r>
                        <a:rPr lang="ru-RU" sz="1200" b="0" i="0" u="none" strike="noStrike">
                          <a:solidFill>
                            <a:srgbClr val="000000"/>
                          </a:solidFill>
                          <a:effectLst/>
                          <a:latin typeface="Times New Roman"/>
                        </a:rPr>
                        <a:t>2 957 111,60</a:t>
                      </a:r>
                    </a:p>
                  </a:txBody>
                  <a:tcPr marL="9525" marR="9525" marT="9525" marB="0" anchor="ctr"/>
                </a:tc>
                <a:tc>
                  <a:txBody>
                    <a:bodyPr/>
                    <a:lstStyle/>
                    <a:p>
                      <a:pPr algn="ctr" fontAlgn="ctr"/>
                      <a:r>
                        <a:rPr lang="ru-RU" sz="1200" b="0" i="0" u="none" strike="noStrike">
                          <a:solidFill>
                            <a:srgbClr val="000000"/>
                          </a:solidFill>
                          <a:effectLst/>
                          <a:latin typeface="Times New Roman"/>
                        </a:rPr>
                        <a:t>2 969 111,60</a:t>
                      </a:r>
                    </a:p>
                  </a:txBody>
                  <a:tcPr marL="9525" marR="9525" marT="9525" marB="0" anchor="ctr"/>
                </a:tc>
              </a:tr>
              <a:tr h="413278">
                <a:tc>
                  <a:txBody>
                    <a:bodyPr/>
                    <a:lstStyle/>
                    <a:p>
                      <a:pPr algn="just" fontAlgn="ctr"/>
                      <a:r>
                        <a:rPr lang="ru-RU" sz="1200" b="1" i="0" u="none" strike="noStrike" dirty="0">
                          <a:solidFill>
                            <a:srgbClr val="000000"/>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12 519 219,74</a:t>
                      </a:r>
                    </a:p>
                  </a:txBody>
                  <a:tcPr marL="9525" marR="9525" marT="9525" marB="0" anchor="ctr"/>
                </a:tc>
                <a:tc>
                  <a:txBody>
                    <a:bodyPr/>
                    <a:lstStyle/>
                    <a:p>
                      <a:pPr algn="ctr" fontAlgn="ctr"/>
                      <a:r>
                        <a:rPr lang="ru-RU" sz="1200" b="1" i="0" u="none" strike="noStrike">
                          <a:solidFill>
                            <a:srgbClr val="000000"/>
                          </a:solidFill>
                          <a:effectLst/>
                          <a:latin typeface="Times New Roman"/>
                        </a:rPr>
                        <a:t>11 399 798,99</a:t>
                      </a:r>
                    </a:p>
                  </a:txBody>
                  <a:tcPr marL="9525" marR="9525" marT="9525" marB="0" anchor="ctr"/>
                </a:tc>
                <a:tc>
                  <a:txBody>
                    <a:bodyPr/>
                    <a:lstStyle/>
                    <a:p>
                      <a:pPr algn="ctr" fontAlgn="ctr"/>
                      <a:r>
                        <a:rPr lang="ru-RU" sz="1200" b="1" i="0" u="none" strike="noStrike" dirty="0">
                          <a:solidFill>
                            <a:srgbClr val="000000"/>
                          </a:solidFill>
                          <a:effectLst/>
                          <a:latin typeface="Times New Roman"/>
                        </a:rPr>
                        <a:t>11 516 798,99</a:t>
                      </a:r>
                    </a:p>
                  </a:txBody>
                  <a:tcPr marL="9525" marR="9525" marT="9525" marB="0" anchor="ctr"/>
                </a:tc>
              </a:tr>
              <a:tr h="413278">
                <a:tc>
                  <a:txBody>
                    <a:bodyPr/>
                    <a:lstStyle/>
                    <a:p>
                      <a:pPr algn="just"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12 519 219,74</a:t>
                      </a:r>
                    </a:p>
                  </a:txBody>
                  <a:tcPr marL="9525" marR="9525" marT="9525" marB="0" anchor="ctr"/>
                </a:tc>
                <a:tc>
                  <a:txBody>
                    <a:bodyPr/>
                    <a:lstStyle/>
                    <a:p>
                      <a:pPr algn="ctr" fontAlgn="ctr"/>
                      <a:r>
                        <a:rPr lang="ru-RU" sz="1200" b="0" i="0" u="none" strike="noStrike">
                          <a:solidFill>
                            <a:srgbClr val="000000"/>
                          </a:solidFill>
                          <a:effectLst/>
                          <a:latin typeface="Times New Roman"/>
                        </a:rPr>
                        <a:t>11 399 798,99</a:t>
                      </a:r>
                    </a:p>
                  </a:txBody>
                  <a:tcPr marL="9525" marR="9525" marT="9525" marB="0" anchor="ctr"/>
                </a:tc>
                <a:tc>
                  <a:txBody>
                    <a:bodyPr/>
                    <a:lstStyle/>
                    <a:p>
                      <a:pPr algn="ctr" fontAlgn="ctr"/>
                      <a:r>
                        <a:rPr lang="ru-RU" sz="1200" b="0" i="0" u="none" strike="noStrike" dirty="0">
                          <a:solidFill>
                            <a:srgbClr val="000000"/>
                          </a:solidFill>
                          <a:effectLst/>
                          <a:latin typeface="Times New Roman"/>
                        </a:rPr>
                        <a:t>11 516 798,99</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2494639334"/>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107504" y="15098"/>
            <a:ext cx="8928992"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530981030"/>
              </p:ext>
            </p:extLst>
          </p:nvPr>
        </p:nvGraphicFramePr>
        <p:xfrm>
          <a:off x="107503" y="1124745"/>
          <a:ext cx="8928993" cy="5400598"/>
        </p:xfrm>
        <a:graphic>
          <a:graphicData uri="http://schemas.openxmlformats.org/drawingml/2006/table">
            <a:tbl>
              <a:tblPr firstRow="1" bandRow="1">
                <a:tableStyleId>{5C22544A-7EE6-4342-B048-85BDC9FD1C3A}</a:tableStyleId>
              </a:tblPr>
              <a:tblGrid>
                <a:gridCol w="5486025"/>
                <a:gridCol w="1244204"/>
                <a:gridCol w="1171015"/>
                <a:gridCol w="1027749"/>
              </a:tblGrid>
              <a:tr h="281010">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605412">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solidFill>
                            <a:srgbClr val="000000"/>
                          </a:solidFill>
                          <a:effectLst/>
                          <a:latin typeface="Times New Roman"/>
                        </a:rPr>
                        <a:t>энергоэффективности</a:t>
                      </a:r>
                      <a:r>
                        <a:rPr lang="ru-RU" sz="1200" b="1" i="0" u="none" strike="noStrike" dirty="0">
                          <a:solidFill>
                            <a:srgbClr val="000000"/>
                          </a:solidFill>
                          <a:effectLst/>
                          <a:latin typeface="Times New Roman"/>
                        </a:rPr>
                        <a:t>»</a:t>
                      </a:r>
                    </a:p>
                  </a:txBody>
                  <a:tcPr marL="9525" marR="9525" marT="9525" marB="0" anchor="ctr"/>
                </a:tc>
                <a:tc>
                  <a:txBody>
                    <a:bodyPr/>
                    <a:lstStyle/>
                    <a:p>
                      <a:pPr algn="ctr" fontAlgn="ctr"/>
                      <a:r>
                        <a:rPr lang="ru-RU" sz="1200" b="1" i="0" u="none" strike="noStrike">
                          <a:solidFill>
                            <a:srgbClr val="000000"/>
                          </a:solidFill>
                          <a:effectLst/>
                          <a:latin typeface="Times New Roman"/>
                        </a:rPr>
                        <a:t>51 944 581,42</a:t>
                      </a:r>
                    </a:p>
                  </a:txBody>
                  <a:tcPr marL="9525" marR="9525" marT="9525" marB="0" anchor="ctr"/>
                </a:tc>
                <a:tc>
                  <a:txBody>
                    <a:bodyPr/>
                    <a:lstStyle/>
                    <a:p>
                      <a:pPr algn="ctr" fontAlgn="ctr"/>
                      <a:r>
                        <a:rPr lang="ru-RU" sz="1200" b="1" i="0" u="none" strike="noStrike">
                          <a:solidFill>
                            <a:srgbClr val="000000"/>
                          </a:solidFill>
                          <a:effectLst/>
                          <a:latin typeface="Times New Roman"/>
                        </a:rPr>
                        <a:t>45 521 182,55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45 363 289,35</a:t>
                      </a:r>
                    </a:p>
                  </a:txBody>
                  <a:tcPr marL="9525" marR="9525" marT="9525" marB="0" anchor="ctr"/>
                </a:tc>
              </a:tr>
              <a:tr h="407052">
                <a:tc>
                  <a:txBody>
                    <a:bodyPr/>
                    <a:lstStyle/>
                    <a:p>
                      <a:pPr algn="just" fontAlgn="ctr"/>
                      <a:r>
                        <a:rPr lang="ru-RU" sz="12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51 067 081,42</a:t>
                      </a:r>
                    </a:p>
                  </a:txBody>
                  <a:tcPr marL="9525" marR="9525" marT="9525" marB="0" anchor="ctr"/>
                </a:tc>
                <a:tc>
                  <a:txBody>
                    <a:bodyPr/>
                    <a:lstStyle/>
                    <a:p>
                      <a:pPr algn="ctr" fontAlgn="ctr"/>
                      <a:r>
                        <a:rPr lang="ru-RU" sz="1200" b="1" i="0" u="none" strike="noStrike">
                          <a:solidFill>
                            <a:srgbClr val="000000"/>
                          </a:solidFill>
                          <a:effectLst/>
                          <a:latin typeface="Times New Roman"/>
                        </a:rPr>
                        <a:t>44 653 682,55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44 495 789,35</a:t>
                      </a:r>
                    </a:p>
                  </a:txBody>
                  <a:tcPr marL="9525" marR="9525" marT="9525" marB="0" anchor="ctr"/>
                </a:tc>
              </a:tr>
              <a:tr h="208692">
                <a:tc>
                  <a:txBody>
                    <a:bodyPr/>
                    <a:lstStyle/>
                    <a:p>
                      <a:pPr algn="just" fontAlgn="ctr"/>
                      <a:r>
                        <a:rPr lang="ru-RU" sz="12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7 922 861,30</a:t>
                      </a:r>
                    </a:p>
                  </a:txBody>
                  <a:tcPr marL="9525" marR="9525" marT="9525" marB="0" anchor="ctr"/>
                </a:tc>
                <a:tc>
                  <a:txBody>
                    <a:bodyPr/>
                    <a:lstStyle/>
                    <a:p>
                      <a:pPr algn="ctr" fontAlgn="ctr"/>
                      <a:r>
                        <a:rPr lang="ru-RU" sz="1200" b="0" i="0" u="none" strike="noStrike">
                          <a:solidFill>
                            <a:srgbClr val="000000"/>
                          </a:solidFill>
                          <a:effectLst/>
                          <a:latin typeface="Times New Roman"/>
                        </a:rPr>
                        <a:t>5 465 942,20</a:t>
                      </a:r>
                    </a:p>
                  </a:txBody>
                  <a:tcPr marL="9525" marR="9525" marT="9525" marB="0" anchor="ctr"/>
                </a:tc>
                <a:tc>
                  <a:txBody>
                    <a:bodyPr/>
                    <a:lstStyle/>
                    <a:p>
                      <a:pPr algn="ctr" fontAlgn="ctr"/>
                      <a:r>
                        <a:rPr lang="ru-RU" sz="1200" b="0" i="0" u="none" strike="noStrike">
                          <a:solidFill>
                            <a:srgbClr val="000000"/>
                          </a:solidFill>
                          <a:effectLst/>
                          <a:latin typeface="Times New Roman"/>
                        </a:rPr>
                        <a:t>5 289 649,00</a:t>
                      </a:r>
                    </a:p>
                  </a:txBody>
                  <a:tcPr marL="9525" marR="9525" marT="9525" marB="0" anchor="ctr"/>
                </a:tc>
              </a:tr>
              <a:tr h="407052">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688 960,00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90705">
                <a:tc>
                  <a:txBody>
                    <a:bodyPr/>
                    <a:lstStyle/>
                    <a:p>
                      <a:pPr algn="just" fontAlgn="ctr"/>
                      <a:r>
                        <a:rPr lang="ru-RU" sz="1200" b="0" i="0" u="none" strike="noStrike" dirty="0">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41 344 616,12</a:t>
                      </a:r>
                    </a:p>
                  </a:txBody>
                  <a:tcPr marL="9525" marR="9525" marT="9525" marB="0" anchor="ctr"/>
                </a:tc>
                <a:tc>
                  <a:txBody>
                    <a:bodyPr/>
                    <a:lstStyle/>
                    <a:p>
                      <a:pPr algn="ctr" fontAlgn="ctr"/>
                      <a:r>
                        <a:rPr lang="ru-RU" sz="1200" b="0" i="0" u="none" strike="noStrike">
                          <a:solidFill>
                            <a:srgbClr val="000000"/>
                          </a:solidFill>
                          <a:effectLst/>
                          <a:latin typeface="Times New Roman"/>
                        </a:rPr>
                        <a:t>38 547 740,35</a:t>
                      </a:r>
                    </a:p>
                  </a:txBody>
                  <a:tcPr marL="9525" marR="9525" marT="9525" marB="0" anchor="ctr"/>
                </a:tc>
                <a:tc>
                  <a:txBody>
                    <a:bodyPr/>
                    <a:lstStyle/>
                    <a:p>
                      <a:pPr algn="ctr" fontAlgn="ctr"/>
                      <a:r>
                        <a:rPr lang="ru-RU" sz="1200" b="0" i="0" u="none" strike="noStrike">
                          <a:solidFill>
                            <a:srgbClr val="000000"/>
                          </a:solidFill>
                          <a:effectLst/>
                          <a:latin typeface="Times New Roman"/>
                        </a:rPr>
                        <a:t>38 596 140,35</a:t>
                      </a:r>
                    </a:p>
                  </a:txBody>
                  <a:tcPr marL="9525" marR="9525" marT="9525" marB="0" anchor="ctr"/>
                </a:tc>
              </a:tr>
              <a:tr h="407052">
                <a:tc>
                  <a:txBody>
                    <a:bodyPr/>
                    <a:lstStyle/>
                    <a:p>
                      <a:pPr algn="just" fontAlgn="ctr"/>
                      <a:r>
                        <a:rPr lang="ru-RU" sz="1200" b="0" i="0" u="none" strike="noStrike" dirty="0">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302 444,00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03772">
                <a:tc>
                  <a:txBody>
                    <a:bodyPr/>
                    <a:lstStyle/>
                    <a:p>
                      <a:pPr algn="just" fontAlgn="ctr"/>
                      <a:r>
                        <a:rPr lang="ru-RU" sz="1200" b="0" i="0" u="none" strike="noStrike" dirty="0">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722915">
                <a:tc>
                  <a:txBody>
                    <a:bodyPr/>
                    <a:lstStyle/>
                    <a:p>
                      <a:pPr algn="just" fontAlgn="ctr"/>
                      <a:r>
                        <a:rPr lang="ru-RU" sz="1200" b="0" i="0" u="none" strike="noStrike" dirty="0">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308 200,00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110 000,00</a:t>
                      </a:r>
                    </a:p>
                  </a:txBody>
                  <a:tcPr marL="9525" marR="9525" marT="9525" marB="0" anchor="ctr"/>
                </a:tc>
              </a:tr>
              <a:tr h="407052">
                <a:tc>
                  <a:txBody>
                    <a:bodyPr/>
                    <a:lstStyle/>
                    <a:p>
                      <a:pPr algn="just"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877 500,00</a:t>
                      </a:r>
                    </a:p>
                  </a:txBody>
                  <a:tcPr marL="9525" marR="9525" marT="9525" marB="0" anchor="ctr"/>
                </a:tc>
                <a:tc>
                  <a:txBody>
                    <a:bodyPr/>
                    <a:lstStyle/>
                    <a:p>
                      <a:pPr algn="ctr" fontAlgn="ctr"/>
                      <a:r>
                        <a:rPr lang="ru-RU" sz="1200" b="1" i="0" u="none" strike="noStrike">
                          <a:solidFill>
                            <a:srgbClr val="000000"/>
                          </a:solidFill>
                          <a:effectLst/>
                          <a:latin typeface="Times New Roman"/>
                        </a:rPr>
                        <a:t>867 500,00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867 500,00</a:t>
                      </a:r>
                    </a:p>
                  </a:txBody>
                  <a:tcPr marL="9525" marR="9525" marT="9525" marB="0" anchor="ctr"/>
                </a:tc>
              </a:tr>
              <a:tr h="605412">
                <a:tc>
                  <a:txBody>
                    <a:bodyPr/>
                    <a:lstStyle/>
                    <a:p>
                      <a:pPr algn="just" fontAlgn="ctr"/>
                      <a:r>
                        <a:rPr lang="ru-RU" sz="1200" b="0" i="0" u="none" strike="noStrike" dirty="0">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r>
              <a:tr h="254472">
                <a:tc>
                  <a:txBody>
                    <a:bodyPr/>
                    <a:lstStyle/>
                    <a:p>
                      <a:pPr algn="just" fontAlgn="ctr"/>
                      <a:r>
                        <a:rPr lang="ru-RU" sz="1200" b="0" i="0" u="none" strike="noStrike" dirty="0">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650451943"/>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712384"/>
            <a:ext cx="6264696" cy="28803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694993969"/>
              </p:ext>
            </p:extLst>
          </p:nvPr>
        </p:nvGraphicFramePr>
        <p:xfrm>
          <a:off x="1763688" y="5157192"/>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143952398"/>
              </p:ext>
            </p:extLst>
          </p:nvPr>
        </p:nvGraphicFramePr>
        <p:xfrm>
          <a:off x="107504" y="836713"/>
          <a:ext cx="8928992" cy="3655695"/>
        </p:xfrm>
        <a:graphic>
          <a:graphicData uri="http://schemas.openxmlformats.org/drawingml/2006/table">
            <a:tbl>
              <a:tblPr/>
              <a:tblGrid>
                <a:gridCol w="6120680"/>
                <a:gridCol w="936104"/>
                <a:gridCol w="936104"/>
                <a:gridCol w="936104"/>
              </a:tblGrid>
              <a:tr h="224655">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2024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3538">
                <a:tc>
                  <a:txBody>
                    <a:bodyPr/>
                    <a:lstStyle/>
                    <a:p>
                      <a:pPr algn="just" fontAlgn="ctr"/>
                      <a:r>
                        <a:rPr lang="ru-RU" sz="1200" b="0"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35 257 066,03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17 285 003,28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17 037 531,66</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0" i="0" u="none" strike="noStrike">
                          <a:solidFill>
                            <a:srgbClr val="000000"/>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3 437 593,92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2 072 622,14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dirty="0">
                          <a:solidFill>
                            <a:srgbClr val="000000"/>
                          </a:solidFill>
                          <a:effectLst/>
                          <a:latin typeface="Times New Roman"/>
                        </a:rPr>
                        <a:t>1 825 150,52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97 346,99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66328">
                <a:tc>
                  <a:txBody>
                    <a:bodyPr/>
                    <a:lstStyle/>
                    <a:p>
                      <a:pPr algn="just" fontAlgn="ctr"/>
                      <a:r>
                        <a:rPr lang="ru-RU" sz="1200" b="0" i="0" u="none" strike="noStrike">
                          <a:solidFill>
                            <a:srgbClr val="000000"/>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463 914,84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3538">
                <a:tc>
                  <a:txBody>
                    <a:bodyPr/>
                    <a:lstStyle/>
                    <a:p>
                      <a:pPr algn="just" fontAlgn="ctr"/>
                      <a:r>
                        <a:rPr lang="ru-RU" sz="1200" b="0" i="0" u="none" strike="noStrike">
                          <a:solidFill>
                            <a:srgbClr val="000000"/>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398 704,95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219 700,00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Комплексные 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1 899 787,04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1 614 070,77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1 486 299,15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0" i="0" u="none" strike="noStrike">
                          <a:solidFill>
                            <a:srgbClr val="000000"/>
                          </a:solidFill>
                          <a:effectLst/>
                          <a:latin typeface="Times New Roman"/>
                        </a:rPr>
                        <a:t>Организация работ по разработке проектов межевания территории кадастровых кварталов для обеспечения проведения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31 819 472,11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15 212 381,14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6718">
                <a:tc>
                  <a:txBody>
                    <a:bodyPr/>
                    <a:lstStyle/>
                    <a:p>
                      <a:pPr algn="just" fontAlgn="ctr"/>
                      <a:r>
                        <a:rPr lang="ru-RU" sz="1200" b="0" i="0" u="none" strike="noStrike">
                          <a:solidFill>
                            <a:srgbClr val="000000"/>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5 300,00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13538">
                <a:tc>
                  <a:txBody>
                    <a:bodyPr/>
                    <a:lstStyle/>
                    <a:p>
                      <a:pPr algn="just" fontAlgn="ctr"/>
                      <a:r>
                        <a:rPr lang="ru-RU" sz="1200" b="0" i="0" u="none" strike="noStrike">
                          <a:solidFill>
                            <a:srgbClr val="000000"/>
                          </a:solidFill>
                          <a:effectLst/>
                          <a:latin typeface="Times New Roman"/>
                        </a:rPr>
                        <a:t>Проведение мероприятий по капитальному и текущему ремонту объектов недвижимого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28 643 849,35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2024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0,03%</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3%</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67226"/>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553496254"/>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14 187 769,67</a:t>
                      </a:r>
                    </a:p>
                  </a:txBody>
                  <a:tcPr marL="9525" marR="9525" marT="9525" marB="0" anchor="ctr"/>
                </a:tc>
                <a:tc>
                  <a:txBody>
                    <a:bodyPr/>
                    <a:lstStyle/>
                    <a:p>
                      <a:pPr algn="ctr" fontAlgn="ctr"/>
                      <a:r>
                        <a:rPr lang="ru-RU" sz="1200" b="1" i="0" u="none" strike="noStrike">
                          <a:solidFill>
                            <a:srgbClr val="000000"/>
                          </a:solidFill>
                          <a:effectLst/>
                          <a:latin typeface="Times New Roman"/>
                        </a:rPr>
                        <a:t>13 025 218,34</a:t>
                      </a:r>
                    </a:p>
                  </a:txBody>
                  <a:tcPr marL="9525" marR="9525" marT="9525" marB="0" anchor="ctr"/>
                </a:tc>
                <a:tc>
                  <a:txBody>
                    <a:bodyPr/>
                    <a:lstStyle/>
                    <a:p>
                      <a:pPr algn="ctr" fontAlgn="ctr"/>
                      <a:r>
                        <a:rPr lang="ru-RU" sz="1200" b="1" i="0" u="none" strike="noStrike" dirty="0">
                          <a:solidFill>
                            <a:srgbClr val="000000"/>
                          </a:solidFill>
                          <a:effectLst/>
                          <a:latin typeface="Times New Roman"/>
                        </a:rPr>
                        <a:t>13 302 922,86</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4 437 266,50</a:t>
                      </a:r>
                    </a:p>
                  </a:txBody>
                  <a:tcPr marL="9525" marR="9525" marT="9525" marB="0" anchor="ctr"/>
                </a:tc>
                <a:tc>
                  <a:txBody>
                    <a:bodyPr/>
                    <a:lstStyle/>
                    <a:p>
                      <a:pPr algn="ctr" fontAlgn="ctr"/>
                      <a:r>
                        <a:rPr lang="ru-RU" sz="1200" b="1" i="0" u="none" strike="noStrike">
                          <a:solidFill>
                            <a:srgbClr val="000000"/>
                          </a:solidFill>
                          <a:effectLst/>
                          <a:latin typeface="Times New Roman"/>
                        </a:rPr>
                        <a:t>4 148 338,91</a:t>
                      </a:r>
                    </a:p>
                  </a:txBody>
                  <a:tcPr marL="9525" marR="9525" marT="9525" marB="0" anchor="ctr"/>
                </a:tc>
                <a:tc>
                  <a:txBody>
                    <a:bodyPr/>
                    <a:lstStyle/>
                    <a:p>
                      <a:pPr algn="ctr" fontAlgn="ctr"/>
                      <a:r>
                        <a:rPr lang="ru-RU" sz="1200" b="1" i="0" u="none" strike="noStrike" dirty="0">
                          <a:solidFill>
                            <a:srgbClr val="000000"/>
                          </a:solidFill>
                          <a:effectLst/>
                          <a:latin typeface="Times New Roman"/>
                        </a:rPr>
                        <a:t>4 377 113,43</a:t>
                      </a:r>
                    </a:p>
                  </a:txBody>
                  <a:tcPr marL="9525" marR="9525" marT="9525" marB="0" anchor="ctr"/>
                </a:tc>
              </a:tr>
              <a:tr h="370840">
                <a:tc>
                  <a:txBody>
                    <a:bodyPr/>
                    <a:lstStyle/>
                    <a:p>
                      <a:pPr algn="just" fontAlgn="ctr"/>
                      <a:r>
                        <a:rPr lang="ru-RU" sz="1200" b="0" i="0" u="none" strike="noStrike">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4 437 266,50</a:t>
                      </a:r>
                    </a:p>
                  </a:txBody>
                  <a:tcPr marL="9525" marR="9525" marT="9525" marB="0" anchor="ctr"/>
                </a:tc>
                <a:tc>
                  <a:txBody>
                    <a:bodyPr/>
                    <a:lstStyle/>
                    <a:p>
                      <a:pPr algn="ctr" fontAlgn="ctr"/>
                      <a:r>
                        <a:rPr lang="ru-RU" sz="1200" b="0" i="0" u="none" strike="noStrike">
                          <a:solidFill>
                            <a:srgbClr val="000000"/>
                          </a:solidFill>
                          <a:effectLst/>
                          <a:latin typeface="Times New Roman"/>
                        </a:rPr>
                        <a:t>4 148 338,91</a:t>
                      </a:r>
                    </a:p>
                  </a:txBody>
                  <a:tcPr marL="9525" marR="9525" marT="9525" marB="0" anchor="ctr"/>
                </a:tc>
                <a:tc>
                  <a:txBody>
                    <a:bodyPr/>
                    <a:lstStyle/>
                    <a:p>
                      <a:pPr algn="ctr" fontAlgn="ctr"/>
                      <a:r>
                        <a:rPr lang="ru-RU" sz="1200" b="0" i="0" u="none" strike="noStrike">
                          <a:solidFill>
                            <a:srgbClr val="000000"/>
                          </a:solidFill>
                          <a:effectLst/>
                          <a:latin typeface="Times New Roman"/>
                        </a:rPr>
                        <a:t>4 377 113,43</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9 750 503,17</a:t>
                      </a:r>
                    </a:p>
                  </a:txBody>
                  <a:tcPr marL="9525" marR="9525" marT="9525" marB="0" anchor="ctr"/>
                </a:tc>
                <a:tc>
                  <a:txBody>
                    <a:bodyPr/>
                    <a:lstStyle/>
                    <a:p>
                      <a:pPr algn="ctr" fontAlgn="ctr"/>
                      <a:r>
                        <a:rPr lang="ru-RU" sz="1200" b="1" i="0" u="none" strike="noStrike">
                          <a:solidFill>
                            <a:srgbClr val="000000"/>
                          </a:solidFill>
                          <a:effectLst/>
                          <a:latin typeface="Times New Roman"/>
                        </a:rPr>
                        <a:t>8 876 879,43</a:t>
                      </a:r>
                    </a:p>
                  </a:txBody>
                  <a:tcPr marL="9525" marR="9525" marT="9525" marB="0" anchor="ctr"/>
                </a:tc>
                <a:tc>
                  <a:txBody>
                    <a:bodyPr/>
                    <a:lstStyle/>
                    <a:p>
                      <a:pPr algn="ctr" fontAlgn="ctr"/>
                      <a:r>
                        <a:rPr lang="ru-RU" sz="1200" b="1" i="0" u="none" strike="noStrike" dirty="0">
                          <a:solidFill>
                            <a:srgbClr val="000000"/>
                          </a:solidFill>
                          <a:effectLst/>
                          <a:latin typeface="Times New Roman"/>
                        </a:rPr>
                        <a:t>8 925 809,43</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9 750 503,17</a:t>
                      </a:r>
                    </a:p>
                  </a:txBody>
                  <a:tcPr marL="9525" marR="9525" marT="9525" marB="0" anchor="ctr"/>
                </a:tc>
                <a:tc>
                  <a:txBody>
                    <a:bodyPr/>
                    <a:lstStyle/>
                    <a:p>
                      <a:pPr algn="ctr" fontAlgn="ctr"/>
                      <a:r>
                        <a:rPr lang="ru-RU" sz="1200" b="0" i="0" u="none" strike="noStrike">
                          <a:solidFill>
                            <a:srgbClr val="000000"/>
                          </a:solidFill>
                          <a:effectLst/>
                          <a:latin typeface="Times New Roman"/>
                        </a:rPr>
                        <a:t>8 876 879,43</a:t>
                      </a:r>
                    </a:p>
                  </a:txBody>
                  <a:tcPr marL="9525" marR="9525" marT="9525" marB="0" anchor="ctr"/>
                </a:tc>
                <a:tc>
                  <a:txBody>
                    <a:bodyPr/>
                    <a:lstStyle/>
                    <a:p>
                      <a:pPr algn="ctr" fontAlgn="ctr"/>
                      <a:r>
                        <a:rPr lang="ru-RU" sz="1200" b="0" i="0" u="none" strike="noStrike" dirty="0">
                          <a:solidFill>
                            <a:srgbClr val="000000"/>
                          </a:solidFill>
                          <a:effectLst/>
                          <a:latin typeface="Times New Roman"/>
                        </a:rPr>
                        <a:t>8 925 809,43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3122561619"/>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3863549821"/>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662138210"/>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a:solidFill>
                            <a:srgbClr val="000000"/>
                          </a:solidFill>
                          <a:effectLst/>
                          <a:latin typeface="Times New Roman"/>
                        </a:rPr>
                        <a:t>6 042 145,56</a:t>
                      </a:r>
                    </a:p>
                  </a:txBody>
                  <a:tcPr marL="9525" marR="9525" marT="9525" marB="0" anchor="ctr"/>
                </a:tc>
                <a:tc>
                  <a:txBody>
                    <a:bodyPr/>
                    <a:lstStyle/>
                    <a:p>
                      <a:pPr algn="ctr" fontAlgn="ctr"/>
                      <a:r>
                        <a:rPr lang="ru-RU" sz="1200" b="0" i="0" u="none" strike="noStrike" dirty="0">
                          <a:solidFill>
                            <a:srgbClr val="000000"/>
                          </a:solidFill>
                          <a:effectLst/>
                          <a:latin typeface="Times New Roman"/>
                        </a:rPr>
                        <a:t>6 398 694,44</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515988862"/>
              </p:ext>
            </p:extLst>
          </p:nvPr>
        </p:nvGraphicFramePr>
        <p:xfrm>
          <a:off x="202184" y="1196752"/>
          <a:ext cx="8834312" cy="3816423"/>
        </p:xfrm>
        <a:graphic>
          <a:graphicData uri="http://schemas.openxmlformats.org/drawingml/2006/table">
            <a:tbl>
              <a:tblPr/>
              <a:tblGrid>
                <a:gridCol w="6055778"/>
                <a:gridCol w="926178"/>
                <a:gridCol w="926178"/>
                <a:gridCol w="926178"/>
              </a:tblGrid>
              <a:tr h="311382">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425988">
                <a:tc>
                  <a:txBody>
                    <a:bodyPr/>
                    <a:lstStyle/>
                    <a:p>
                      <a:pPr algn="just" fontAlgn="ctr"/>
                      <a:r>
                        <a:rPr lang="ru-RU" sz="1200" b="0" i="0" u="none" strike="noStrike" dirty="0">
                          <a:solidFill>
                            <a:srgbClr val="000000"/>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2 622 031,59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2 179 231,59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2 179 231,59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18400">
                <a:tc>
                  <a:txBody>
                    <a:bodyPr/>
                    <a:lstStyle/>
                    <a:p>
                      <a:pPr algn="just" fontAlgn="ctr"/>
                      <a:r>
                        <a:rPr lang="ru-RU" sz="1200" b="0" i="0" u="none" strike="noStrike" dirty="0">
                          <a:solidFill>
                            <a:srgbClr val="000000"/>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633577">
                <a:tc>
                  <a:txBody>
                    <a:bodyPr/>
                    <a:lstStyle/>
                    <a:p>
                      <a:pPr algn="just" fontAlgn="ctr"/>
                      <a:r>
                        <a:rPr lang="ru-RU" sz="1200" b="0" i="0" u="none" strike="noStrike" dirty="0">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33935">
                <a:tc>
                  <a:txBody>
                    <a:bodyPr/>
                    <a:lstStyle/>
                    <a:p>
                      <a:pPr algn="just" fontAlgn="ctr"/>
                      <a:r>
                        <a:rPr lang="ru-RU" sz="1200" b="0" i="0" u="none" strike="noStrike" dirty="0">
                          <a:solidFill>
                            <a:srgbClr val="000000"/>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2 472 031,59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2 029 231,59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2 029 231,59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dirty="0">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1 576 387,14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841165">
                <a:tc>
                  <a:txBody>
                    <a:bodyPr/>
                    <a:lstStyle/>
                    <a:p>
                      <a:pPr algn="just"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352 200,00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543 444,45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1686287411"/>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569660"/>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98056394"/>
              </p:ext>
            </p:extLst>
          </p:nvPr>
        </p:nvGraphicFramePr>
        <p:xfrm>
          <a:off x="72009" y="908722"/>
          <a:ext cx="8964488" cy="4536501"/>
        </p:xfrm>
        <a:graphic>
          <a:graphicData uri="http://schemas.openxmlformats.org/drawingml/2006/table">
            <a:tbl>
              <a:tblPr firstRow="1" bandRow="1">
                <a:tableStyleId>{5C22544A-7EE6-4342-B048-85BDC9FD1C3A}</a:tableStyleId>
              </a:tblPr>
              <a:tblGrid>
                <a:gridCol w="5414843"/>
                <a:gridCol w="1183215"/>
                <a:gridCol w="1183215"/>
                <a:gridCol w="1183215"/>
              </a:tblGrid>
              <a:tr h="28991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71275">
                <a:tc>
                  <a:txBody>
                    <a:bodyPr/>
                    <a:lstStyle/>
                    <a:p>
                      <a:pPr algn="just"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2 945 865,16</a:t>
                      </a:r>
                    </a:p>
                  </a:txBody>
                  <a:tcPr marL="9525" marR="9525" marT="9525" marB="0" anchor="ctr"/>
                </a:tc>
                <a:tc>
                  <a:txBody>
                    <a:bodyPr/>
                    <a:lstStyle/>
                    <a:p>
                      <a:pPr algn="ctr" fontAlgn="ctr"/>
                      <a:r>
                        <a:rPr lang="ru-RU" sz="1200" b="1" i="0" u="none" strike="noStrike">
                          <a:solidFill>
                            <a:srgbClr val="000000"/>
                          </a:solidFill>
                          <a:effectLst/>
                          <a:latin typeface="Times New Roman"/>
                        </a:rPr>
                        <a:t>9 566 179,12</a:t>
                      </a:r>
                    </a:p>
                  </a:txBody>
                  <a:tcPr marL="9525" marR="9525" marT="9525" marB="0" anchor="ctr"/>
                </a:tc>
                <a:tc>
                  <a:txBody>
                    <a:bodyPr/>
                    <a:lstStyle/>
                    <a:p>
                      <a:pPr algn="ctr" fontAlgn="ctr"/>
                      <a:r>
                        <a:rPr lang="ru-RU" sz="1200" b="1" i="0" u="none" strike="noStrike" dirty="0">
                          <a:solidFill>
                            <a:srgbClr val="000000"/>
                          </a:solidFill>
                          <a:effectLst/>
                          <a:latin typeface="Times New Roman"/>
                        </a:rPr>
                        <a:t>16 773 679,12</a:t>
                      </a:r>
                    </a:p>
                  </a:txBody>
                  <a:tcPr marL="9525" marR="9525" marT="9525" marB="0" anchor="ctr"/>
                </a:tc>
              </a:tr>
              <a:tr h="271275">
                <a:tc>
                  <a:txBody>
                    <a:bodyPr/>
                    <a:lstStyle/>
                    <a:p>
                      <a:pPr algn="just"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899 280,95</a:t>
                      </a:r>
                    </a:p>
                  </a:txBody>
                  <a:tcPr marL="9525" marR="9525" marT="9525" marB="0" anchor="ctr"/>
                </a:tc>
                <a:tc>
                  <a:txBody>
                    <a:bodyPr/>
                    <a:lstStyle/>
                    <a:p>
                      <a:pPr algn="ctr" fontAlgn="ctr"/>
                      <a:r>
                        <a:rPr lang="ru-RU" sz="1200" b="0" i="0" u="none" strike="noStrike">
                          <a:solidFill>
                            <a:srgbClr val="000000"/>
                          </a:solidFill>
                          <a:effectLst/>
                          <a:latin typeface="Times New Roman"/>
                        </a:rPr>
                        <a:t>818 271,04</a:t>
                      </a:r>
                    </a:p>
                  </a:txBody>
                  <a:tcPr marL="9525" marR="9525" marT="9525" marB="0" anchor="ctr"/>
                </a:tc>
                <a:tc>
                  <a:txBody>
                    <a:bodyPr/>
                    <a:lstStyle/>
                    <a:p>
                      <a:pPr algn="ctr" fontAlgn="ctr"/>
                      <a:r>
                        <a:rPr lang="ru-RU" sz="1200" b="0" i="0" u="none" strike="noStrike">
                          <a:solidFill>
                            <a:srgbClr val="000000"/>
                          </a:solidFill>
                          <a:effectLst/>
                          <a:latin typeface="Times New Roman"/>
                        </a:rPr>
                        <a:t>822 021,04</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1 064 296,21</a:t>
                      </a:r>
                    </a:p>
                  </a:txBody>
                  <a:tcPr marL="9525" marR="9525" marT="9525" marB="0" anchor="ctr"/>
                </a:tc>
                <a:tc>
                  <a:txBody>
                    <a:bodyPr/>
                    <a:lstStyle/>
                    <a:p>
                      <a:pPr algn="ctr" fontAlgn="ctr"/>
                      <a:r>
                        <a:rPr lang="ru-RU" sz="1200" b="0" i="0" u="none" strike="noStrike">
                          <a:solidFill>
                            <a:srgbClr val="000000"/>
                          </a:solidFill>
                          <a:effectLst/>
                          <a:latin typeface="Times New Roman"/>
                        </a:rPr>
                        <a:t>963 964,08</a:t>
                      </a:r>
                    </a:p>
                  </a:txBody>
                  <a:tcPr marL="9525" marR="9525" marT="9525" marB="0" anchor="ctr"/>
                </a:tc>
                <a:tc>
                  <a:txBody>
                    <a:bodyPr/>
                    <a:lstStyle/>
                    <a:p>
                      <a:pPr algn="ctr" fontAlgn="ctr"/>
                      <a:r>
                        <a:rPr lang="ru-RU" sz="1200" b="0" i="0" u="none" strike="noStrike">
                          <a:solidFill>
                            <a:srgbClr val="000000"/>
                          </a:solidFill>
                          <a:effectLst/>
                          <a:latin typeface="Times New Roman"/>
                        </a:rPr>
                        <a:t>967 714,08</a:t>
                      </a:r>
                    </a:p>
                  </a:txBody>
                  <a:tcPr marL="9525" marR="9525" marT="9525" marB="0" anchor="ctr"/>
                </a:tc>
              </a:tr>
              <a:tr h="404189">
                <a:tc>
                  <a:txBody>
                    <a:bodyPr/>
                    <a:lstStyle/>
                    <a:p>
                      <a:pPr algn="just" fontAlgn="t"/>
                      <a:r>
                        <a:rPr lang="ru-RU" sz="1200" b="0" i="0" u="none" strike="noStrike" dirty="0">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589887">
                <a:tc>
                  <a:txBody>
                    <a:bodyPr/>
                    <a:lstStyle/>
                    <a:p>
                      <a:pPr algn="just"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105 388,00</a:t>
                      </a:r>
                    </a:p>
                  </a:txBody>
                  <a:tcPr marL="9525" marR="9525" marT="9525" marB="0" anchor="ctr"/>
                </a:tc>
                <a:tc>
                  <a:txBody>
                    <a:bodyPr/>
                    <a:lstStyle/>
                    <a:p>
                      <a:pPr algn="ctr" fontAlgn="ctr"/>
                      <a:r>
                        <a:rPr lang="ru-RU" sz="1200" b="0" i="0" u="none" strike="noStrike">
                          <a:solidFill>
                            <a:srgbClr val="000000"/>
                          </a:solidFill>
                          <a:effectLst/>
                          <a:latin typeface="Times New Roman"/>
                        </a:rPr>
                        <a:t>6 444,00</a:t>
                      </a:r>
                    </a:p>
                  </a:txBody>
                  <a:tcPr marL="9525" marR="9525" marT="9525" marB="0" anchor="ctr"/>
                </a:tc>
                <a:tc>
                  <a:txBody>
                    <a:bodyPr/>
                    <a:lstStyle/>
                    <a:p>
                      <a:pPr algn="ctr" fontAlgn="ctr"/>
                      <a:r>
                        <a:rPr lang="ru-RU" sz="1200" b="0" i="0" u="none" strike="noStrike">
                          <a:solidFill>
                            <a:srgbClr val="000000"/>
                          </a:solidFill>
                          <a:effectLst/>
                          <a:latin typeface="Times New Roman"/>
                        </a:rPr>
                        <a:t>6 444,00</a:t>
                      </a:r>
                    </a:p>
                  </a:txBody>
                  <a:tcPr marL="9525" marR="9525" marT="9525" marB="0" anchor="ctr"/>
                </a:tc>
              </a:tr>
              <a:tr h="783161">
                <a:tc>
                  <a:txBody>
                    <a:bodyPr/>
                    <a:lstStyle/>
                    <a:p>
                      <a:pPr algn="just" fontAlgn="t"/>
                      <a:r>
                        <a:rPr lang="ru-RU" sz="1200" b="0" i="0" u="none" strike="noStrike" dirty="0">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26 900,00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r>
              <a:tr h="736965">
                <a:tc>
                  <a:txBody>
                    <a:bodyPr/>
                    <a:lstStyle/>
                    <a:p>
                      <a:pPr algn="just" fontAlgn="t"/>
                      <a:r>
                        <a:rPr lang="ru-RU" sz="1200" b="0" i="0" u="none" strike="noStrike">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6 900 000,00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14 100 000,00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2621057681"/>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88032660"/>
              </p:ext>
            </p:extLst>
          </p:nvPr>
        </p:nvGraphicFramePr>
        <p:xfrm>
          <a:off x="179512" y="1270080"/>
          <a:ext cx="8784977" cy="265248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smtClean="0">
                          <a:solidFill>
                            <a:srgbClr val="000000"/>
                          </a:solidFill>
                          <a:effectLst/>
                          <a:latin typeface="Times New Roman"/>
                        </a:rPr>
                        <a:t>147 459,4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1 696,4</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22 633,5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170 253,5</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1 696,4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62444338"/>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2022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47703089"/>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2024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613 588 774,16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598 496 908,51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593 329 783,39</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1 963 577,16</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1 782 235,12</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1 789 735,12</a:t>
                      </a:r>
                    </a:p>
                  </a:txBody>
                  <a:tcPr marL="9525" marR="9525" marT="9525" marB="0" anchor="ctr">
                    <a:cell3D prstMaterial="dkEdge">
                      <a:bevel w="50800" prst="hardEdge"/>
                      <a:lightRig rig="flood" dir="t"/>
                    </a:cell3D>
                  </a:tcPr>
                </a:tc>
              </a:tr>
              <a:tr h="275929">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286 506 669,46</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268 001 784,48</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267 734 627,16</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310 880 757,87</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308 737 670,57</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296 352 498,25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14 187 769,67</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19 925 218,34</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27 402 922,86</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680719527"/>
              </p:ext>
            </p:extLst>
          </p:nvPr>
        </p:nvGraphicFramePr>
        <p:xfrm>
          <a:off x="18292" y="4053453"/>
          <a:ext cx="9125708" cy="28418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222840157"/>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проектом решения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169 911,2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77 1000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75 850,0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76</a:t>
                      </a:r>
                      <a:r>
                        <a:rPr lang="ru-RU" sz="1100" b="0"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600</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169 911,2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45 800,0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57 570,7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55 044,5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54 260,3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4 437,3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4 148,3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4 377,1</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В </a:t>
            </a:r>
            <a:r>
              <a:rPr lang="ru-RU" sz="1100" b="1" dirty="0">
                <a:latin typeface="Times New Roman" panose="02020603050405020304" pitchFamily="18" charset="0"/>
                <a:cs typeface="Times New Roman" panose="02020603050405020304" pitchFamily="18" charset="0"/>
              </a:rPr>
              <a:t>соответствии с приказом Минфина РК от 13.10.2020 г. № 260 «Об утверждении перечня муниципальных образований в Республике Коми на 2021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39279967"/>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4225905914"/>
              </p:ext>
            </p:extLst>
          </p:nvPr>
        </p:nvGraphicFramePr>
        <p:xfrm>
          <a:off x="-468560" y="37212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806785594"/>
              </p:ext>
            </p:extLst>
          </p:nvPr>
        </p:nvGraphicFramePr>
        <p:xfrm>
          <a:off x="4139952" y="420509"/>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2036543654"/>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746290909"/>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3852591377"/>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2020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2020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2022 год,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graphicFrame>
        <p:nvGraphicFramePr>
          <p:cNvPr id="8" name="Таблица 7"/>
          <p:cNvGraphicFramePr>
            <a:graphicFrameLocks noGrp="1"/>
          </p:cNvGraphicFramePr>
          <p:nvPr>
            <p:extLst>
              <p:ext uri="{D42A27DB-BD31-4B8C-83A1-F6EECF244321}">
                <p14:modId xmlns:p14="http://schemas.microsoft.com/office/powerpoint/2010/main" val="2902564924"/>
              </p:ext>
            </p:extLst>
          </p:nvPr>
        </p:nvGraphicFramePr>
        <p:xfrm>
          <a:off x="107504" y="784038"/>
          <a:ext cx="8928991" cy="5994869"/>
        </p:xfrm>
        <a:graphic>
          <a:graphicData uri="http://schemas.openxmlformats.org/drawingml/2006/table">
            <a:tbl>
              <a:tblPr>
                <a:tableStyleId>{284E427A-3D55-4303-BF80-6455036E1DE7}</a:tableStyleId>
              </a:tblPr>
              <a:tblGrid>
                <a:gridCol w="288032"/>
                <a:gridCol w="5472608"/>
                <a:gridCol w="753008"/>
                <a:gridCol w="812639"/>
                <a:gridCol w="812639"/>
                <a:gridCol w="790065"/>
              </a:tblGrid>
              <a:tr h="153457">
                <a:tc rowSpan="2">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 №</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Наименование проекта</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1" u="none" strike="noStrike">
                          <a:effectLst/>
                          <a:latin typeface="Times New Roman" panose="02020603050405020304" pitchFamily="18" charset="0"/>
                          <a:cs typeface="Times New Roman" panose="02020603050405020304" pitchFamily="18" charset="0"/>
                        </a:rPr>
                        <a:t>Место реализации</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Объем финансирования</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7381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РБ</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МБ</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Иные </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Строительство детской спортивной площадки во дворе домов 31 и 33 по ул. Комсомольская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683 167,00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66 667,00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16 500,00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и обустройство Ресурсного центра поддержки добровольчества (</a:t>
                      </a:r>
                      <a:r>
                        <a:rPr lang="ru-RU" sz="1000" u="none" strike="noStrike" dirty="0" err="1">
                          <a:effectLst/>
                          <a:latin typeface="Times New Roman" panose="02020603050405020304" pitchFamily="18" charset="0"/>
                          <a:cs typeface="Times New Roman" panose="02020603050405020304" pitchFamily="18" charset="0"/>
                        </a:rPr>
                        <a:t>волонтерства</a:t>
                      </a:r>
                      <a:r>
                        <a:rPr lang="ru-RU" sz="1000" u="none" strike="noStrike" dirty="0">
                          <a:effectLst/>
                          <a:latin typeface="Times New Roman" panose="02020603050405020304" pitchFamily="18" charset="0"/>
                          <a:cs typeface="Times New Roman" panose="02020603050405020304" pitchFamily="18" charset="0"/>
                        </a:rPr>
                        <a:t>) на территории </a:t>
                      </a:r>
                      <a:r>
                        <a:rPr lang="ru-RU" sz="1000" u="none" strike="noStrike" dirty="0" smtClean="0">
                          <a:effectLst/>
                          <a:latin typeface="Times New Roman" panose="02020603050405020304" pitchFamily="18" charset="0"/>
                          <a:cs typeface="Times New Roman" panose="02020603050405020304" pitchFamily="18" charset="0"/>
                        </a:rPr>
                        <a:t>ГО «Вуктыл</a:t>
                      </a:r>
                      <a:r>
                        <a:rPr lang="ru-RU" sz="1000" u="none" strike="noStrike" dirty="0">
                          <a:effectLst/>
                          <a:latin typeface="Times New Roman" panose="02020603050405020304" pitchFamily="18" charset="0"/>
                          <a:cs typeface="Times New Roman" panose="02020603050405020304" pitchFamily="18" charset="0"/>
                        </a:rPr>
                        <a:t>» «Объединяя возможности»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672 400,00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9312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игрового зала </a:t>
                      </a:r>
                      <a:r>
                        <a:rPr lang="ru-RU" sz="1000" u="none" strike="noStrike" dirty="0" smtClean="0">
                          <a:effectLst/>
                          <a:latin typeface="Times New Roman" panose="02020603050405020304" pitchFamily="18" charset="0"/>
                          <a:cs typeface="Times New Roman" panose="02020603050405020304" pitchFamily="18" charset="0"/>
                        </a:rPr>
                        <a:t>МБУ «Клубно-спортивный </a:t>
                      </a:r>
                      <a:r>
                        <a:rPr lang="ru-RU" sz="1000" u="none" strike="noStrike" dirty="0">
                          <a:effectLst/>
                          <a:latin typeface="Times New Roman" panose="02020603050405020304" pitchFamily="18" charset="0"/>
                          <a:cs typeface="Times New Roman" panose="02020603050405020304" pitchFamily="18" charset="0"/>
                        </a:rPr>
                        <a:t>комплекс»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672 400,00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тренажерного зала  </a:t>
                      </a:r>
                      <a:r>
                        <a:rPr lang="ru-RU" sz="1000" u="none" strike="noStrike" dirty="0" smtClean="0">
                          <a:effectLst/>
                          <a:latin typeface="Times New Roman" panose="02020603050405020304" pitchFamily="18" charset="0"/>
                          <a:cs typeface="Times New Roman" panose="02020603050405020304" pitchFamily="18" charset="0"/>
                        </a:rPr>
                        <a:t>МБУ </a:t>
                      </a:r>
                      <a:r>
                        <a:rPr lang="ru-RU" sz="1000" u="none" strike="noStrike" dirty="0">
                          <a:effectLst/>
                          <a:latin typeface="Times New Roman" panose="02020603050405020304" pitchFamily="18" charset="0"/>
                          <a:cs typeface="Times New Roman" panose="02020603050405020304" pitchFamily="18" charset="0"/>
                        </a:rPr>
                        <a:t>«Клубно-спортивный комплекс»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672 500,00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5 800,00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Ликвидация несанкционированных свалок на территории </a:t>
                      </a:r>
                      <a:r>
                        <a:rPr lang="ru-RU" sz="1000" u="none" strike="noStrike" dirty="0" smtClean="0">
                          <a:effectLst/>
                          <a:latin typeface="Times New Roman" panose="02020603050405020304" pitchFamily="18" charset="0"/>
                          <a:cs typeface="Times New Roman" panose="02020603050405020304" pitchFamily="18" charset="0"/>
                        </a:rPr>
                        <a:t>ГО «Вуктыл</a:t>
                      </a:r>
                      <a:r>
                        <a:rPr lang="ru-RU"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668 200,00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1 500,00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Обустройство контейнерных площадок на территории </a:t>
                      </a:r>
                      <a:r>
                        <a:rPr lang="ru-RU" sz="1000" u="none" strike="noStrike" dirty="0" smtClean="0">
                          <a:effectLst/>
                          <a:latin typeface="Times New Roman" panose="02020603050405020304" pitchFamily="18" charset="0"/>
                          <a:cs typeface="Times New Roman" panose="02020603050405020304" pitchFamily="18" charset="0"/>
                        </a:rPr>
                        <a:t>ГО «Вуктыл</a:t>
                      </a:r>
                      <a:r>
                        <a:rPr lang="ru-RU" sz="1000" u="none" strike="noStrike" dirty="0">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668 000,00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1 300,00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Благоустройство территории </a:t>
                      </a:r>
                      <a:r>
                        <a:rPr lang="ru-RU" sz="1000" u="none" strike="noStrike" dirty="0" smtClean="0">
                          <a:effectLst/>
                          <a:latin typeface="Times New Roman" panose="02020603050405020304" pitchFamily="18" charset="0"/>
                          <a:cs typeface="Times New Roman" panose="02020603050405020304" pitchFamily="18" charset="0"/>
                        </a:rPr>
                        <a:t>ГО «Вуктыл</a:t>
                      </a:r>
                      <a:r>
                        <a:rPr lang="ru-RU" sz="1000" u="none" strike="noStrike" dirty="0">
                          <a:effectLst/>
                          <a:latin typeface="Times New Roman" panose="02020603050405020304" pitchFamily="18" charset="0"/>
                          <a:cs typeface="Times New Roman" panose="02020603050405020304" pitchFamily="18" charset="0"/>
                        </a:rPr>
                        <a:t>» </a:t>
                      </a:r>
                      <a:br>
                        <a:rPr lang="ru-RU" sz="1000" u="none" strike="noStrike" dirty="0">
                          <a:effectLst/>
                          <a:latin typeface="Times New Roman" panose="02020603050405020304" pitchFamily="18" charset="0"/>
                          <a:cs typeface="Times New Roman" panose="02020603050405020304" pitchFamily="18" charset="0"/>
                        </a:rPr>
                      </a:br>
                      <a:r>
                        <a:rPr lang="ru-RU" sz="1000" u="none" strike="noStrike" dirty="0">
                          <a:effectLst/>
                          <a:latin typeface="Times New Roman" panose="02020603050405020304" pitchFamily="18" charset="0"/>
                          <a:cs typeface="Times New Roman" panose="02020603050405020304" pitchFamily="18" charset="0"/>
                        </a:rPr>
                        <a:t>(снос зданий и рекультивация земельных участков)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672 400,00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Инженерные изыскания по объекту «Расширение городского кладбища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668 900,00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2 200,00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улично-дорожной сети от перекрестка </a:t>
                      </a:r>
                      <a:r>
                        <a:rPr lang="ru-RU" sz="1000" u="none" strike="noStrike" dirty="0" err="1">
                          <a:effectLst/>
                          <a:latin typeface="Times New Roman" panose="02020603050405020304" pitchFamily="18" charset="0"/>
                          <a:cs typeface="Times New Roman" panose="02020603050405020304" pitchFamily="18" charset="0"/>
                        </a:rPr>
                        <a:t>пр</a:t>
                      </a:r>
                      <a:r>
                        <a:rPr lang="ru-RU" sz="1000" u="none" strike="noStrike" dirty="0">
                          <a:effectLst/>
                          <a:latin typeface="Times New Roman" panose="02020603050405020304" pitchFamily="18" charset="0"/>
                          <a:cs typeface="Times New Roman" panose="02020603050405020304" pitchFamily="18" charset="0"/>
                        </a:rPr>
                        <a:t>-д Пионерский д. 13 до перекрестка ул. Пионерская д.6 (частичная замена железобетонных плит)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1 116 412,00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111 112,00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5 300,00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улично-дорожной сети от КНС №2 до перекрестка ГБУЗ РК «</a:t>
                      </a:r>
                      <a:r>
                        <a:rPr lang="ru-RU" sz="1000" u="none" strike="noStrike" dirty="0" smtClean="0">
                          <a:effectLst/>
                          <a:latin typeface="Times New Roman" panose="02020603050405020304" pitchFamily="18" charset="0"/>
                          <a:cs typeface="Times New Roman" panose="02020603050405020304" pitchFamily="18" charset="0"/>
                        </a:rPr>
                        <a:t>ВЦРБ» </a:t>
                      </a:r>
                      <a:r>
                        <a:rPr lang="ru-RU" sz="1000" u="none" strike="noStrike" dirty="0">
                          <a:effectLst/>
                          <a:latin typeface="Times New Roman" panose="02020603050405020304" pitchFamily="18" charset="0"/>
                          <a:cs typeface="Times New Roman" panose="02020603050405020304" pitchFamily="18" charset="0"/>
                        </a:rPr>
                        <a:t>(частичная замена железобетонных плит)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1 116 212,00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111 112,00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5 100,00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улично-дорожной сети от перекрестка ГБУЗ РК «</a:t>
                      </a:r>
                      <a:r>
                        <a:rPr lang="ru-RU" sz="1000" u="none" strike="noStrike" dirty="0" err="1">
                          <a:effectLst/>
                          <a:latin typeface="Times New Roman" panose="02020603050405020304" pitchFamily="18" charset="0"/>
                          <a:cs typeface="Times New Roman" panose="02020603050405020304" pitchFamily="18" charset="0"/>
                        </a:rPr>
                        <a:t>Вуктыльская</a:t>
                      </a:r>
                      <a:r>
                        <a:rPr lang="ru-RU" sz="1000" u="none" strike="noStrike" dirty="0">
                          <a:effectLst/>
                          <a:latin typeface="Times New Roman" panose="02020603050405020304" pitchFamily="18" charset="0"/>
                          <a:cs typeface="Times New Roman" panose="02020603050405020304" pitchFamily="18" charset="0"/>
                        </a:rPr>
                        <a:t> центральная районная больница» до ул. Таежной д.6 (частичная замена железобетонных плит)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1 116 212,00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2225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1 000 000,00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111 112,00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5 100,00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тротуара от дома по ул. 60 лет Октября д.3 до перекрестка по ул. 60 лет Октября д.19 (м-н «Товары для дома»)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1 116 412,00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111 112,00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5 300,00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пожарных водоемов и расчистка минерализованных полос на территории городского округа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1 118 312,00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111 112,00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7 200,00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Приобретение детского спортивного комплекса </a:t>
                      </a:r>
                      <a:r>
                        <a:rPr lang="ru-RU" sz="1000" u="none" strike="noStrike" dirty="0" smtClean="0">
                          <a:effectLst/>
                          <a:latin typeface="Times New Roman" panose="02020603050405020304" pitchFamily="18" charset="0"/>
                          <a:cs typeface="Times New Roman" panose="02020603050405020304" pitchFamily="18" charset="0"/>
                        </a:rPr>
                        <a:t>МБУ </a:t>
                      </a:r>
                      <a:r>
                        <a:rPr lang="ru-RU" sz="1000" u="none" strike="noStrike" dirty="0">
                          <a:effectLst/>
                          <a:latin typeface="Times New Roman" panose="02020603050405020304" pitchFamily="18" charset="0"/>
                          <a:cs typeface="Times New Roman" panose="02020603050405020304" pitchFamily="18" charset="0"/>
                        </a:rPr>
                        <a:t>«Детский сад «</a:t>
                      </a:r>
                      <a:r>
                        <a:rPr lang="ru-RU" sz="1000" u="none" strike="noStrike" dirty="0" err="1">
                          <a:effectLst/>
                          <a:latin typeface="Times New Roman" panose="02020603050405020304" pitchFamily="18" charset="0"/>
                          <a:cs typeface="Times New Roman" panose="02020603050405020304" pitchFamily="18" charset="0"/>
                        </a:rPr>
                        <a:t>Дюймовочка</a:t>
                      </a:r>
                      <a:r>
                        <a:rPr lang="ru-RU" sz="1000" u="none" strike="noStrike" dirty="0">
                          <a:effectLst/>
                          <a:latin typeface="Times New Roman" panose="02020603050405020304" pitchFamily="18" charset="0"/>
                          <a:cs typeface="Times New Roman" panose="02020603050405020304" pitchFamily="18" charset="0"/>
                        </a:rPr>
                        <a:t>»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359 734,00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33 334,00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26 400,00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Приобретение оборудования для кабинета «Робототехники» </a:t>
                      </a:r>
                      <a:r>
                        <a:rPr lang="ru-RU" sz="1000" u="none" strike="noStrike" dirty="0" smtClean="0">
                          <a:effectLst/>
                          <a:latin typeface="Times New Roman" panose="02020603050405020304" pitchFamily="18" charset="0"/>
                          <a:cs typeface="Times New Roman" panose="02020603050405020304" pitchFamily="18" charset="0"/>
                        </a:rPr>
                        <a:t>МБУ «Детский </a:t>
                      </a:r>
                      <a:r>
                        <a:rPr lang="ru-RU" sz="1000" u="none" strike="noStrike" dirty="0">
                          <a:effectLst/>
                          <a:latin typeface="Times New Roman" panose="02020603050405020304" pitchFamily="18" charset="0"/>
                          <a:cs typeface="Times New Roman" panose="02020603050405020304" pitchFamily="18" charset="0"/>
                        </a:rPr>
                        <a:t>сад «Сказка» </a:t>
                      </a:r>
                      <a:r>
                        <a:rPr lang="ru-RU" sz="1000" u="none" strike="noStrike" dirty="0" smtClean="0">
                          <a:effectLst/>
                          <a:latin typeface="Times New Roman" panose="02020603050405020304" pitchFamily="18" charset="0"/>
                          <a:cs typeface="Times New Roman" panose="02020603050405020304" pitchFamily="18" charset="0"/>
                        </a:rPr>
                        <a:t> г</a:t>
                      </a:r>
                      <a:r>
                        <a:rPr lang="ru-RU" sz="1000" u="none" strike="noStrike" dirty="0">
                          <a:effectLst/>
                          <a:latin typeface="Times New Roman" panose="02020603050405020304" pitchFamily="18" charset="0"/>
                          <a:cs typeface="Times New Roman" panose="02020603050405020304" pitchFamily="18" charset="0"/>
                        </a:rPr>
                        <a:t>.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389 334,00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33 334,00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56 000,00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endParaRPr lang="ru-RU" sz="1000" u="none" strike="noStrike" dirty="0" smtClean="0">
                        <a:effectLst/>
                        <a:latin typeface="Times New Roman" panose="02020603050405020304" pitchFamily="18" charset="0"/>
                        <a:cs typeface="Times New Roman" panose="02020603050405020304" pitchFamily="18" charset="0"/>
                      </a:endParaRPr>
                    </a:p>
                    <a:p>
                      <a:pPr algn="just" rtl="0" fontAlgn="t"/>
                      <a:r>
                        <a:rPr lang="ru-RU" sz="1000" u="none" strike="noStrike" dirty="0" smtClean="0">
                          <a:effectLst/>
                          <a:latin typeface="Times New Roman" panose="02020603050405020304" pitchFamily="18" charset="0"/>
                          <a:cs typeface="Times New Roman" panose="02020603050405020304" pitchFamily="18" charset="0"/>
                        </a:rPr>
                        <a:t>Ремонтные </a:t>
                      </a:r>
                      <a:r>
                        <a:rPr lang="ru-RU" sz="1000" u="none" strike="noStrike" dirty="0">
                          <a:effectLst/>
                          <a:latin typeface="Times New Roman" panose="02020603050405020304" pitchFamily="18" charset="0"/>
                          <a:cs typeface="Times New Roman" panose="02020603050405020304" pitchFamily="18" charset="0"/>
                        </a:rPr>
                        <a:t>работы здания </a:t>
                      </a:r>
                      <a:r>
                        <a:rPr lang="ru-RU" sz="1000" u="none" strike="noStrike" dirty="0" smtClean="0">
                          <a:effectLst/>
                          <a:latin typeface="Times New Roman" panose="02020603050405020304" pitchFamily="18" charset="0"/>
                          <a:cs typeface="Times New Roman" panose="02020603050405020304" pitchFamily="18" charset="0"/>
                        </a:rPr>
                        <a:t>МБОУ «СОШ </a:t>
                      </a:r>
                      <a:r>
                        <a:rPr lang="ru-RU" sz="1000" u="none" strike="noStrike" dirty="0">
                          <a:effectLst/>
                          <a:latin typeface="Times New Roman" panose="02020603050405020304" pitchFamily="18" charset="0"/>
                          <a:cs typeface="Times New Roman" panose="02020603050405020304" pitchFamily="18" charset="0"/>
                        </a:rPr>
                        <a:t>№2 им. Г.В. Кравченко»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342 434,00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33 334,00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9 100,00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64002">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just" rtl="0" fontAlgn="t"/>
                      <a:r>
                        <a:rPr lang="ru-RU" sz="1000" u="none" strike="noStrike" dirty="0">
                          <a:effectLst/>
                          <a:latin typeface="Times New Roman" panose="02020603050405020304" pitchFamily="18" charset="0"/>
                          <a:cs typeface="Times New Roman" panose="02020603050405020304" pitchFamily="18" charset="0"/>
                        </a:rPr>
                        <a:t>Ремонт помещений  </a:t>
                      </a:r>
                      <a:r>
                        <a:rPr lang="ru-RU" sz="1000" u="none" strike="noStrike" dirty="0" smtClean="0">
                          <a:effectLst/>
                          <a:latin typeface="Times New Roman" panose="02020603050405020304" pitchFamily="18" charset="0"/>
                          <a:cs typeface="Times New Roman" panose="02020603050405020304" pitchFamily="18" charset="0"/>
                        </a:rPr>
                        <a:t>МБУ «</a:t>
                      </a:r>
                      <a:r>
                        <a:rPr lang="ru-RU" sz="1000" u="none" strike="noStrike" dirty="0" err="1" smtClean="0">
                          <a:effectLst/>
                          <a:latin typeface="Times New Roman" panose="02020603050405020304" pitchFamily="18" charset="0"/>
                          <a:cs typeface="Times New Roman" panose="02020603050405020304" pitchFamily="18" charset="0"/>
                        </a:rPr>
                        <a:t>Вуктыльская</a:t>
                      </a:r>
                      <a:r>
                        <a:rPr lang="ru-RU" sz="1000" u="none" strike="noStrike" dirty="0" smtClean="0">
                          <a:effectLst/>
                          <a:latin typeface="Times New Roman" panose="02020603050405020304" pitchFamily="18" charset="0"/>
                          <a:cs typeface="Times New Roman" panose="02020603050405020304" pitchFamily="18" charset="0"/>
                        </a:rPr>
                        <a:t> </a:t>
                      </a:r>
                      <a:r>
                        <a:rPr lang="ru-RU" sz="1000" u="none" strike="noStrike" dirty="0">
                          <a:effectLst/>
                          <a:latin typeface="Times New Roman" panose="02020603050405020304" pitchFamily="18" charset="0"/>
                          <a:cs typeface="Times New Roman" panose="02020603050405020304" pitchFamily="18" charset="0"/>
                        </a:rPr>
                        <a:t>центральная библиотека»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г. Вуктыл</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672 400,00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6400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bl>
          </a:graphicData>
        </a:graphic>
      </p:graphicFrame>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2022 год,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graphicFrame>
        <p:nvGraphicFramePr>
          <p:cNvPr id="2" name="Таблица 1"/>
          <p:cNvGraphicFramePr>
            <a:graphicFrameLocks noGrp="1"/>
          </p:cNvGraphicFramePr>
          <p:nvPr>
            <p:extLst>
              <p:ext uri="{D42A27DB-BD31-4B8C-83A1-F6EECF244321}">
                <p14:modId xmlns:p14="http://schemas.microsoft.com/office/powerpoint/2010/main" val="1665470853"/>
              </p:ext>
            </p:extLst>
          </p:nvPr>
        </p:nvGraphicFramePr>
        <p:xfrm>
          <a:off x="107504" y="736341"/>
          <a:ext cx="8928991" cy="5998110"/>
        </p:xfrm>
        <a:graphic>
          <a:graphicData uri="http://schemas.openxmlformats.org/drawingml/2006/table">
            <a:tbl>
              <a:tblPr>
                <a:tableStyleId>{284E427A-3D55-4303-BF80-6455036E1DE7}</a:tableStyleId>
              </a:tblPr>
              <a:tblGrid>
                <a:gridCol w="288032"/>
                <a:gridCol w="5616624"/>
                <a:gridCol w="608994"/>
                <a:gridCol w="812638"/>
                <a:gridCol w="812638"/>
                <a:gridCol w="790065"/>
              </a:tblGrid>
              <a:tr h="149718">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Ремонт помещений   муниципального бюджетного учреждения дополнительного образования «Детская музыкальная школа» города Вуктыла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672 900,00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8654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6 200,00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Ремонт помещений филиала муниципального бюджетного учреждения «Клубно-спортивный комплекс» «Дом культуры» с. Дутово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Дутово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672 900,00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3089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6 200,00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Отсыпка и планировка внутрипоселковых дорог с. 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Дутово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676 167,00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66 667,00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9 500,00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 Обустройство уличного освещения с. 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Дутово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673 567,00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66 667,00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6 900,00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Ремонт выгребных ям с. 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Дутово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669 700,00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3 000,00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Ремонт колодцев с. 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Дутово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673 900,00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7 200,00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Обустройство площадки для </a:t>
                      </a:r>
                      <a:r>
                        <a:rPr lang="ru-RU" sz="1000" u="none" strike="noStrike" dirty="0" err="1">
                          <a:effectLst/>
                          <a:latin typeface="Times New Roman" panose="02020603050405020304" pitchFamily="18" charset="0"/>
                          <a:cs typeface="Times New Roman" panose="02020603050405020304" pitchFamily="18" charset="0"/>
                        </a:rPr>
                        <a:t>этнопраздника</a:t>
                      </a:r>
                      <a:r>
                        <a:rPr lang="ru-RU" sz="1000" u="none" strike="noStrike" dirty="0">
                          <a:effectLst/>
                          <a:latin typeface="Times New Roman" panose="02020603050405020304" pitchFamily="18" charset="0"/>
                          <a:cs typeface="Times New Roman" panose="02020603050405020304" pitchFamily="18" charset="0"/>
                        </a:rPr>
                        <a:t> «Обряды народов Республики Коми» в </a:t>
                      </a:r>
                      <a:br>
                        <a:rPr lang="ru-RU" sz="1000" u="none" strike="noStrike" dirty="0">
                          <a:effectLst/>
                          <a:latin typeface="Times New Roman" panose="02020603050405020304" pitchFamily="18" charset="0"/>
                          <a:cs typeface="Times New Roman" panose="02020603050405020304" pitchFamily="18" charset="0"/>
                        </a:rPr>
                      </a:br>
                      <a:r>
                        <a:rPr lang="ru-RU" sz="1000" u="none" strike="noStrike" dirty="0">
                          <a:effectLst/>
                          <a:latin typeface="Times New Roman" panose="02020603050405020304" pitchFamily="18" charset="0"/>
                          <a:cs typeface="Times New Roman" panose="02020603050405020304" pitchFamily="18" charset="0"/>
                        </a:rPr>
                        <a:t>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Подчерье</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339 000,00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300 000,00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33 400,00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5 600,00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Отсыпка и планировка внутри поселковых дорог с. Подчерье</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Подчерье</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668 367,00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600 000,00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66 667,00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Ремонт 2 мостов по автомобильной  дороге в с. Подчерье</a:t>
                      </a:r>
                      <a:br>
                        <a:rPr lang="ru-RU" sz="1000" u="none" strike="noStrike" dirty="0">
                          <a:effectLst/>
                          <a:latin typeface="Times New Roman" panose="02020603050405020304" pitchFamily="18" charset="0"/>
                          <a:cs typeface="Times New Roman" panose="02020603050405020304" pitchFamily="18" charset="0"/>
                        </a:rPr>
                      </a:b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1 114 012,00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111 112,00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2 900,00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Бурение водяной скважины для водозабора питьевой воды в центре п. Усть-Соплеск</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с. Усть-Соплеск</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670 800,00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4 100,00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28</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Обустройство уличного освещения п. Лемты</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668 267,00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66 667,00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1 600,00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29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Обустройство фасада здания Дома культуры п. Лемты</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671 700,00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66 700,00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5 000,00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Обустройство подъездного пути к кладбищу  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1 112 912,00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1 000 000,00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111 112,00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Обустройство контейнерных площадок 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668 500,00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Обустройство внутри поселковой дороги 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668 500,00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Ремонт колодцев в п. Шердино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Шердино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669 300,00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2 600,00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dirty="0">
                          <a:effectLst/>
                          <a:latin typeface="Times New Roman" panose="02020603050405020304" pitchFamily="18" charset="0"/>
                          <a:cs typeface="Times New Roman" panose="02020603050405020304" pitchFamily="18" charset="0"/>
                        </a:rPr>
                        <a:t>Обустройство уличного освещения в п. Шердино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Шердино</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668 467,00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66 667,00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35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rowSpan="2">
                  <a:txBody>
                    <a:bodyPr/>
                    <a:lstStyle/>
                    <a:p>
                      <a:pPr algn="ctr" rtl="0" fontAlgn="t"/>
                      <a:r>
                        <a:rPr lang="ru-RU" sz="1000" u="none" strike="noStrike">
                          <a:effectLst/>
                          <a:latin typeface="Times New Roman" panose="02020603050405020304" pitchFamily="18" charset="0"/>
                          <a:cs typeface="Times New Roman" panose="02020603050405020304" pitchFamily="18" charset="0"/>
                        </a:rPr>
                        <a:t>Арт-объект, посвященный речникам, ветеранам труда и ветеранам ВОВ 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tc>
                <a:tc rowSpan="2">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п. Лемтыбож</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668 500,00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600 000,00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a:effectLst/>
                          <a:latin typeface="Times New Roman" panose="02020603050405020304" pitchFamily="18" charset="0"/>
                          <a:cs typeface="Times New Roman" panose="02020603050405020304" pitchFamily="18" charset="0"/>
                        </a:rPr>
                        <a:t>66 700,00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a:txBody>
                    <a:bodyPr/>
                    <a:lstStyle/>
                    <a:p>
                      <a:pPr algn="ctr" rtl="0" fontAlgn="ctr"/>
                      <a:r>
                        <a:rPr lang="ru-RU" sz="1000" u="none" strike="noStrike" dirty="0">
                          <a:effectLst/>
                          <a:latin typeface="Times New Roman" panose="02020603050405020304" pitchFamily="18" charset="0"/>
                          <a:cs typeface="Times New Roman" panose="02020603050405020304" pitchFamily="18" charset="0"/>
                        </a:rPr>
                        <a:t>1 800,00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r>
              <a:tr h="149718">
                <a:tc rowSpan="2" gridSpan="3">
                  <a:txBody>
                    <a:bodyPr/>
                    <a:lstStyle/>
                    <a:p>
                      <a:pPr algn="r" fontAlgn="b"/>
                      <a:r>
                        <a:rPr lang="ru-RU" sz="1000" b="1" u="none" strike="noStrike" dirty="0">
                          <a:effectLst/>
                          <a:latin typeface="Times New Roman" panose="02020603050405020304" pitchFamily="18" charset="0"/>
                          <a:cs typeface="Times New Roman" panose="02020603050405020304" pitchFamily="18" charset="0"/>
                        </a:rPr>
                        <a:t>Всего</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b"/>
                </a:tc>
                <a:tc rowSpan="2" hMerge="1">
                  <a:txBody>
                    <a:bodyPr/>
                    <a:lstStyle/>
                    <a:p>
                      <a:endParaRPr lang="ru-RU"/>
                    </a:p>
                  </a:txBody>
                  <a:tcPr/>
                </a:tc>
                <a:tc rowSpan="2" hMerge="1">
                  <a:txBody>
                    <a:bodyPr/>
                    <a:lstStyle/>
                    <a:p>
                      <a:endParaRPr lang="ru-RU"/>
                    </a:p>
                  </a:txBody>
                  <a:tcPr/>
                </a:tc>
                <a:tc gridSpan="3">
                  <a:txBody>
                    <a:bodyPr/>
                    <a:lstStyle/>
                    <a:p>
                      <a:pPr algn="ctr" rtl="0" fontAlgn="ctr"/>
                      <a:r>
                        <a:rPr lang="ru-RU" sz="1000" b="1" u="none" strike="noStrike" dirty="0">
                          <a:effectLst/>
                          <a:latin typeface="Times New Roman" panose="02020603050405020304" pitchFamily="18" charset="0"/>
                          <a:cs typeface="Times New Roman" panose="02020603050405020304" pitchFamily="18" charset="0"/>
                        </a:rPr>
                        <a:t>25 352 888,00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ctr"/>
                </a:tc>
                <a:tc hMerge="1">
                  <a:txBody>
                    <a:bodyPr/>
                    <a:lstStyle/>
                    <a:p>
                      <a:endParaRPr lang="ru-RU"/>
                    </a:p>
                  </a:txBody>
                  <a:tcPr/>
                </a:tc>
                <a:tc hMerge="1">
                  <a:txBody>
                    <a:bodyPr/>
                    <a:lstStyle/>
                    <a:p>
                      <a:endParaRPr lang="ru-RU"/>
                    </a:p>
                  </a:txBody>
                  <a:tcPr/>
                </a:tc>
              </a:tr>
              <a:tr h="14971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ctr" fontAlgn="b"/>
                      <a:r>
                        <a:rPr lang="ru-RU" sz="1000" b="1" u="none" strike="noStrike" dirty="0">
                          <a:effectLst/>
                          <a:latin typeface="Times New Roman" panose="02020603050405020304" pitchFamily="18" charset="0"/>
                          <a:cs typeface="Times New Roman" panose="02020603050405020304" pitchFamily="18" charset="0"/>
                        </a:rPr>
                        <a:t>22 600 000,00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b"/>
                </a:tc>
                <a:tc>
                  <a:txBody>
                    <a:bodyPr/>
                    <a:lstStyle/>
                    <a:p>
                      <a:pPr algn="ctr" fontAlgn="b"/>
                      <a:r>
                        <a:rPr lang="ru-RU" sz="1000" b="1" u="none" strike="noStrike">
                          <a:effectLst/>
                          <a:latin typeface="Times New Roman" panose="02020603050405020304" pitchFamily="18" charset="0"/>
                          <a:cs typeface="Times New Roman" panose="02020603050405020304" pitchFamily="18" charset="0"/>
                        </a:rPr>
                        <a:t>2 511 788,00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b"/>
                </a:tc>
                <a:tc>
                  <a:txBody>
                    <a:bodyPr/>
                    <a:lstStyle/>
                    <a:p>
                      <a:pPr algn="ctr" fontAlgn="b"/>
                      <a:r>
                        <a:rPr lang="ru-RU" sz="1000" b="1" u="none" strike="noStrike" dirty="0">
                          <a:effectLst/>
                          <a:latin typeface="Times New Roman" panose="02020603050405020304" pitchFamily="18" charset="0"/>
                          <a:cs typeface="Times New Roman" panose="02020603050405020304" pitchFamily="18" charset="0"/>
                        </a:rPr>
                        <a:t>241 100,00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5" marR="5445" marT="5445" marB="0" anchor="b"/>
                </a:tc>
              </a:tr>
            </a:tbl>
          </a:graphicData>
        </a:graphic>
      </p:graphicFrame>
    </p:spTree>
    <p:extLst>
      <p:ext uri="{BB962C8B-B14F-4D97-AF65-F5344CB8AC3E}">
        <p14:creationId xmlns:p14="http://schemas.microsoft.com/office/powerpoint/2010/main" val="818364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2021 - 2022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372223824"/>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3712178447"/>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173719"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+ 17 757,10</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165461838"/>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W:\Финансовое управление\Отдел бюджетного планирования\Бобрецова Наталья Геннадьевна\ОГиДХ фото по НБ\Лемтыбож дор. на кладб.НБ 08.06.21г\IMG_3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28" y="4616227"/>
            <a:ext cx="2706167" cy="202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W:\Финансовое управление\Отдел бюджетного планирования\Бобрецова Наталья Геннадьевна\ОГиДХ фото по НБ\Лемтыбож дор. на кладб. НБ 02.06.21г\IMG_3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2380306"/>
            <a:ext cx="2636742" cy="1977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Заголовок 1"/>
          <p:cNvSpPr txBox="1">
            <a:spLocks/>
          </p:cNvSpPr>
          <p:nvPr/>
        </p:nvSpPr>
        <p:spPr>
          <a:xfrm>
            <a:off x="0" y="3851"/>
            <a:ext cx="9144000" cy="6602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2021 год (исполнение),  руб.</a:t>
            </a:r>
            <a:endParaRPr lang="ru-RU" sz="2000" b="0" strike="noStrike" spc="-1" dirty="0">
              <a:latin typeface="Arial"/>
            </a:endParaRPr>
          </a:p>
        </p:txBody>
      </p:sp>
      <p:pic>
        <p:nvPicPr>
          <p:cNvPr id="4" name="Рисунок 267"/>
          <p:cNvPicPr/>
          <p:nvPr/>
        </p:nvPicPr>
        <p:blipFill>
          <a:blip r:embed="rId5"/>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98668098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2021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2021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01.11.2021)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7 595 788,92</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6 272 573,99</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1 323 214,93</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996444" cy="276999"/>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Обустройство дороги к кладбищу в </a:t>
            </a:r>
            <a:r>
              <a:rPr lang="ru-RU" sz="1200" b="1" dirty="0" err="1">
                <a:latin typeface="Times New Roman" panose="02020603050405020304" pitchFamily="18" charset="0"/>
                <a:cs typeface="Times New Roman" panose="02020603050405020304" pitchFamily="18" charset="0"/>
              </a:rPr>
              <a:t>п.Лемтыбож</a:t>
            </a:r>
            <a:r>
              <a:rPr lang="ru-RU" sz="1100" b="1"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4390112" y="2145882"/>
            <a:ext cx="4608512" cy="276999"/>
          </a:xfrm>
          <a:prstGeom prst="rect">
            <a:avLst/>
          </a:prstGeom>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«Хоровод </a:t>
            </a:r>
            <a:r>
              <a:rPr lang="ru-RU" sz="1200" b="1" dirty="0">
                <a:latin typeface="Times New Roman" panose="02020603050405020304" pitchFamily="18" charset="0"/>
                <a:cs typeface="Times New Roman" panose="02020603050405020304" pitchFamily="18" charset="0"/>
              </a:rPr>
              <a:t>дружбы» Центра национальных культур г</a:t>
            </a:r>
            <a:r>
              <a:rPr lang="ru-RU" sz="1200" b="1" dirty="0" smtClean="0">
                <a:latin typeface="Times New Roman" panose="02020603050405020304" pitchFamily="18" charset="0"/>
                <a:cs typeface="Times New Roman" panose="02020603050405020304" pitchFamily="18" charset="0"/>
              </a:rPr>
              <a:t>. Вуктыл</a:t>
            </a:r>
            <a:r>
              <a:rPr lang="ru-RU" sz="12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977982" y="3889631"/>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399879" y="6165304"/>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dtoDDXlQd9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37120">
            <a:off x="3679708" y="2465186"/>
            <a:ext cx="2267744" cy="17008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gz1nxf9XSl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6621">
            <a:off x="7277459" y="2384918"/>
            <a:ext cx="1762328" cy="1810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J0cdCvy6oF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7467" y="4258963"/>
            <a:ext cx="1773801" cy="13095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r0gay8LKMj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83525">
            <a:off x="3789205" y="5201142"/>
            <a:ext cx="2048749" cy="1482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k3R6o9Elj1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12" y="2882735"/>
            <a:ext cx="1979712" cy="14847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YR83kjKmiH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051" y="4941168"/>
            <a:ext cx="1320573" cy="17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a:t>
            </a:r>
            <a:r>
              <a:rPr lang="ru-RU" sz="2000" b="1" spc="-1" dirty="0" smtClean="0">
                <a:solidFill>
                  <a:srgbClr val="21409A"/>
                </a:solidFill>
                <a:latin typeface="Times New Roman"/>
              </a:rPr>
              <a:t>2021 </a:t>
            </a:r>
            <a:r>
              <a:rPr lang="ru-RU" sz="2000" b="1" spc="-1" dirty="0">
                <a:solidFill>
                  <a:srgbClr val="21409A"/>
                </a:solidFill>
                <a:latin typeface="Times New Roman"/>
              </a:rPr>
              <a:t>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10" name="Прямоугольник 9"/>
          <p:cNvSpPr/>
          <p:nvPr/>
        </p:nvSpPr>
        <p:spPr>
          <a:xfrm>
            <a:off x="449375" y="800412"/>
            <a:ext cx="3528392" cy="276999"/>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«Благоустройство «Визит центра» </a:t>
            </a:r>
            <a:r>
              <a:rPr lang="ru-RU" sz="1200" b="1" dirty="0" smtClean="0">
                <a:latin typeface="Times New Roman" panose="02020603050405020304" pitchFamily="18" charset="0"/>
                <a:cs typeface="Times New Roman" panose="02020603050405020304" pitchFamily="18" charset="0"/>
              </a:rPr>
              <a:t>г. Вуктыл»</a:t>
            </a:r>
            <a:endParaRPr lang="ru-RU" sz="1200" b="1" dirty="0">
              <a:latin typeface="Times New Roman" panose="02020603050405020304" pitchFamily="18" charset="0"/>
              <a:cs typeface="Times New Roman" panose="02020603050405020304" pitchFamily="18" charset="0"/>
            </a:endParaRPr>
          </a:p>
        </p:txBody>
      </p:sp>
      <p:pic>
        <p:nvPicPr>
          <p:cNvPr id="4098" name="Picture 2" descr="W:\Финансовое управление\Отдел бюджетного планирования\Бобрецова Наталья Геннадьевна\Народный бюджет\Вуктыл Благоустройство Визит-центра\7SoHS7SErd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77" y="1124744"/>
            <a:ext cx="2232654" cy="1030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W:\Финансовое управление\Отдел бюджетного планирования\Бобрецова Наталья Геннадьевна\Народный бюджет\Вуктыл Благоустройство Визит-центра\bG_fzMTyGj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2708920"/>
            <a:ext cx="1080120" cy="233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W:\Финансовое управление\Отдел бюджетного планирования\Бобрецова Наталья Геннадьевна\Народный бюджет\Вуктыл Благоустройство Визит-центра\iHrvahc7b6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119" y="2420888"/>
            <a:ext cx="1862162" cy="133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1" name="Picture 5" descr="W:\Финансовое управление\Отдел бюджетного планирования\Бобрецова Наталья Геннадьевна\Народный бюджет\Вуктыл Благоустройство Визит-центра\Lequ2CMu_m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99" y="4005064"/>
            <a:ext cx="1827582" cy="1306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2" name="Picture 6" descr="W:\Финансовое управление\Отдел бюджетного планирования\Бобрецова Наталья Геннадьевна\Народный бюджет\Вуктыл Благоустройство Визит-центра\ntb36GU43V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1196752"/>
            <a:ext cx="1515641" cy="1322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3" name="Picture 7" descr="W:\Финансовое управление\Отдел бюджетного планирования\Бобрецова Наталья Геннадьевна\Народный бюджет\Вуктыл Благоустройство Визит-центра\qrhPVqa8Cm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329" y="5486792"/>
            <a:ext cx="1787691" cy="134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4" name="Picture 8" descr="W:\Финансовое управление\Отдел бюджетного планирования\Бобрецова Наталья Геннадьевна\Народный бюджет\Вуктыл Благоустройство Визит-центра\YmY9euHHav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751" y="5407511"/>
            <a:ext cx="1998239" cy="1383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Прямоугольник 11"/>
          <p:cNvSpPr/>
          <p:nvPr/>
        </p:nvSpPr>
        <p:spPr>
          <a:xfrm>
            <a:off x="4499992" y="926788"/>
            <a:ext cx="4572000" cy="276999"/>
          </a:xfrm>
          <a:prstGeom prst="rect">
            <a:avLst/>
          </a:prstGeom>
        </p:spPr>
        <p:txBody>
          <a:bodyPr>
            <a:spAutoFit/>
          </a:bodyPr>
          <a:lstStyle/>
          <a:p>
            <a:r>
              <a:rPr lang="ru-RU" sz="1200" b="1" dirty="0">
                <a:latin typeface="Times New Roman" panose="02020603050405020304" pitchFamily="18" charset="0"/>
                <a:cs typeface="Times New Roman" panose="02020603050405020304" pitchFamily="18" charset="0"/>
              </a:rPr>
              <a:t>«Объект культуры — культурный объект» </a:t>
            </a:r>
            <a:r>
              <a:rPr lang="ru-RU" sz="1200" b="1" dirty="0" err="1">
                <a:latin typeface="Times New Roman" panose="02020603050405020304" pitchFamily="18" charset="0"/>
                <a:cs typeface="Times New Roman" panose="02020603050405020304" pitchFamily="18" charset="0"/>
              </a:rPr>
              <a:t>п.Лемтыбож</a:t>
            </a:r>
            <a:endParaRPr lang="ru-RU" sz="1200" b="1" dirty="0">
              <a:latin typeface="Times New Roman" panose="02020603050405020304" pitchFamily="18" charset="0"/>
              <a:cs typeface="Times New Roman" panose="02020603050405020304" pitchFamily="18" charset="0"/>
            </a:endParaRPr>
          </a:p>
        </p:txBody>
      </p:sp>
      <p:pic>
        <p:nvPicPr>
          <p:cNvPr id="4105" name="Picture 9" descr="W:\Финансовое управление\Отдел бюджетного планирования\Бобрецова Наталья Геннадьевна\Народный бюджет\Лемтыбож В Доме культуры отремонтировали кровлю\9ZIE4pXuWT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6096" y="1414931"/>
            <a:ext cx="252028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Прямоугольник 13"/>
          <p:cNvSpPr/>
          <p:nvPr/>
        </p:nvSpPr>
        <p:spPr>
          <a:xfrm>
            <a:off x="4392409" y="3646954"/>
            <a:ext cx="4572000" cy="461665"/>
          </a:xfrm>
          <a:prstGeom prst="rect">
            <a:avLst/>
          </a:prstGeom>
        </p:spPr>
        <p:txBody>
          <a:bodyPr>
            <a:spAutoFit/>
          </a:bodyPr>
          <a:lstStyle/>
          <a:p>
            <a:pPr algn="ctr"/>
            <a:r>
              <a:rPr lang="ru-RU" sz="1200" b="1" dirty="0">
                <a:latin typeface="Times New Roman" panose="02020603050405020304" pitchFamily="18" charset="0"/>
                <a:cs typeface="Times New Roman" panose="02020603050405020304" pitchFamily="18" charset="0"/>
              </a:rPr>
              <a:t>Строительство пешеходного тротуара  (на участке «верхний и нижний поселок»)  </a:t>
            </a:r>
            <a:r>
              <a:rPr lang="ru-RU" sz="1200" b="1" dirty="0" err="1">
                <a:latin typeface="Times New Roman" panose="02020603050405020304" pitchFamily="18" charset="0"/>
                <a:cs typeface="Times New Roman" panose="02020603050405020304" pitchFamily="18" charset="0"/>
              </a:rPr>
              <a:t>п.Шердино</a:t>
            </a:r>
            <a:endParaRPr lang="ru-RU" sz="1200" b="1" dirty="0">
              <a:latin typeface="Times New Roman" panose="02020603050405020304" pitchFamily="18" charset="0"/>
              <a:cs typeface="Times New Roman" panose="02020603050405020304" pitchFamily="18" charset="0"/>
            </a:endParaRPr>
          </a:p>
        </p:txBody>
      </p:sp>
      <p:pic>
        <p:nvPicPr>
          <p:cNvPr id="4106" name="Picture 10"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M_ki0w7ul2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43192" y="4208735"/>
            <a:ext cx="1953656"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7" name="Picture 11"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qLmb98tNPXI.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4989" y="4253125"/>
            <a:ext cx="1953657"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18050" y="4658277"/>
            <a:ext cx="633507"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Было</a:t>
            </a:r>
            <a:endParaRPr lang="ru-RU" sz="14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7703266" y="4504388"/>
            <a:ext cx="684611"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Стало</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160355401"/>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16 991,1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17 206,1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17 568,7</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18 407,7</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17 954,9</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17 799,9</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800,0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6 828,0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14 035,8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6 900,0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14 100,0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5" name="Прямоугольник 4"/>
          <p:cNvSpPr/>
          <p:nvPr/>
        </p:nvSpPr>
        <p:spPr>
          <a:xfrm>
            <a:off x="143506" y="787883"/>
            <a:ext cx="3780421"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a:t>
            </a:r>
            <a:r>
              <a:rPr lang="ru-RU" sz="1100" b="1" dirty="0" err="1">
                <a:latin typeface="Times New Roman" panose="02020603050405020304" pitchFamily="18" charset="0"/>
                <a:cs typeface="Times New Roman" panose="02020603050405020304" pitchFamily="18" charset="0"/>
              </a:rPr>
              <a:t>улично</a:t>
            </a:r>
            <a:r>
              <a:rPr lang="ru-RU" sz="1100" b="1" dirty="0">
                <a:latin typeface="Times New Roman" panose="02020603050405020304" pitchFamily="18" charset="0"/>
                <a:cs typeface="Times New Roman" panose="02020603050405020304" pitchFamily="18" charset="0"/>
              </a:rPr>
              <a:t> - дорожной сети </a:t>
            </a:r>
            <a:r>
              <a:rPr lang="ru-RU" sz="1100" b="1" dirty="0" err="1">
                <a:latin typeface="Times New Roman" panose="02020603050405020304" pitchFamily="18" charset="0"/>
                <a:cs typeface="Times New Roman" panose="02020603050405020304" pitchFamily="18" charset="0"/>
              </a:rPr>
              <a:t>г.Вуктыл</a:t>
            </a:r>
            <a:r>
              <a:rPr lang="ru-RU" sz="1100" b="1" dirty="0">
                <a:latin typeface="Times New Roman" panose="02020603050405020304" pitchFamily="18" charset="0"/>
                <a:cs typeface="Times New Roman" panose="02020603050405020304" pitchFamily="18" charset="0"/>
              </a:rPr>
              <a:t>   «Участок по ул. Газовиков, д.1 - пр. Пионерский, </a:t>
            </a:r>
            <a:r>
              <a:rPr lang="ru-RU" sz="1100" b="1" dirty="0" smtClean="0">
                <a:latin typeface="Times New Roman" panose="02020603050405020304" pitchFamily="18" charset="0"/>
                <a:cs typeface="Times New Roman" panose="02020603050405020304" pitchFamily="18" charset="0"/>
              </a:rPr>
              <a:t>д.13»</a:t>
            </a:r>
            <a:endParaRPr lang="ru-RU" sz="1100" b="1" dirty="0">
              <a:latin typeface="Times New Roman" panose="02020603050405020304" pitchFamily="18" charset="0"/>
              <a:cs typeface="Times New Roman" panose="02020603050405020304" pitchFamily="18" charset="0"/>
            </a:endParaRPr>
          </a:p>
        </p:txBody>
      </p:sp>
      <p:pic>
        <p:nvPicPr>
          <p:cNvPr id="5122" name="Picture 2"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Jzykbpmehj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33" y="141277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P0f4bIPFx1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8684" y="3212976"/>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y9KqMN55t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833" y="5085184"/>
            <a:ext cx="2075723" cy="1556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Прямоугольник 7"/>
          <p:cNvSpPr/>
          <p:nvPr/>
        </p:nvSpPr>
        <p:spPr>
          <a:xfrm>
            <a:off x="4273896" y="1003941"/>
            <a:ext cx="4572000" cy="461665"/>
          </a:xfrm>
          <a:prstGeom prst="rect">
            <a:avLst/>
          </a:prstGeom>
        </p:spPr>
        <p:txBody>
          <a:bodyPr>
            <a:spAutoFit/>
          </a:bodyPr>
          <a:lstStyle/>
          <a:p>
            <a:pPr algn="ctr"/>
            <a:r>
              <a:rPr lang="ru-RU" sz="1200" b="1" dirty="0" smtClean="0">
                <a:latin typeface="Times New Roman" panose="02020603050405020304" pitchFamily="18" charset="0"/>
                <a:cs typeface="Times New Roman" panose="02020603050405020304" pitchFamily="18" charset="0"/>
              </a:rPr>
              <a:t>«Устройство </a:t>
            </a:r>
            <a:r>
              <a:rPr lang="ru-RU" sz="1200" b="1" dirty="0">
                <a:latin typeface="Times New Roman" panose="02020603050405020304" pitchFamily="18" charset="0"/>
                <a:cs typeface="Times New Roman" panose="02020603050405020304" pitchFamily="18" charset="0"/>
              </a:rPr>
              <a:t>пешеходной дорожки в районе  пр. Пионерский, д.9 - пр. Пионерский, д. 11 </a:t>
            </a:r>
            <a:r>
              <a:rPr lang="ru-RU" sz="1200" b="1" dirty="0" err="1" smtClean="0">
                <a:latin typeface="Times New Roman" panose="02020603050405020304" pitchFamily="18" charset="0"/>
                <a:cs typeface="Times New Roman" panose="02020603050405020304" pitchFamily="18" charset="0"/>
              </a:rPr>
              <a:t>г.Вуктыл</a:t>
            </a:r>
            <a:r>
              <a:rPr lang="ru-RU" sz="1200" b="1"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p:txBody>
      </p:sp>
      <p:pic>
        <p:nvPicPr>
          <p:cNvPr id="5125" name="Picture 5"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6n5VQQh1f2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5752" y="1628800"/>
            <a:ext cx="1728192" cy="219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i2sI9B2Eq_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5729" y="1628800"/>
            <a:ext cx="1670382" cy="222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7" name="Picture 7"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VQJbNKzJS6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0224" y="4151646"/>
            <a:ext cx="1869672"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8" name="Picture 8"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yyvQRuFgUd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4378" y="465313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Финансового управления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56557</TotalTime>
  <Words>15114</Words>
  <Application>Microsoft Office PowerPoint</Application>
  <PresentationFormat>Экран (4:3)</PresentationFormat>
  <Paragraphs>3680</Paragraphs>
  <Slides>91</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91</vt:i4>
      </vt:variant>
    </vt:vector>
  </HeadingPairs>
  <TitlesOfParts>
    <vt:vector size="92"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2662</cp:revision>
  <cp:lastPrinted>2021-12-08T07:33:21Z</cp:lastPrinted>
  <dcterms:created xsi:type="dcterms:W3CDTF">2009-09-22T13:30:24Z</dcterms:created>
  <dcterms:modified xsi:type="dcterms:W3CDTF">2021-12-09T09:08:34Z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